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0" r:id="rId3"/>
    <p:sldId id="265" r:id="rId4"/>
    <p:sldId id="264" r:id="rId5"/>
    <p:sldId id="262" r:id="rId6"/>
    <p:sldId id="284" r:id="rId7"/>
    <p:sldId id="285" r:id="rId8"/>
    <p:sldId id="263" r:id="rId9"/>
    <p:sldId id="266" r:id="rId10"/>
    <p:sldId id="270" r:id="rId11"/>
    <p:sldId id="272" r:id="rId12"/>
    <p:sldId id="276" r:id="rId13"/>
    <p:sldId id="277" r:id="rId14"/>
    <p:sldId id="310" r:id="rId15"/>
    <p:sldId id="281" r:id="rId16"/>
    <p:sldId id="283" r:id="rId17"/>
    <p:sldId id="295" r:id="rId18"/>
    <p:sldId id="307" r:id="rId19"/>
    <p:sldId id="300" r:id="rId20"/>
    <p:sldId id="303" r:id="rId21"/>
    <p:sldId id="305" r:id="rId22"/>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94" d="100"/>
          <a:sy n="94" d="100"/>
        </p:scale>
        <p:origin x="45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smtClean="0"/>
              <a:t>Modifiez le style du titre</a:t>
            </a:r>
            <a:endParaRPr lang="fr-F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676696B5-7A26-4BFA-BF96-6A822F5E571D}" type="datetimeFigureOut">
              <a:rPr lang="fr-FR" smtClean="0"/>
              <a:t>22/11/2022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AB9F5E2-3A6E-4641-8A21-B514DF040907}" type="slidenum">
              <a:rPr lang="fr-FR" smtClean="0"/>
              <a:t>‹N°›</a:t>
            </a:fld>
            <a:endParaRPr lang="fr-FR"/>
          </a:p>
        </p:txBody>
      </p:sp>
    </p:spTree>
    <p:extLst>
      <p:ext uri="{BB962C8B-B14F-4D97-AF65-F5344CB8AC3E}">
        <p14:creationId xmlns:p14="http://schemas.microsoft.com/office/powerpoint/2010/main" val="4479511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676696B5-7A26-4BFA-BF96-6A822F5E571D}" type="datetimeFigureOut">
              <a:rPr lang="fr-FR" smtClean="0"/>
              <a:t>22/11/2022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AB9F5E2-3A6E-4641-8A21-B514DF040907}" type="slidenum">
              <a:rPr lang="fr-FR" smtClean="0"/>
              <a:t>‹N°›</a:t>
            </a:fld>
            <a:endParaRPr lang="fr-FR"/>
          </a:p>
        </p:txBody>
      </p:sp>
    </p:spTree>
    <p:extLst>
      <p:ext uri="{BB962C8B-B14F-4D97-AF65-F5344CB8AC3E}">
        <p14:creationId xmlns:p14="http://schemas.microsoft.com/office/powerpoint/2010/main" val="246046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676696B5-7A26-4BFA-BF96-6A822F5E571D}" type="datetimeFigureOut">
              <a:rPr lang="fr-FR" smtClean="0"/>
              <a:t>22/11/2022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AB9F5E2-3A6E-4641-8A21-B514DF040907}" type="slidenum">
              <a:rPr lang="fr-FR" smtClean="0"/>
              <a:t>‹N°›</a:t>
            </a:fld>
            <a:endParaRPr lang="fr-FR"/>
          </a:p>
        </p:txBody>
      </p:sp>
    </p:spTree>
    <p:extLst>
      <p:ext uri="{BB962C8B-B14F-4D97-AF65-F5344CB8AC3E}">
        <p14:creationId xmlns:p14="http://schemas.microsoft.com/office/powerpoint/2010/main" val="30709596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676696B5-7A26-4BFA-BF96-6A822F5E571D}" type="datetimeFigureOut">
              <a:rPr lang="fr-FR" smtClean="0"/>
              <a:t>22/11/2022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AB9F5E2-3A6E-4641-8A21-B514DF040907}" type="slidenum">
              <a:rPr lang="fr-FR" smtClean="0"/>
              <a:t>‹N°›</a:t>
            </a:fld>
            <a:endParaRPr lang="fr-FR"/>
          </a:p>
        </p:txBody>
      </p:sp>
    </p:spTree>
    <p:extLst>
      <p:ext uri="{BB962C8B-B14F-4D97-AF65-F5344CB8AC3E}">
        <p14:creationId xmlns:p14="http://schemas.microsoft.com/office/powerpoint/2010/main" val="11969502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smtClean="0"/>
              <a:t>Modifiez le style du titre</a:t>
            </a:r>
            <a:endParaRPr lang="fr-F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676696B5-7A26-4BFA-BF96-6A822F5E571D}" type="datetimeFigureOut">
              <a:rPr lang="fr-FR" smtClean="0"/>
              <a:t>22/11/2022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AB9F5E2-3A6E-4641-8A21-B514DF040907}" type="slidenum">
              <a:rPr lang="fr-FR" smtClean="0"/>
              <a:t>‹N°›</a:t>
            </a:fld>
            <a:endParaRPr lang="fr-FR"/>
          </a:p>
        </p:txBody>
      </p:sp>
    </p:spTree>
    <p:extLst>
      <p:ext uri="{BB962C8B-B14F-4D97-AF65-F5344CB8AC3E}">
        <p14:creationId xmlns:p14="http://schemas.microsoft.com/office/powerpoint/2010/main" val="40405674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838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6172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676696B5-7A26-4BFA-BF96-6A822F5E571D}" type="datetimeFigureOut">
              <a:rPr lang="fr-FR" smtClean="0"/>
              <a:t>22/11/2022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AB9F5E2-3A6E-4641-8A21-B514DF040907}" type="slidenum">
              <a:rPr lang="fr-FR" smtClean="0"/>
              <a:t>‹N°›</a:t>
            </a:fld>
            <a:endParaRPr lang="fr-FR"/>
          </a:p>
        </p:txBody>
      </p:sp>
    </p:spTree>
    <p:extLst>
      <p:ext uri="{BB962C8B-B14F-4D97-AF65-F5344CB8AC3E}">
        <p14:creationId xmlns:p14="http://schemas.microsoft.com/office/powerpoint/2010/main" val="26684495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smtClean="0"/>
              <a:t>Modifiez le style du titre</a:t>
            </a:r>
            <a:endParaRPr lang="fr-F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676696B5-7A26-4BFA-BF96-6A822F5E571D}" type="datetimeFigureOut">
              <a:rPr lang="fr-FR" smtClean="0"/>
              <a:t>22/11/2022</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3AB9F5E2-3A6E-4641-8A21-B514DF040907}" type="slidenum">
              <a:rPr lang="fr-FR" smtClean="0"/>
              <a:t>‹N°›</a:t>
            </a:fld>
            <a:endParaRPr lang="fr-FR"/>
          </a:p>
        </p:txBody>
      </p:sp>
    </p:spTree>
    <p:extLst>
      <p:ext uri="{BB962C8B-B14F-4D97-AF65-F5344CB8AC3E}">
        <p14:creationId xmlns:p14="http://schemas.microsoft.com/office/powerpoint/2010/main" val="11410213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676696B5-7A26-4BFA-BF96-6A822F5E571D}" type="datetimeFigureOut">
              <a:rPr lang="fr-FR" smtClean="0"/>
              <a:t>22/11/2022</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3AB9F5E2-3A6E-4641-8A21-B514DF040907}" type="slidenum">
              <a:rPr lang="fr-FR" smtClean="0"/>
              <a:t>‹N°›</a:t>
            </a:fld>
            <a:endParaRPr lang="fr-FR"/>
          </a:p>
        </p:txBody>
      </p:sp>
    </p:spTree>
    <p:extLst>
      <p:ext uri="{BB962C8B-B14F-4D97-AF65-F5344CB8AC3E}">
        <p14:creationId xmlns:p14="http://schemas.microsoft.com/office/powerpoint/2010/main" val="16287743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676696B5-7A26-4BFA-BF96-6A822F5E571D}" type="datetimeFigureOut">
              <a:rPr lang="fr-FR" smtClean="0"/>
              <a:t>22/11/2022</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3AB9F5E2-3A6E-4641-8A21-B514DF040907}" type="slidenum">
              <a:rPr lang="fr-FR" smtClean="0"/>
              <a:t>‹N°›</a:t>
            </a:fld>
            <a:endParaRPr lang="fr-FR"/>
          </a:p>
        </p:txBody>
      </p:sp>
    </p:spTree>
    <p:extLst>
      <p:ext uri="{BB962C8B-B14F-4D97-AF65-F5344CB8AC3E}">
        <p14:creationId xmlns:p14="http://schemas.microsoft.com/office/powerpoint/2010/main" val="28228117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676696B5-7A26-4BFA-BF96-6A822F5E571D}" type="datetimeFigureOut">
              <a:rPr lang="fr-FR" smtClean="0"/>
              <a:t>22/11/2022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AB9F5E2-3A6E-4641-8A21-B514DF040907}" type="slidenum">
              <a:rPr lang="fr-FR" smtClean="0"/>
              <a:t>‹N°›</a:t>
            </a:fld>
            <a:endParaRPr lang="fr-FR"/>
          </a:p>
        </p:txBody>
      </p:sp>
    </p:spTree>
    <p:extLst>
      <p:ext uri="{BB962C8B-B14F-4D97-AF65-F5344CB8AC3E}">
        <p14:creationId xmlns:p14="http://schemas.microsoft.com/office/powerpoint/2010/main" val="20519789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676696B5-7A26-4BFA-BF96-6A822F5E571D}" type="datetimeFigureOut">
              <a:rPr lang="fr-FR" smtClean="0"/>
              <a:t>22/11/2022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AB9F5E2-3A6E-4641-8A21-B514DF040907}" type="slidenum">
              <a:rPr lang="fr-FR" smtClean="0"/>
              <a:t>‹N°›</a:t>
            </a:fld>
            <a:endParaRPr lang="fr-FR"/>
          </a:p>
        </p:txBody>
      </p:sp>
    </p:spTree>
    <p:extLst>
      <p:ext uri="{BB962C8B-B14F-4D97-AF65-F5344CB8AC3E}">
        <p14:creationId xmlns:p14="http://schemas.microsoft.com/office/powerpoint/2010/main" val="35910703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76696B5-7A26-4BFA-BF96-6A822F5E571D}" type="datetimeFigureOut">
              <a:rPr lang="fr-FR" smtClean="0"/>
              <a:t>22/11/2022</a:t>
            </a:fld>
            <a:endParaRPr lang="fr-F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AB9F5E2-3A6E-4641-8A21-B514DF040907}" type="slidenum">
              <a:rPr lang="fr-FR" smtClean="0"/>
              <a:t>‹N°›</a:t>
            </a:fld>
            <a:endParaRPr lang="fr-FR"/>
          </a:p>
        </p:txBody>
      </p:sp>
    </p:spTree>
    <p:extLst>
      <p:ext uri="{BB962C8B-B14F-4D97-AF65-F5344CB8AC3E}">
        <p14:creationId xmlns:p14="http://schemas.microsoft.com/office/powerpoint/2010/main" val="18916277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u="sng" dirty="0" smtClean="0">
                <a:effectLst>
                  <a:outerShdw blurRad="38100" dist="38100" dir="2700000" algn="tl">
                    <a:srgbClr val="000000">
                      <a:alpha val="43137"/>
                    </a:srgbClr>
                  </a:outerShdw>
                </a:effectLst>
              </a:rPr>
              <a:t>LE JARDIN DES DELICES</a:t>
            </a:r>
            <a:endParaRPr lang="fr-FR" u="sng" dirty="0">
              <a:effectLst>
                <a:outerShdw blurRad="38100" dist="38100" dir="2700000" algn="tl">
                  <a:srgbClr val="000000">
                    <a:alpha val="43137"/>
                  </a:srgbClr>
                </a:outerShdw>
              </a:effectLst>
            </a:endParaRPr>
          </a:p>
        </p:txBody>
      </p:sp>
      <p:sp>
        <p:nvSpPr>
          <p:cNvPr id="3" name="Sous-titre 2"/>
          <p:cNvSpPr>
            <a:spLocks noGrp="1"/>
          </p:cNvSpPr>
          <p:nvPr>
            <p:ph type="subTitle" idx="1"/>
          </p:nvPr>
        </p:nvSpPr>
        <p:spPr/>
        <p:txBody>
          <a:bodyPr/>
          <a:lstStyle/>
          <a:p>
            <a:endParaRPr lang="fr-FR" dirty="0"/>
          </a:p>
        </p:txBody>
      </p:sp>
    </p:spTree>
    <p:extLst>
      <p:ext uri="{BB962C8B-B14F-4D97-AF65-F5344CB8AC3E}">
        <p14:creationId xmlns:p14="http://schemas.microsoft.com/office/powerpoint/2010/main" val="320103655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VOLET de GAUCHE ouvert</a:t>
            </a:r>
            <a:endParaRPr lang="fr-FR" dirty="0"/>
          </a:p>
        </p:txBody>
      </p:sp>
      <p:sp>
        <p:nvSpPr>
          <p:cNvPr id="4" name="Rectangle 3"/>
          <p:cNvSpPr/>
          <p:nvPr/>
        </p:nvSpPr>
        <p:spPr>
          <a:xfrm>
            <a:off x="314960" y="1386622"/>
            <a:ext cx="6096000" cy="4247317"/>
          </a:xfrm>
          <a:prstGeom prst="rect">
            <a:avLst/>
          </a:prstGeom>
        </p:spPr>
        <p:txBody>
          <a:bodyPr>
            <a:spAutoFit/>
          </a:bodyPr>
          <a:lstStyle/>
          <a:p>
            <a:r>
              <a:rPr lang="fr-FR" dirty="0"/>
              <a:t>C’est la représentation de la Création au 6</a:t>
            </a:r>
            <a:r>
              <a:rPr lang="fr-FR" baseline="30000" dirty="0"/>
              <a:t>ème</a:t>
            </a:r>
            <a:r>
              <a:rPr lang="fr-FR" dirty="0"/>
              <a:t> jour </a:t>
            </a:r>
            <a:br>
              <a:rPr lang="fr-FR" dirty="0"/>
            </a:br>
            <a:r>
              <a:rPr lang="fr-FR" dirty="0"/>
              <a:t>( Genèse I, 20-31)</a:t>
            </a:r>
            <a:br>
              <a:rPr lang="fr-FR" dirty="0"/>
            </a:br>
            <a:r>
              <a:rPr lang="fr-FR" dirty="0"/>
              <a:t/>
            </a:r>
            <a:br>
              <a:rPr lang="fr-FR" dirty="0"/>
            </a:br>
            <a:r>
              <a:rPr lang="fr-FR" dirty="0"/>
              <a:t>Dieu, sous la forme du Christ, avec Adam et Eve dans une harmonie de couleurs claires sont au centre de la partie inférieure du panneau.</a:t>
            </a:r>
            <a:br>
              <a:rPr lang="fr-FR" dirty="0"/>
            </a:br>
            <a:r>
              <a:rPr lang="fr-FR" dirty="0"/>
              <a:t>Le Christ face au spectateur conduit Eve alors agenouillée. Il la prend par le poignet de sa main droite et la dirige vers Adam assis sur une petite colline.</a:t>
            </a:r>
            <a:br>
              <a:rPr lang="fr-FR" dirty="0"/>
            </a:br>
            <a:r>
              <a:rPr lang="fr-FR" dirty="0"/>
              <a:t>Ce n’est pas la naissance d’Eve ( sortant de la côte d’Adam) mais le mariage consacré par Dieu (Genèse I, 28)</a:t>
            </a:r>
            <a:br>
              <a:rPr lang="fr-FR" dirty="0"/>
            </a:br>
            <a:r>
              <a:rPr lang="fr-FR" dirty="0"/>
              <a:t>« </a:t>
            </a:r>
            <a:r>
              <a:rPr lang="fr-FR" i="1" dirty="0">
                <a:solidFill>
                  <a:schemeClr val="accent1"/>
                </a:solidFill>
              </a:rPr>
              <a:t>Dieu les bénit et leur dit : Soyez féconds, multipliez, remplissez la terre, et l’assujettissez; et dominez sur les poissons de la mer, sur les oiseaux du ciel et sur tout animal qui se meut sur la terre »</a:t>
            </a:r>
            <a:endParaRPr lang="fr-FR" dirty="0"/>
          </a:p>
        </p:txBody>
      </p:sp>
      <p:sp>
        <p:nvSpPr>
          <p:cNvPr id="5" name="Rectangle 4"/>
          <p:cNvSpPr/>
          <p:nvPr/>
        </p:nvSpPr>
        <p:spPr>
          <a:xfrm>
            <a:off x="6532880" y="1386622"/>
            <a:ext cx="5476240" cy="3970318"/>
          </a:xfrm>
          <a:prstGeom prst="rect">
            <a:avLst/>
          </a:prstGeom>
        </p:spPr>
        <p:txBody>
          <a:bodyPr wrap="square">
            <a:spAutoFit/>
          </a:bodyPr>
          <a:lstStyle/>
          <a:p>
            <a:r>
              <a:rPr lang="fr-FR" dirty="0"/>
              <a:t>Ce panneau peut se décrire selon 3 plans horizontaux :</a:t>
            </a:r>
            <a:br>
              <a:rPr lang="fr-FR" dirty="0"/>
            </a:br>
            <a:r>
              <a:rPr lang="fr-FR" dirty="0"/>
              <a:t/>
            </a:r>
            <a:br>
              <a:rPr lang="fr-FR" dirty="0"/>
            </a:br>
            <a:r>
              <a:rPr lang="fr-FR" u="sng" dirty="0"/>
              <a:t>la partie supérieure </a:t>
            </a:r>
            <a:r>
              <a:rPr lang="fr-FR" dirty="0"/>
              <a:t>se retrouvera en prolongement dans le panneau central </a:t>
            </a:r>
            <a:br>
              <a:rPr lang="fr-FR" dirty="0"/>
            </a:br>
            <a:r>
              <a:rPr lang="fr-FR" dirty="0"/>
              <a:t/>
            </a:r>
            <a:br>
              <a:rPr lang="fr-FR" dirty="0"/>
            </a:br>
            <a:r>
              <a:rPr lang="fr-FR" dirty="0"/>
              <a:t>Il est constant de dire qu’elle représente le masculin : pics pointus ( phallus) et le féminin ( cavités) que même les couleurs douces renforcent cette symbolique : le bleu et le rose dominent C’est l’exubérance primitive</a:t>
            </a:r>
            <a:br>
              <a:rPr lang="fr-FR" dirty="0"/>
            </a:br>
            <a:r>
              <a:rPr lang="fr-FR" dirty="0"/>
              <a:t/>
            </a:r>
            <a:br>
              <a:rPr lang="fr-FR" dirty="0"/>
            </a:br>
            <a:r>
              <a:rPr lang="fr-FR" u="sng" dirty="0"/>
              <a:t>la partie médiane </a:t>
            </a:r>
            <a:r>
              <a:rPr lang="fr-FR" dirty="0"/>
              <a:t>c’est le monde animal</a:t>
            </a:r>
            <a:br>
              <a:rPr lang="fr-FR" dirty="0"/>
            </a:br>
            <a:r>
              <a:rPr lang="fr-FR" dirty="0"/>
              <a:t/>
            </a:r>
            <a:br>
              <a:rPr lang="fr-FR" dirty="0"/>
            </a:br>
            <a:r>
              <a:rPr lang="fr-FR" dirty="0"/>
              <a:t/>
            </a:r>
            <a:br>
              <a:rPr lang="fr-FR" dirty="0"/>
            </a:br>
            <a:r>
              <a:rPr lang="fr-FR" u="sng" dirty="0"/>
              <a:t>la partie inférieure</a:t>
            </a:r>
            <a:r>
              <a:rPr lang="fr-FR" dirty="0"/>
              <a:t>: création d’Adam et Eve</a:t>
            </a:r>
          </a:p>
        </p:txBody>
      </p:sp>
    </p:spTree>
    <p:extLst>
      <p:ext uri="{BB962C8B-B14F-4D97-AF65-F5344CB8AC3E}">
        <p14:creationId xmlns:p14="http://schemas.microsoft.com/office/powerpoint/2010/main" val="38022993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2458435"/>
            <a:ext cx="5100143" cy="1325563"/>
          </a:xfrm>
        </p:spPr>
        <p:txBody>
          <a:bodyPr>
            <a:noAutofit/>
          </a:bodyPr>
          <a:lstStyle/>
          <a:p>
            <a:r>
              <a:rPr lang="fr-FR" sz="2800" dirty="0" smtClean="0"/>
              <a:t>Adam vient de s’éveiller; après la contemplation divine c’est celle d’Eve mince et pâle avec sa longue chevelure : elle incarne déjà </a:t>
            </a:r>
            <a:r>
              <a:rPr lang="fr-FR" sz="2800" u="sng" dirty="0" smtClean="0"/>
              <a:t>l’image de la séduction.</a:t>
            </a:r>
            <a:br>
              <a:rPr lang="fr-FR" sz="2800" u="sng" dirty="0" smtClean="0"/>
            </a:br>
            <a:r>
              <a:rPr lang="fr-FR" sz="2800" dirty="0" smtClean="0"/>
              <a:t>A cet instant même ce n’est plus la volonté de Dieu qui va dicter sa conduite mais la présence de la femme.</a:t>
            </a:r>
            <a:br>
              <a:rPr lang="fr-FR" sz="2800" dirty="0" smtClean="0"/>
            </a:br>
            <a:r>
              <a:rPr lang="fr-FR" sz="2800" dirty="0"/>
              <a:t/>
            </a:r>
            <a:br>
              <a:rPr lang="fr-FR" sz="2800" dirty="0"/>
            </a:br>
            <a:r>
              <a:rPr lang="fr-FR" sz="2800" dirty="0" smtClean="0"/>
              <a:t>Plus d’une dizaine d’oiseaux, d’animaux fantastiques s’ébattent sur le gazon </a:t>
            </a:r>
            <a:r>
              <a:rPr lang="fr-FR" sz="2800" u="sng" dirty="0" smtClean="0"/>
              <a:t>en dessous </a:t>
            </a:r>
            <a:r>
              <a:rPr lang="fr-FR" sz="2800" dirty="0" smtClean="0"/>
              <a:t>d’Adam et d’Eve </a:t>
            </a:r>
            <a:r>
              <a:rPr lang="fr-FR" sz="2800" dirty="0"/>
              <a:t>=</a:t>
            </a:r>
            <a:r>
              <a:rPr lang="fr-FR" sz="2800" dirty="0" smtClean="0"/>
              <a:t> signe d’infériorité du monde animal sur l’Homme</a:t>
            </a:r>
            <a:endParaRPr lang="fr-FR" sz="2800" dirty="0"/>
          </a:p>
        </p:txBody>
      </p:sp>
      <p:sp>
        <p:nvSpPr>
          <p:cNvPr id="3" name="Rectangle 2"/>
          <p:cNvSpPr/>
          <p:nvPr/>
        </p:nvSpPr>
        <p:spPr>
          <a:xfrm>
            <a:off x="5577840" y="704109"/>
            <a:ext cx="6096000" cy="1754326"/>
          </a:xfrm>
          <a:prstGeom prst="rect">
            <a:avLst/>
          </a:prstGeom>
        </p:spPr>
        <p:txBody>
          <a:bodyPr>
            <a:spAutoFit/>
          </a:bodyPr>
          <a:lstStyle/>
          <a:p>
            <a:r>
              <a:rPr lang="fr-FR" dirty="0"/>
              <a:t>Un dragonnier des Canaries s’élève derrière Adam. Sa résine brun-rouge appelée « sang du dragon » était utilisée pour ses vertus thérapeutiques et comme teinture.</a:t>
            </a:r>
            <a:br>
              <a:rPr lang="fr-FR" dirty="0"/>
            </a:br>
            <a:r>
              <a:rPr lang="fr-FR" dirty="0"/>
              <a:t>Une vigne s’enlace sur son tronc et les feuilles de celle-ci sont plates et rondes telles des hosties ( le sang et le corps = symboles de l’Eucharistie)</a:t>
            </a:r>
          </a:p>
        </p:txBody>
      </p:sp>
      <p:sp>
        <p:nvSpPr>
          <p:cNvPr id="4" name="Rectangle 3"/>
          <p:cNvSpPr/>
          <p:nvPr/>
        </p:nvSpPr>
        <p:spPr>
          <a:xfrm>
            <a:off x="5577840" y="2458435"/>
            <a:ext cx="6096000" cy="3416320"/>
          </a:xfrm>
          <a:prstGeom prst="rect">
            <a:avLst/>
          </a:prstGeom>
        </p:spPr>
        <p:txBody>
          <a:bodyPr>
            <a:spAutoFit/>
          </a:bodyPr>
          <a:lstStyle/>
          <a:p>
            <a:r>
              <a:rPr lang="fr-FR" dirty="0"/>
              <a:t>Au dessus d’Eve on voit un autre arbre(dattier ?)  qui pousse sur un rocher aux formes bizarres et près duquel grouillent des animaux fantastiques, cet</a:t>
            </a:r>
            <a:r>
              <a:rPr lang="fr-FR" b="1" dirty="0"/>
              <a:t> arbre </a:t>
            </a:r>
            <a:r>
              <a:rPr lang="fr-FR" dirty="0"/>
              <a:t>c’est celui </a:t>
            </a:r>
            <a:r>
              <a:rPr lang="fr-FR" b="1" dirty="0"/>
              <a:t>du fruit défendu</a:t>
            </a:r>
            <a:r>
              <a:rPr lang="fr-FR" dirty="0"/>
              <a:t> avec le serpent enroulé sur son tronc.</a:t>
            </a:r>
            <a:br>
              <a:rPr lang="fr-FR" dirty="0"/>
            </a:br>
            <a:r>
              <a:rPr lang="fr-FR" dirty="0"/>
              <a:t/>
            </a:r>
            <a:br>
              <a:rPr lang="fr-FR" dirty="0"/>
            </a:br>
            <a:r>
              <a:rPr lang="fr-FR" dirty="0"/>
              <a:t>Le rocher fait penser à un profil humain: front, nez, lèvres et sur le menton un 2</a:t>
            </a:r>
            <a:r>
              <a:rPr lang="fr-FR" baseline="30000" dirty="0"/>
              <a:t>nd</a:t>
            </a:r>
            <a:r>
              <a:rPr lang="fr-FR" dirty="0"/>
              <a:t> serpent est lové. Une espèce de scarabée bleu clair et noir forme la paupière et les cils d’un œil fermé.</a:t>
            </a:r>
            <a:br>
              <a:rPr lang="fr-FR" dirty="0"/>
            </a:br>
            <a:r>
              <a:rPr lang="fr-FR" dirty="0"/>
              <a:t>De nombreux amphibiens rampent pour entrer</a:t>
            </a:r>
            <a:br>
              <a:rPr lang="fr-FR" dirty="0"/>
            </a:br>
            <a:r>
              <a:rPr lang="fr-FR" dirty="0"/>
              <a:t>dans la cavité ce qui donne un aspect répugnant</a:t>
            </a:r>
            <a:br>
              <a:rPr lang="fr-FR" dirty="0"/>
            </a:br>
            <a:r>
              <a:rPr lang="fr-FR" dirty="0"/>
              <a:t/>
            </a:r>
            <a:br>
              <a:rPr lang="fr-FR" dirty="0"/>
            </a:br>
            <a:endParaRPr lang="fr-FR" dirty="0"/>
          </a:p>
        </p:txBody>
      </p:sp>
    </p:spTree>
    <p:extLst>
      <p:ext uri="{BB962C8B-B14F-4D97-AF65-F5344CB8AC3E}">
        <p14:creationId xmlns:p14="http://schemas.microsoft.com/office/powerpoint/2010/main" val="164934356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96240" y="365125"/>
            <a:ext cx="11338559" cy="830997"/>
          </a:xfrm>
          <a:prstGeom prst="rect">
            <a:avLst/>
          </a:prstGeom>
        </p:spPr>
        <p:txBody>
          <a:bodyPr wrap="square">
            <a:spAutoFit/>
          </a:bodyPr>
          <a:lstStyle/>
          <a:p>
            <a:r>
              <a:rPr lang="fr-FR" sz="2400" dirty="0"/>
              <a:t>Dans la mare un </a:t>
            </a:r>
            <a:r>
              <a:rPr lang="fr-FR" sz="2400" dirty="0" err="1"/>
              <a:t>monnikvis</a:t>
            </a:r>
            <a:r>
              <a:rPr lang="fr-FR" sz="2400" dirty="0"/>
              <a:t> ( poisson-moine)</a:t>
            </a:r>
            <a:br>
              <a:rPr lang="fr-FR" sz="2400" dirty="0"/>
            </a:br>
            <a:r>
              <a:rPr lang="fr-FR" sz="2400" dirty="0"/>
              <a:t>moine à queue de poisson et bec de canard est entrain de lire ( la Bible ?)</a:t>
            </a:r>
          </a:p>
        </p:txBody>
      </p:sp>
      <p:sp>
        <p:nvSpPr>
          <p:cNvPr id="6" name="ZoneTexte 5"/>
          <p:cNvSpPr txBox="1"/>
          <p:nvPr/>
        </p:nvSpPr>
        <p:spPr>
          <a:xfrm>
            <a:off x="223518" y="1196122"/>
            <a:ext cx="11328402" cy="1569660"/>
          </a:xfrm>
          <a:prstGeom prst="rect">
            <a:avLst/>
          </a:prstGeom>
          <a:noFill/>
        </p:spPr>
        <p:txBody>
          <a:bodyPr wrap="square" rtlCol="0">
            <a:spAutoFit/>
          </a:bodyPr>
          <a:lstStyle/>
          <a:p>
            <a:r>
              <a:rPr lang="fr-FR" sz="2400" dirty="0" smtClean="0"/>
              <a:t>Des tas d’animaux réels et chimériques : éléphant, girafe*, tapir, une truie avec ses petits… des ibis… sans doute BOSCH a puisé son inspiration dans les bestiaires médiévaux</a:t>
            </a:r>
          </a:p>
          <a:p>
            <a:r>
              <a:rPr lang="fr-FR" sz="2400" dirty="0" smtClean="0"/>
              <a:t>Ce qui peut paraitre surprenant est le fait que certains animaux en dévorent d’autres</a:t>
            </a:r>
          </a:p>
          <a:p>
            <a:r>
              <a:rPr lang="fr-FR" sz="2400" dirty="0" smtClean="0"/>
              <a:t>( un lion mange un cerf), le peintre fait référence au péché, à l’inévitabilité de la chute</a:t>
            </a:r>
            <a:endParaRPr lang="fr-FR" sz="2400" dirty="0"/>
          </a:p>
        </p:txBody>
      </p:sp>
      <p:sp>
        <p:nvSpPr>
          <p:cNvPr id="8" name="ZoneTexte 7"/>
          <p:cNvSpPr txBox="1"/>
          <p:nvPr/>
        </p:nvSpPr>
        <p:spPr>
          <a:xfrm>
            <a:off x="396240" y="5842000"/>
            <a:ext cx="11795760" cy="830997"/>
          </a:xfrm>
          <a:prstGeom prst="rect">
            <a:avLst/>
          </a:prstGeom>
          <a:noFill/>
        </p:spPr>
        <p:txBody>
          <a:bodyPr wrap="square" rtlCol="0">
            <a:spAutoFit/>
          </a:bodyPr>
          <a:lstStyle/>
          <a:p>
            <a:r>
              <a:rPr lang="fr-FR" sz="2400" dirty="0" smtClean="0"/>
              <a:t>* Connue depuis l’Antiquité, considérée comme un croisement entre chameau et léopard. BOSCH a dû voir des représentations illustrées dans un récit de voyage. </a:t>
            </a:r>
            <a:endParaRPr lang="fr-FR" dirty="0"/>
          </a:p>
        </p:txBody>
      </p:sp>
      <p:sp>
        <p:nvSpPr>
          <p:cNvPr id="2" name="Rectangle 1"/>
          <p:cNvSpPr/>
          <p:nvPr/>
        </p:nvSpPr>
        <p:spPr>
          <a:xfrm>
            <a:off x="396240" y="2765782"/>
            <a:ext cx="11054080" cy="1754326"/>
          </a:xfrm>
          <a:prstGeom prst="rect">
            <a:avLst/>
          </a:prstGeom>
        </p:spPr>
        <p:txBody>
          <a:bodyPr wrap="square">
            <a:spAutoFit/>
          </a:bodyPr>
          <a:lstStyle/>
          <a:p>
            <a:r>
              <a:rPr lang="fr-FR" dirty="0"/>
              <a:t>On retrouve des animaux ( </a:t>
            </a:r>
            <a:r>
              <a:rPr lang="fr-FR" b="1" dirty="0"/>
              <a:t>licorne</a:t>
            </a:r>
            <a:r>
              <a:rPr lang="fr-FR" b="1" dirty="0">
                <a:solidFill>
                  <a:schemeClr val="accent1"/>
                </a:solidFill>
              </a:rPr>
              <a:t>*</a:t>
            </a:r>
            <a:r>
              <a:rPr lang="fr-FR" dirty="0"/>
              <a:t> bœuf, cheval) qui se désaltèrent à une mare; au milieu de celle-ci une fontaine rose : </a:t>
            </a:r>
            <a:r>
              <a:rPr lang="fr-FR" b="1" dirty="0"/>
              <a:t>fontaine de Jouvence</a:t>
            </a:r>
            <a:r>
              <a:rPr lang="fr-FR" dirty="0">
                <a:solidFill>
                  <a:schemeClr val="accent1"/>
                </a:solidFill>
              </a:rPr>
              <a:t>**</a:t>
            </a:r>
            <a:r>
              <a:rPr lang="fr-FR" dirty="0"/>
              <a:t> (= purification et immortalité)</a:t>
            </a:r>
            <a:br>
              <a:rPr lang="fr-FR" dirty="0"/>
            </a:br>
            <a:r>
              <a:rPr lang="fr-FR" dirty="0"/>
              <a:t>Dans le cercle qui forme le socle, une chouette est posée</a:t>
            </a:r>
            <a:br>
              <a:rPr lang="fr-FR" dirty="0"/>
            </a:br>
            <a:r>
              <a:rPr lang="fr-FR" dirty="0"/>
              <a:t>à l’intérieur = aveuglement, péché, elle incarne Satan mais peut aussi être associé au savoir, à la connaissance.</a:t>
            </a:r>
            <a:br>
              <a:rPr lang="fr-FR" dirty="0"/>
            </a:br>
            <a:r>
              <a:rPr lang="fr-FR" dirty="0"/>
              <a:t/>
            </a:r>
            <a:br>
              <a:rPr lang="fr-FR" dirty="0"/>
            </a:br>
            <a:endParaRPr lang="fr-FR" dirty="0"/>
          </a:p>
        </p:txBody>
      </p:sp>
      <p:sp>
        <p:nvSpPr>
          <p:cNvPr id="7" name="Rectangle 6"/>
          <p:cNvSpPr/>
          <p:nvPr/>
        </p:nvSpPr>
        <p:spPr>
          <a:xfrm>
            <a:off x="5171440" y="4087674"/>
            <a:ext cx="6096000" cy="923330"/>
          </a:xfrm>
          <a:prstGeom prst="rect">
            <a:avLst/>
          </a:prstGeom>
        </p:spPr>
        <p:txBody>
          <a:bodyPr>
            <a:spAutoFit/>
          </a:bodyPr>
          <a:lstStyle/>
          <a:p>
            <a:r>
              <a:rPr lang="fr-FR" dirty="0">
                <a:solidFill>
                  <a:schemeClr val="accent1"/>
                </a:solidFill>
              </a:rPr>
              <a:t>**source émergeant aux pieds de l’Arbre de la Connaissance qui alimente les 4 fleuves du Paradis coulant vers les 4 points cardinaux </a:t>
            </a:r>
            <a:endParaRPr lang="fr-FR" dirty="0">
              <a:solidFill>
                <a:schemeClr val="accent1"/>
              </a:solidFill>
            </a:endParaRPr>
          </a:p>
        </p:txBody>
      </p:sp>
      <p:sp>
        <p:nvSpPr>
          <p:cNvPr id="9" name="Rectangle 8"/>
          <p:cNvSpPr/>
          <p:nvPr/>
        </p:nvSpPr>
        <p:spPr>
          <a:xfrm>
            <a:off x="396240" y="5351104"/>
            <a:ext cx="4963025" cy="369332"/>
          </a:xfrm>
          <a:prstGeom prst="rect">
            <a:avLst/>
          </a:prstGeom>
        </p:spPr>
        <p:txBody>
          <a:bodyPr wrap="none">
            <a:spAutoFit/>
          </a:bodyPr>
          <a:lstStyle/>
          <a:p>
            <a:r>
              <a:rPr lang="fr-FR" dirty="0" smtClean="0">
                <a:solidFill>
                  <a:schemeClr val="accent1"/>
                </a:solidFill>
              </a:rPr>
              <a:t>*</a:t>
            </a:r>
            <a:r>
              <a:rPr lang="fr-FR" dirty="0" smtClean="0"/>
              <a:t> </a:t>
            </a:r>
            <a:r>
              <a:rPr lang="fr-FR" dirty="0"/>
              <a:t>Rattachée à la virginité -donc à la mère du Christ-</a:t>
            </a:r>
            <a:endParaRPr lang="fr-FR" dirty="0"/>
          </a:p>
        </p:txBody>
      </p:sp>
    </p:spTree>
    <p:extLst>
      <p:ext uri="{BB962C8B-B14F-4D97-AF65-F5344CB8AC3E}">
        <p14:creationId xmlns:p14="http://schemas.microsoft.com/office/powerpoint/2010/main" val="22333510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u="sng" dirty="0" smtClean="0"/>
              <a:t>Le Panneau Central </a:t>
            </a:r>
            <a:endParaRPr lang="fr-FR" u="sng" dirty="0"/>
          </a:p>
        </p:txBody>
      </p:sp>
      <p:sp>
        <p:nvSpPr>
          <p:cNvPr id="4" name="Rectangle 3"/>
          <p:cNvSpPr/>
          <p:nvPr/>
        </p:nvSpPr>
        <p:spPr>
          <a:xfrm>
            <a:off x="162560" y="1295182"/>
            <a:ext cx="6096000" cy="4247317"/>
          </a:xfrm>
          <a:prstGeom prst="rect">
            <a:avLst/>
          </a:prstGeom>
        </p:spPr>
        <p:txBody>
          <a:bodyPr>
            <a:spAutoFit/>
          </a:bodyPr>
          <a:lstStyle/>
          <a:p>
            <a:r>
              <a:rPr lang="fr-FR" dirty="0"/>
              <a:t>Une profusion de personnages, d’animaux et de constructions étranges.</a:t>
            </a:r>
            <a:br>
              <a:rPr lang="fr-FR" dirty="0"/>
            </a:br>
            <a:r>
              <a:rPr lang="fr-FR" dirty="0"/>
              <a:t/>
            </a:r>
            <a:br>
              <a:rPr lang="fr-FR" dirty="0"/>
            </a:br>
            <a:r>
              <a:rPr lang="fr-FR" dirty="0"/>
              <a:t>Certains y ont vu la condamnation des péchés : la luxure, la gourmandise, la paresse qui conduiront les Hommes à leur perte ( à l’Enfer)</a:t>
            </a:r>
            <a:br>
              <a:rPr lang="fr-FR" dirty="0"/>
            </a:br>
            <a:r>
              <a:rPr lang="fr-FR" dirty="0"/>
              <a:t>L’abondance de fleurs et de fruits serait le symbole du côté éphémère des jouissances terrestres.</a:t>
            </a:r>
            <a:br>
              <a:rPr lang="fr-FR" dirty="0"/>
            </a:br>
            <a:r>
              <a:rPr lang="fr-FR" dirty="0"/>
              <a:t/>
            </a:r>
            <a:br>
              <a:rPr lang="fr-FR" dirty="0"/>
            </a:br>
            <a:r>
              <a:rPr lang="fr-FR" dirty="0"/>
              <a:t>D’autres y ont vu au contraire la description d’un idéal de l’humanité, un âge d’or où l’innocence prédomine et où chacun peut s’ébattre parmi les fruits de la nature en toute félicité. Une jouissance sans limite.</a:t>
            </a:r>
            <a:br>
              <a:rPr lang="fr-FR" dirty="0"/>
            </a:br>
            <a:r>
              <a:rPr lang="fr-FR" dirty="0"/>
              <a:t/>
            </a:r>
            <a:br>
              <a:rPr lang="fr-FR" dirty="0"/>
            </a:br>
            <a:r>
              <a:rPr lang="fr-FR" b="1" u="sng" dirty="0"/>
              <a:t>Scène orgiaque ou paradisiaque ?</a:t>
            </a:r>
            <a:endParaRPr lang="fr-FR" dirty="0"/>
          </a:p>
        </p:txBody>
      </p:sp>
      <p:sp>
        <p:nvSpPr>
          <p:cNvPr id="5" name="Rectangle 4"/>
          <p:cNvSpPr/>
          <p:nvPr/>
        </p:nvSpPr>
        <p:spPr>
          <a:xfrm>
            <a:off x="6167120" y="251381"/>
            <a:ext cx="6096000" cy="3693319"/>
          </a:xfrm>
          <a:prstGeom prst="rect">
            <a:avLst/>
          </a:prstGeom>
        </p:spPr>
        <p:txBody>
          <a:bodyPr>
            <a:spAutoFit/>
          </a:bodyPr>
          <a:lstStyle/>
          <a:p>
            <a:r>
              <a:rPr lang="fr-FR" dirty="0"/>
              <a:t>On retrouve les 3 plans horizontaux</a:t>
            </a:r>
            <a:br>
              <a:rPr lang="fr-FR" dirty="0"/>
            </a:br>
            <a:r>
              <a:rPr lang="fr-FR" dirty="0"/>
              <a:t/>
            </a:r>
            <a:br>
              <a:rPr lang="fr-FR" dirty="0"/>
            </a:br>
            <a:r>
              <a:rPr lang="fr-FR" u="sng" dirty="0"/>
              <a:t>partie supérieure </a:t>
            </a:r>
            <a:r>
              <a:rPr lang="fr-FR" dirty="0"/>
              <a:t>des monticules, des fleuves et des êtres fantastiques</a:t>
            </a:r>
            <a:br>
              <a:rPr lang="fr-FR" dirty="0"/>
            </a:br>
            <a:r>
              <a:rPr lang="fr-FR" dirty="0"/>
              <a:t/>
            </a:r>
            <a:br>
              <a:rPr lang="fr-FR" dirty="0"/>
            </a:br>
            <a:r>
              <a:rPr lang="fr-FR" u="sng" dirty="0"/>
              <a:t>partie médiane </a:t>
            </a:r>
            <a:r>
              <a:rPr lang="fr-FR" dirty="0"/>
              <a:t>: une cavalcade d’hommes montés sur des animaux de toutes sortes qui tournent autour d’une fontaine de plaisirs où se trouvent des femmes</a:t>
            </a:r>
            <a:br>
              <a:rPr lang="fr-FR" dirty="0"/>
            </a:br>
            <a:r>
              <a:rPr lang="fr-FR" dirty="0"/>
              <a:t/>
            </a:r>
            <a:br>
              <a:rPr lang="fr-FR" dirty="0"/>
            </a:br>
            <a:r>
              <a:rPr lang="fr-FR" u="sng" dirty="0"/>
              <a:t>partie inférieure</a:t>
            </a:r>
            <a:r>
              <a:rPr lang="fr-FR" dirty="0"/>
              <a:t>: des scènes de luxure et de gourmandise avec plus de 120 personnages représentés</a:t>
            </a:r>
            <a:br>
              <a:rPr lang="fr-FR" dirty="0"/>
            </a:br>
            <a:r>
              <a:rPr lang="fr-FR" dirty="0"/>
              <a:t/>
            </a:r>
            <a:br>
              <a:rPr lang="fr-FR" dirty="0"/>
            </a:br>
            <a:endParaRPr lang="fr-FR" dirty="0"/>
          </a:p>
        </p:txBody>
      </p:sp>
      <p:sp>
        <p:nvSpPr>
          <p:cNvPr id="6" name="Rectangle 5"/>
          <p:cNvSpPr/>
          <p:nvPr/>
        </p:nvSpPr>
        <p:spPr>
          <a:xfrm>
            <a:off x="6167120" y="4116279"/>
            <a:ext cx="6096000" cy="1754326"/>
          </a:xfrm>
          <a:prstGeom prst="rect">
            <a:avLst/>
          </a:prstGeom>
        </p:spPr>
        <p:txBody>
          <a:bodyPr>
            <a:spAutoFit/>
          </a:bodyPr>
          <a:lstStyle/>
          <a:p>
            <a:r>
              <a:rPr lang="fr-FR" dirty="0"/>
              <a:t>Des bizarreries volantes : ici un homme chevauche un griffon </a:t>
            </a:r>
            <a:br>
              <a:rPr lang="fr-FR" dirty="0"/>
            </a:br>
            <a:r>
              <a:rPr lang="fr-FR" dirty="0"/>
              <a:t>( inspiration des chimères, des bestiaires médiévaux)qui a un ours entre ses serres.</a:t>
            </a:r>
            <a:br>
              <a:rPr lang="fr-FR" dirty="0"/>
            </a:br>
            <a:r>
              <a:rPr lang="fr-FR" dirty="0"/>
              <a:t/>
            </a:r>
            <a:br>
              <a:rPr lang="fr-FR" dirty="0"/>
            </a:br>
            <a:r>
              <a:rPr lang="fr-FR" dirty="0"/>
              <a:t>Un </a:t>
            </a:r>
            <a:r>
              <a:rPr lang="fr-FR" dirty="0" err="1"/>
              <a:t>volier</a:t>
            </a:r>
            <a:r>
              <a:rPr lang="fr-FR" dirty="0"/>
              <a:t> d’oiseaux s’échappent d’une sorte de champignon géant</a:t>
            </a:r>
          </a:p>
        </p:txBody>
      </p:sp>
    </p:spTree>
    <p:extLst>
      <p:ext uri="{BB962C8B-B14F-4D97-AF65-F5344CB8AC3E}">
        <p14:creationId xmlns:p14="http://schemas.microsoft.com/office/powerpoint/2010/main" val="318060390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64160" y="258127"/>
            <a:ext cx="10998200" cy="1325563"/>
          </a:xfrm>
        </p:spPr>
        <p:txBody>
          <a:bodyPr>
            <a:noAutofit/>
          </a:bodyPr>
          <a:lstStyle/>
          <a:p>
            <a:r>
              <a:rPr lang="fr-FR" sz="2800" dirty="0" smtClean="0"/>
              <a:t>En gros plan la partie inférieure de la fontaine centrale avec les acrobaties en tout genre, des amants enlacés qui se dirigent vers une grotte( une caverne) une barque chavirée et ses occupants qui veulent regagner le rivage</a:t>
            </a:r>
            <a:endParaRPr lang="fr-FR" sz="2800" dirty="0"/>
          </a:p>
        </p:txBody>
      </p:sp>
      <p:sp>
        <p:nvSpPr>
          <p:cNvPr id="3" name="Rectangle 2"/>
          <p:cNvSpPr/>
          <p:nvPr/>
        </p:nvSpPr>
        <p:spPr>
          <a:xfrm>
            <a:off x="0" y="1938496"/>
            <a:ext cx="11816080" cy="923330"/>
          </a:xfrm>
          <a:prstGeom prst="rect">
            <a:avLst/>
          </a:prstGeom>
        </p:spPr>
        <p:txBody>
          <a:bodyPr wrap="square">
            <a:spAutoFit/>
          </a:bodyPr>
          <a:lstStyle/>
          <a:p>
            <a:r>
              <a:rPr lang="fr-FR" dirty="0"/>
              <a:t>Dans la partie inférieure une quantité de personnages représentés dans des poses charnelles et impudiques, des personnages sont dans une moule ( emblème féminin par excellence) d’autres se livrent à la gourmandise: ils se délectent de fraises géantes, de raisins = </a:t>
            </a:r>
            <a:r>
              <a:rPr lang="fr-FR" b="1" u="sng" dirty="0"/>
              <a:t>jouissance des sens</a:t>
            </a:r>
            <a:endParaRPr lang="fr-FR" dirty="0"/>
          </a:p>
        </p:txBody>
      </p:sp>
      <p:sp>
        <p:nvSpPr>
          <p:cNvPr id="5" name="Rectangle 4"/>
          <p:cNvSpPr/>
          <p:nvPr/>
        </p:nvSpPr>
        <p:spPr>
          <a:xfrm>
            <a:off x="111760" y="2861826"/>
            <a:ext cx="11856720" cy="923330"/>
          </a:xfrm>
          <a:prstGeom prst="rect">
            <a:avLst/>
          </a:prstGeom>
        </p:spPr>
        <p:txBody>
          <a:bodyPr wrap="square">
            <a:spAutoFit/>
          </a:bodyPr>
          <a:lstStyle/>
          <a:p>
            <a:r>
              <a:rPr lang="fr-FR"/>
              <a:t>Détails croustillants chargés d’érotisme :  des scènes de défloration avec un fruit, avec des fleurs( à l’époque où l’homosexualité était condamnée) Il y a même un bordel devant lequel les hommes attendent avant de pénétrer dans le lupanar</a:t>
            </a:r>
          </a:p>
        </p:txBody>
      </p:sp>
      <p:sp>
        <p:nvSpPr>
          <p:cNvPr id="6" name="Rectangle 5"/>
          <p:cNvSpPr/>
          <p:nvPr/>
        </p:nvSpPr>
        <p:spPr>
          <a:xfrm>
            <a:off x="111760" y="3785156"/>
            <a:ext cx="11501120" cy="646331"/>
          </a:xfrm>
          <a:prstGeom prst="rect">
            <a:avLst/>
          </a:prstGeom>
        </p:spPr>
        <p:txBody>
          <a:bodyPr wrap="square">
            <a:spAutoFit/>
          </a:bodyPr>
          <a:lstStyle/>
          <a:p>
            <a:r>
              <a:rPr lang="fr-FR" dirty="0"/>
              <a:t>Encore une scène croustillante: un couple dans une bulle transparente qui semble sortir d’une fleur dont la propre racine contient un personnage qui va attraper une souris dans un tube de verre</a:t>
            </a:r>
          </a:p>
        </p:txBody>
      </p:sp>
      <p:sp>
        <p:nvSpPr>
          <p:cNvPr id="7" name="Rectangle 6"/>
          <p:cNvSpPr/>
          <p:nvPr/>
        </p:nvSpPr>
        <p:spPr>
          <a:xfrm>
            <a:off x="111760" y="4431487"/>
            <a:ext cx="11856720" cy="923330"/>
          </a:xfrm>
          <a:prstGeom prst="rect">
            <a:avLst/>
          </a:prstGeom>
        </p:spPr>
        <p:txBody>
          <a:bodyPr wrap="square">
            <a:spAutoFit/>
          </a:bodyPr>
          <a:lstStyle/>
          <a:p>
            <a:r>
              <a:rPr lang="fr-FR" dirty="0"/>
              <a:t>On cueille allègrement les fruits sous le regard de la chouette</a:t>
            </a:r>
            <a:br>
              <a:rPr lang="fr-FR" dirty="0"/>
            </a:br>
            <a:r>
              <a:rPr lang="fr-FR" dirty="0"/>
              <a:t>Des moines tonsurés au bord du lac entourent une fraise géante qu’il croquent, un autre homme se régale en solitaire…</a:t>
            </a:r>
            <a:br>
              <a:rPr lang="fr-FR" dirty="0"/>
            </a:br>
            <a:r>
              <a:rPr lang="fr-FR" dirty="0"/>
              <a:t>Tout est symbole de plaisirs charnels ( la fraise étant associée au sexe féminin)</a:t>
            </a:r>
          </a:p>
        </p:txBody>
      </p:sp>
    </p:spTree>
    <p:extLst>
      <p:ext uri="{BB962C8B-B14F-4D97-AF65-F5344CB8AC3E}">
        <p14:creationId xmlns:p14="http://schemas.microsoft.com/office/powerpoint/2010/main" val="63754177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1015365"/>
            <a:ext cx="11638415" cy="1325563"/>
          </a:xfrm>
        </p:spPr>
        <p:txBody>
          <a:bodyPr>
            <a:normAutofit fontScale="90000"/>
          </a:bodyPr>
          <a:lstStyle/>
          <a:p>
            <a:r>
              <a:rPr lang="fr-FR" sz="2800" dirty="0" smtClean="0"/>
              <a:t>Une véritable parade de cirque réunissant toutes sortes d’animaux : ours, ânes, cerfs, chameau, licorne, griffons… et des acrobates à cheval.</a:t>
            </a:r>
            <a:br>
              <a:rPr lang="fr-FR" sz="2800" dirty="0" smtClean="0"/>
            </a:br>
            <a:r>
              <a:rPr lang="fr-FR" sz="2800" dirty="0" smtClean="0"/>
              <a:t>Cette parade fait le tour d’une pièce d’eau où se baignent des jeunes femmes: un cortège de plaisirs, une fontaine de jouvence.</a:t>
            </a:r>
            <a:br>
              <a:rPr lang="fr-FR" sz="2800" dirty="0" smtClean="0"/>
            </a:br>
            <a:r>
              <a:rPr lang="fr-FR" sz="2800" dirty="0" smtClean="0"/>
              <a:t>Des jeunes femmes blanches et noires avec des oiseaux noirs ou blancs sur leur tête, des fruits rouges, tout le monde est nu : c’est l’incarnation de la nature bestiale de l’être humain en proie à la débauche, à la luxure. C’est le pouvoir des femmes qui fait perdre la raison aux hommes!</a:t>
            </a:r>
            <a:endParaRPr lang="fr-FR" sz="2800" dirty="0"/>
          </a:p>
        </p:txBody>
      </p:sp>
      <p:sp>
        <p:nvSpPr>
          <p:cNvPr id="3" name="Rectangle 2"/>
          <p:cNvSpPr/>
          <p:nvPr/>
        </p:nvSpPr>
        <p:spPr>
          <a:xfrm>
            <a:off x="111760" y="3119735"/>
            <a:ext cx="11714480" cy="646331"/>
          </a:xfrm>
          <a:prstGeom prst="rect">
            <a:avLst/>
          </a:prstGeom>
        </p:spPr>
        <p:txBody>
          <a:bodyPr wrap="square">
            <a:spAutoFit/>
          </a:bodyPr>
          <a:lstStyle/>
          <a:p>
            <a:r>
              <a:rPr lang="fr-FR" dirty="0"/>
              <a:t>On peut voir de près le bestiaire fantastique et en même temps ce lieu de dépravation où la jouissance est de mise: symbole du vice</a:t>
            </a:r>
          </a:p>
        </p:txBody>
      </p:sp>
      <p:sp>
        <p:nvSpPr>
          <p:cNvPr id="5" name="Rectangle 4"/>
          <p:cNvSpPr/>
          <p:nvPr/>
        </p:nvSpPr>
        <p:spPr>
          <a:xfrm>
            <a:off x="111760" y="3718679"/>
            <a:ext cx="11907520" cy="2585323"/>
          </a:xfrm>
          <a:prstGeom prst="rect">
            <a:avLst/>
          </a:prstGeom>
        </p:spPr>
        <p:txBody>
          <a:bodyPr wrap="square">
            <a:spAutoFit/>
          </a:bodyPr>
          <a:lstStyle/>
          <a:p>
            <a:r>
              <a:rPr lang="fr-FR" dirty="0"/>
              <a:t>Beaucoup d’oiseaux chargés de symboles:</a:t>
            </a:r>
            <a:br>
              <a:rPr lang="fr-FR" dirty="0"/>
            </a:br>
            <a:r>
              <a:rPr lang="fr-FR" dirty="0"/>
              <a:t/>
            </a:r>
            <a:br>
              <a:rPr lang="fr-FR" dirty="0"/>
            </a:br>
            <a:r>
              <a:rPr lang="fr-FR" dirty="0"/>
              <a:t>- chardonneret, rouge-gorge et pinson sont associés à la passion du Christ ( son sang aurait rougi leur plumage lorsqu’ils lui arrachaient ses épines)</a:t>
            </a:r>
            <a:br>
              <a:rPr lang="fr-FR" dirty="0"/>
            </a:br>
            <a:r>
              <a:rPr lang="fr-FR" dirty="0"/>
              <a:t/>
            </a:r>
            <a:br>
              <a:rPr lang="fr-FR" dirty="0"/>
            </a:br>
            <a:r>
              <a:rPr lang="fr-FR" dirty="0"/>
              <a:t>Un monde fou : ce sont des oiseaux géants qui donnent la becquée aux hommes ( cerise avec le canard, raisin avec le chardonneret)</a:t>
            </a:r>
            <a:br>
              <a:rPr lang="fr-FR" dirty="0"/>
            </a:br>
            <a:r>
              <a:rPr lang="fr-FR" dirty="0"/>
              <a:t/>
            </a:r>
            <a:br>
              <a:rPr lang="fr-FR" dirty="0"/>
            </a:br>
            <a:endParaRPr lang="fr-FR" dirty="0"/>
          </a:p>
        </p:txBody>
      </p:sp>
    </p:spTree>
    <p:extLst>
      <p:ext uri="{BB962C8B-B14F-4D97-AF65-F5344CB8AC3E}">
        <p14:creationId xmlns:p14="http://schemas.microsoft.com/office/powerpoint/2010/main" val="22121472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u="sng" dirty="0" smtClean="0"/>
              <a:t>LE VOLET de DROITE</a:t>
            </a:r>
            <a:endParaRPr lang="fr-FR" u="sng" dirty="0"/>
          </a:p>
        </p:txBody>
      </p:sp>
      <p:sp>
        <p:nvSpPr>
          <p:cNvPr id="3" name="Rectangle 2"/>
          <p:cNvSpPr/>
          <p:nvPr/>
        </p:nvSpPr>
        <p:spPr>
          <a:xfrm>
            <a:off x="508000" y="1442780"/>
            <a:ext cx="10058400" cy="2308324"/>
          </a:xfrm>
          <a:prstGeom prst="rect">
            <a:avLst/>
          </a:prstGeom>
        </p:spPr>
        <p:txBody>
          <a:bodyPr wrap="square">
            <a:spAutoFit/>
          </a:bodyPr>
          <a:lstStyle/>
          <a:p>
            <a:r>
              <a:rPr lang="fr-FR" dirty="0"/>
              <a:t>Ce panneau n’a aucune symétrie avec les 2 précédents, c’est un véritable chaos où la noirceur prédomine: c’est la représentation du châtiment.</a:t>
            </a:r>
            <a:br>
              <a:rPr lang="fr-FR" dirty="0"/>
            </a:br>
            <a:r>
              <a:rPr lang="fr-FR" dirty="0"/>
              <a:t/>
            </a:r>
            <a:br>
              <a:rPr lang="fr-FR" dirty="0"/>
            </a:br>
            <a:r>
              <a:rPr lang="fr-FR" dirty="0"/>
              <a:t>Malgré ce fouillis, on peut encore partager le volet en 3 bandes horizontales:</a:t>
            </a:r>
            <a:br>
              <a:rPr lang="fr-FR" dirty="0"/>
            </a:br>
            <a:r>
              <a:rPr lang="fr-FR" dirty="0"/>
              <a:t/>
            </a:r>
            <a:br>
              <a:rPr lang="fr-FR" dirty="0"/>
            </a:br>
            <a:r>
              <a:rPr lang="fr-FR" dirty="0"/>
              <a:t>- la partie inférieure est somme toute la plus éclairée</a:t>
            </a:r>
            <a:br>
              <a:rPr lang="fr-FR" dirty="0"/>
            </a:br>
            <a:r>
              <a:rPr lang="fr-FR" dirty="0"/>
              <a:t>- la partie médiane est dans l’ombre avec quelques formes insolites qui se détachent dans la lumière</a:t>
            </a:r>
            <a:br>
              <a:rPr lang="fr-FR" dirty="0"/>
            </a:br>
            <a:r>
              <a:rPr lang="fr-FR" dirty="0"/>
              <a:t>- la partie supérieure représente les ténèbres</a:t>
            </a:r>
          </a:p>
        </p:txBody>
      </p:sp>
      <p:sp>
        <p:nvSpPr>
          <p:cNvPr id="5" name="Rectangle 4"/>
          <p:cNvSpPr/>
          <p:nvPr/>
        </p:nvSpPr>
        <p:spPr>
          <a:xfrm>
            <a:off x="218440" y="3679984"/>
            <a:ext cx="11755120" cy="2862322"/>
          </a:xfrm>
          <a:prstGeom prst="rect">
            <a:avLst/>
          </a:prstGeom>
        </p:spPr>
        <p:txBody>
          <a:bodyPr wrap="square">
            <a:spAutoFit/>
          </a:bodyPr>
          <a:lstStyle/>
          <a:p>
            <a:r>
              <a:rPr lang="fr-FR" dirty="0"/>
              <a:t>A droite un pauvre pécheur est aux proies d’une diablesse-truie coiffée d’un voile de religieuse; elle l’étreint, l’embrasse tout en lui tendant une plume d’oie pour signer un document. BOSCH n’a pas été le 1</a:t>
            </a:r>
            <a:r>
              <a:rPr lang="fr-FR" baseline="30000" dirty="0"/>
              <a:t>er</a:t>
            </a:r>
            <a:r>
              <a:rPr lang="fr-FR" dirty="0"/>
              <a:t> à représenter les ecclésiastiques peu scrupuleux sous l’aspect de porcs.</a:t>
            </a:r>
            <a:br>
              <a:rPr lang="fr-FR" dirty="0"/>
            </a:br>
            <a:r>
              <a:rPr lang="fr-FR" dirty="0"/>
              <a:t>Derrière eux, un homme porte des parchemins marqués d’un sceau : un notaire? Sur son épaule un écusson avec un crapaud noir : c’est un homme impur.</a:t>
            </a:r>
            <a:br>
              <a:rPr lang="fr-FR" dirty="0"/>
            </a:br>
            <a:r>
              <a:rPr lang="fr-FR" dirty="0"/>
              <a:t>Par hasard serait-il prêt à faire signer un contrat de mariage pour un couple diabolique?</a:t>
            </a:r>
            <a:br>
              <a:rPr lang="fr-FR" dirty="0"/>
            </a:br>
            <a:r>
              <a:rPr lang="fr-FR" dirty="0"/>
              <a:t>Un monstre casqué avec une queue de diable présente un encrier.</a:t>
            </a:r>
            <a:br>
              <a:rPr lang="fr-FR" dirty="0"/>
            </a:br>
            <a:r>
              <a:rPr lang="fr-FR" dirty="0"/>
              <a:t>A la pointe de son heaume un pied coupé est suspendu</a:t>
            </a:r>
            <a:br>
              <a:rPr lang="fr-FR" dirty="0"/>
            </a:br>
            <a:r>
              <a:rPr lang="fr-FR" dirty="0"/>
              <a:t/>
            </a:r>
            <a:br>
              <a:rPr lang="fr-FR" dirty="0"/>
            </a:br>
            <a:endParaRPr lang="fr-FR" dirty="0"/>
          </a:p>
        </p:txBody>
      </p:sp>
    </p:spTree>
    <p:extLst>
      <p:ext uri="{BB962C8B-B14F-4D97-AF65-F5344CB8AC3E}">
        <p14:creationId xmlns:p14="http://schemas.microsoft.com/office/powerpoint/2010/main" val="39682919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35280" y="913765"/>
            <a:ext cx="11744960" cy="1325563"/>
          </a:xfrm>
        </p:spPr>
        <p:txBody>
          <a:bodyPr>
            <a:noAutofit/>
          </a:bodyPr>
          <a:lstStyle/>
          <a:p>
            <a:r>
              <a:rPr lang="fr-FR" sz="2000" dirty="0" smtClean="0"/>
              <a:t>Un homme adossé à une table renversée a la main droite percée par un poignard.</a:t>
            </a:r>
            <a:br>
              <a:rPr lang="fr-FR" sz="2000" dirty="0" smtClean="0"/>
            </a:br>
            <a:r>
              <a:rPr lang="fr-FR" sz="2000" dirty="0" smtClean="0"/>
              <a:t>Un horrible démon avec une tête de rat est penché sur lui, il est entrain de lui enfoncer une épée dans la poitrine.</a:t>
            </a:r>
            <a:br>
              <a:rPr lang="fr-FR" sz="2000" dirty="0" smtClean="0"/>
            </a:br>
            <a:r>
              <a:rPr lang="fr-FR" sz="2000" dirty="0" smtClean="0"/>
              <a:t>Ce démo</a:t>
            </a:r>
            <a:r>
              <a:rPr lang="fr-FR" sz="2000" dirty="0"/>
              <a:t>n</a:t>
            </a:r>
            <a:r>
              <a:rPr lang="fr-FR" sz="2000" dirty="0" smtClean="0"/>
              <a:t> porte un bouclier qui forme comme une armoirie : une main tranchée percée d’un poignard; cette main tient avec son index et son majeur un dé en équilibre : référence aux châtiments corporels que l’on infligeait au Moyen Age ( vol= main coupée)</a:t>
            </a:r>
            <a:br>
              <a:rPr lang="fr-FR" sz="2000" dirty="0" smtClean="0"/>
            </a:br>
            <a:r>
              <a:rPr lang="fr-FR" sz="2000" dirty="0" smtClean="0"/>
              <a:t>Un énorme lièvre a capturé 2 pécheurs.</a:t>
            </a:r>
            <a:br>
              <a:rPr lang="fr-FR" sz="2000" dirty="0" smtClean="0"/>
            </a:br>
            <a:r>
              <a:rPr lang="fr-FR" sz="2000" dirty="0" smtClean="0"/>
              <a:t>Une jeune femme nue a un dé sur la tête et tient une chandelle et une cruche à la main ( prostituée dans les auberges)</a:t>
            </a:r>
            <a:endParaRPr lang="fr-FR" sz="2000" dirty="0"/>
          </a:p>
        </p:txBody>
      </p:sp>
      <p:sp>
        <p:nvSpPr>
          <p:cNvPr id="3" name="Rectangle 2"/>
          <p:cNvSpPr/>
          <p:nvPr/>
        </p:nvSpPr>
        <p:spPr>
          <a:xfrm>
            <a:off x="335280" y="2820799"/>
            <a:ext cx="11369040" cy="1754326"/>
          </a:xfrm>
          <a:prstGeom prst="rect">
            <a:avLst/>
          </a:prstGeom>
        </p:spPr>
        <p:txBody>
          <a:bodyPr wrap="square">
            <a:spAutoFit/>
          </a:bodyPr>
          <a:lstStyle/>
          <a:p>
            <a:r>
              <a:rPr lang="fr-FR" dirty="0"/>
              <a:t>La partie sans doute la plus hideuse!</a:t>
            </a:r>
            <a:br>
              <a:rPr lang="fr-FR" dirty="0"/>
            </a:br>
            <a:r>
              <a:rPr lang="fr-FR" dirty="0"/>
              <a:t>Un monstre à tête d’oiseau trône sur une haute chaise percée.</a:t>
            </a:r>
            <a:br>
              <a:rPr lang="fr-FR" dirty="0"/>
            </a:br>
            <a:r>
              <a:rPr lang="fr-FR" dirty="0"/>
              <a:t>En guise de couronne, il porte un chaudron sur la tête et en guise de chaussures des cruches </a:t>
            </a:r>
            <a:br>
              <a:rPr lang="fr-FR" dirty="0"/>
            </a:br>
            <a:r>
              <a:rPr lang="fr-FR" dirty="0"/>
              <a:t>( symboles du péché de gourmandise)</a:t>
            </a:r>
            <a:br>
              <a:rPr lang="fr-FR" dirty="0"/>
            </a:br>
            <a:r>
              <a:rPr lang="fr-FR" dirty="0" smtClean="0"/>
              <a:t>Il </a:t>
            </a:r>
            <a:r>
              <a:rPr lang="fr-FR" dirty="0"/>
              <a:t>est entrain d’engloutir un pécheur dont </a:t>
            </a:r>
            <a:r>
              <a:rPr lang="fr-FR" dirty="0" smtClean="0"/>
              <a:t>l’anus laisse </a:t>
            </a:r>
            <a:r>
              <a:rPr lang="fr-FR" dirty="0"/>
              <a:t>s’échapper des oiseaux noirs et de la fumée</a:t>
            </a:r>
            <a:br>
              <a:rPr lang="fr-FR" dirty="0"/>
            </a:br>
            <a:r>
              <a:rPr lang="fr-FR" dirty="0" smtClean="0"/>
              <a:t>En </a:t>
            </a:r>
            <a:r>
              <a:rPr lang="fr-FR" dirty="0"/>
              <a:t>même temps, il défèque les êtres </a:t>
            </a:r>
            <a:r>
              <a:rPr lang="fr-FR" sz="1600" dirty="0"/>
              <a:t>condamnés </a:t>
            </a:r>
            <a:r>
              <a:rPr lang="fr-FR" dirty="0"/>
              <a:t>à l’Enfer</a:t>
            </a:r>
          </a:p>
        </p:txBody>
      </p:sp>
    </p:spTree>
    <p:extLst>
      <p:ext uri="{BB962C8B-B14F-4D97-AF65-F5344CB8AC3E}">
        <p14:creationId xmlns:p14="http://schemas.microsoft.com/office/powerpoint/2010/main" val="425540772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74320" y="91440"/>
            <a:ext cx="11714480" cy="1938992"/>
          </a:xfrm>
          <a:prstGeom prst="rect">
            <a:avLst/>
          </a:prstGeom>
        </p:spPr>
        <p:txBody>
          <a:bodyPr wrap="square">
            <a:spAutoFit/>
          </a:bodyPr>
          <a:lstStyle/>
          <a:p>
            <a:r>
              <a:rPr lang="fr-FR" sz="2000" dirty="0"/>
              <a:t>On l’a souvent appelé «  l’Enfer des Musiciens »</a:t>
            </a:r>
            <a:br>
              <a:rPr lang="fr-FR" sz="2000" dirty="0"/>
            </a:br>
            <a:r>
              <a:rPr lang="fr-FR" sz="2000" dirty="0"/>
              <a:t>De gigantesques instruments de musique : luth, harpe, vieille, bombarde, tambour qui symbolisent la musique profane qu’il est «  malsain » de trop écouter!!!</a:t>
            </a:r>
            <a:br>
              <a:rPr lang="fr-FR" sz="2000" dirty="0"/>
            </a:br>
            <a:r>
              <a:rPr lang="fr-FR" sz="2000" dirty="0"/>
              <a:t>En même temps, ces instruments sont détournés en moyens de </a:t>
            </a:r>
            <a:r>
              <a:rPr lang="fr-FR" sz="2000" dirty="0" smtClean="0"/>
              <a:t>torture </a:t>
            </a:r>
            <a:r>
              <a:rPr lang="fr-FR" sz="2000" dirty="0"/>
              <a:t>: sur la harpe et le luth 1 empalé et 1 crucifié; en haut de la vieille un homme se fait sodomiser; de même pour celui au dessus du tambour, il a une flute dans les fesses, un est écrasé par le </a:t>
            </a:r>
            <a:r>
              <a:rPr lang="fr-FR" sz="2000" dirty="0" smtClean="0"/>
              <a:t>tambour</a:t>
            </a:r>
            <a:r>
              <a:rPr lang="fr-FR" sz="2000" dirty="0"/>
              <a:t>.</a:t>
            </a:r>
          </a:p>
        </p:txBody>
      </p:sp>
      <p:sp>
        <p:nvSpPr>
          <p:cNvPr id="2" name="Rectangle 1"/>
          <p:cNvSpPr/>
          <p:nvPr/>
        </p:nvSpPr>
        <p:spPr>
          <a:xfrm>
            <a:off x="132080" y="2177395"/>
            <a:ext cx="11419840" cy="923330"/>
          </a:xfrm>
          <a:prstGeom prst="rect">
            <a:avLst/>
          </a:prstGeom>
        </p:spPr>
        <p:txBody>
          <a:bodyPr wrap="square">
            <a:spAutoFit/>
          </a:bodyPr>
          <a:lstStyle/>
          <a:p>
            <a:r>
              <a:rPr lang="fr-FR" dirty="0"/>
              <a:t>Un autre sous le luth a une partition marquée sur les fesses.</a:t>
            </a:r>
            <a:br>
              <a:rPr lang="fr-FR" dirty="0"/>
            </a:br>
            <a:r>
              <a:rPr lang="fr-FR" dirty="0"/>
              <a:t>D’autres se bouchent les oreilles devant ce vacarme assourdissant provoqué par le diable qui frappe le tambour bleu et celui qui souffle avec les joues toutes rouges.</a:t>
            </a:r>
          </a:p>
        </p:txBody>
      </p:sp>
      <p:sp>
        <p:nvSpPr>
          <p:cNvPr id="5" name="Rectangle 4"/>
          <p:cNvSpPr/>
          <p:nvPr/>
        </p:nvSpPr>
        <p:spPr>
          <a:xfrm>
            <a:off x="0" y="3100725"/>
            <a:ext cx="11866880" cy="1477328"/>
          </a:xfrm>
          <a:prstGeom prst="rect">
            <a:avLst/>
          </a:prstGeom>
        </p:spPr>
        <p:txBody>
          <a:bodyPr wrap="square">
            <a:spAutoFit/>
          </a:bodyPr>
          <a:lstStyle/>
          <a:p>
            <a:r>
              <a:rPr lang="fr-FR" dirty="0"/>
              <a:t>Ce crâne d’animal c’est le symbole du sacrifice christique ( Golgotha signifie lieu du crâne) et par extension le crâne représente toujours la mort.</a:t>
            </a:r>
            <a:br>
              <a:rPr lang="fr-FR" dirty="0"/>
            </a:br>
            <a:r>
              <a:rPr lang="fr-FR" dirty="0"/>
              <a:t/>
            </a:r>
            <a:br>
              <a:rPr lang="fr-FR" dirty="0"/>
            </a:br>
            <a:r>
              <a:rPr lang="fr-FR" dirty="0"/>
              <a:t>Beaucoup de personnages ont des habits monastiques; on distingue un homme qui git à l’intérieur d’une clé</a:t>
            </a:r>
            <a:br>
              <a:rPr lang="fr-FR" dirty="0"/>
            </a:br>
            <a:r>
              <a:rPr lang="fr-FR" dirty="0"/>
              <a:t>( référence à St Pierre?) un autre a une énorme cloche enfoncée sur la partie supérieure de son corps</a:t>
            </a:r>
          </a:p>
        </p:txBody>
      </p:sp>
    </p:spTree>
    <p:extLst>
      <p:ext uri="{BB962C8B-B14F-4D97-AF65-F5344CB8AC3E}">
        <p14:creationId xmlns:p14="http://schemas.microsoft.com/office/powerpoint/2010/main" val="40610197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70878" y="2726325"/>
            <a:ext cx="4638040" cy="1325563"/>
          </a:xfrm>
        </p:spPr>
        <p:txBody>
          <a:bodyPr>
            <a:noAutofit/>
          </a:bodyPr>
          <a:lstStyle/>
          <a:p>
            <a:r>
              <a:rPr lang="fr-FR" sz="2000" dirty="0" smtClean="0"/>
              <a:t>Après l’enfer des musiciens, c’est celui des militaires!</a:t>
            </a:r>
            <a:br>
              <a:rPr lang="fr-FR" sz="2000" dirty="0" smtClean="0"/>
            </a:br>
            <a:r>
              <a:rPr lang="fr-FR" sz="2000" dirty="0" smtClean="0"/>
              <a:t>Un énorme couteau d’exécuteur est posé en équilibre sur des cruches en terre cuite ( il y a même la marque du coutelier lisible sur la lame)</a:t>
            </a:r>
            <a:br>
              <a:rPr lang="fr-FR" sz="2000" dirty="0" smtClean="0"/>
            </a:br>
            <a:r>
              <a:rPr lang="fr-FR" sz="2000" dirty="0" smtClean="0"/>
              <a:t>Un soldat en armure se fait déchiqueter par des monstres diaboliques qui font penser à des dragons. Ce chevalier a encore sa bannière blanche et dans son autre main un calice d’où tombe une hostie ( sacrilège-le pire des crimes) ; d’autres se font transpercer par une épée géante, un autre est enfermé dans une sorte de cage lanterne et les autres attendent leur supplice près d’un arbre desséché</a:t>
            </a:r>
            <a:endParaRPr lang="fr-FR" sz="2000" dirty="0"/>
          </a:p>
        </p:txBody>
      </p:sp>
      <p:sp>
        <p:nvSpPr>
          <p:cNvPr id="4" name="Rectangle 3"/>
          <p:cNvSpPr/>
          <p:nvPr/>
        </p:nvSpPr>
        <p:spPr>
          <a:xfrm>
            <a:off x="5516880" y="271701"/>
            <a:ext cx="6096000" cy="3693319"/>
          </a:xfrm>
          <a:prstGeom prst="rect">
            <a:avLst/>
          </a:prstGeom>
        </p:spPr>
        <p:txBody>
          <a:bodyPr>
            <a:spAutoFit/>
          </a:bodyPr>
          <a:lstStyle/>
          <a:p>
            <a:r>
              <a:rPr lang="fr-FR" dirty="0"/>
              <a:t>Au centre de l’Enfer un personnage hybride: un visage humain (autoportrait de BOSCH??) qui nous regarde. </a:t>
            </a:r>
            <a:br>
              <a:rPr lang="fr-FR" dirty="0"/>
            </a:br>
            <a:r>
              <a:rPr lang="fr-FR" dirty="0"/>
              <a:t>Son buste est évidé et renferme une sorte de tavernes où des personnages font ripaille, ils semblent attendre que la servante remplisse la cruche au tonneau. </a:t>
            </a:r>
            <a:br>
              <a:rPr lang="fr-FR" dirty="0"/>
            </a:br>
            <a:r>
              <a:rPr lang="fr-FR" dirty="0"/>
              <a:t>Il n’a ni bassin ni jambes mais des bras qui ressemblent à des troncs d’arbres en décomposition; quant aux mains elles sont dans deux barques. Sur l’échelle montent des hommes dont l’un porte un cruchon au bout d’un bâton</a:t>
            </a:r>
            <a:br>
              <a:rPr lang="fr-FR" dirty="0"/>
            </a:br>
            <a:r>
              <a:rPr lang="fr-FR" dirty="0"/>
              <a:t/>
            </a:r>
            <a:br>
              <a:rPr lang="fr-FR" dirty="0"/>
            </a:br>
            <a:r>
              <a:rPr lang="fr-FR" dirty="0"/>
              <a:t>Au dessus de sa tête, sur un disque une espèce de danse de démons autour d’une cornemuse</a:t>
            </a:r>
            <a:br>
              <a:rPr lang="fr-FR" dirty="0"/>
            </a:br>
            <a:r>
              <a:rPr lang="fr-FR" dirty="0"/>
              <a:t>(</a:t>
            </a:r>
            <a:r>
              <a:rPr lang="fr-FR" u="sng" dirty="0"/>
              <a:t>connotation phallique</a:t>
            </a:r>
            <a:r>
              <a:rPr lang="fr-FR" dirty="0"/>
              <a:t>)</a:t>
            </a:r>
          </a:p>
        </p:txBody>
      </p:sp>
      <p:sp>
        <p:nvSpPr>
          <p:cNvPr id="6" name="Rectangle 5"/>
          <p:cNvSpPr/>
          <p:nvPr/>
        </p:nvSpPr>
        <p:spPr>
          <a:xfrm>
            <a:off x="5659120" y="4051888"/>
            <a:ext cx="6096000" cy="3139321"/>
          </a:xfrm>
          <a:prstGeom prst="rect">
            <a:avLst/>
          </a:prstGeom>
        </p:spPr>
        <p:txBody>
          <a:bodyPr>
            <a:spAutoFit/>
          </a:bodyPr>
          <a:lstStyle/>
          <a:p>
            <a:r>
              <a:rPr lang="fr-FR" dirty="0"/>
              <a:t>Ces 2 oreilles traversées par un énorme couteau( là encore marque sur la lame)</a:t>
            </a:r>
            <a:br>
              <a:rPr lang="fr-FR" dirty="0"/>
            </a:br>
            <a:r>
              <a:rPr lang="fr-FR" dirty="0"/>
              <a:t>avec des personnages qui semblent être écrasés par cette représentation étrange </a:t>
            </a:r>
            <a:br>
              <a:rPr lang="fr-FR" dirty="0"/>
            </a:br>
            <a:r>
              <a:rPr lang="fr-FR" dirty="0"/>
              <a:t>Ces oreilles refusent d’entendre les cris des suppliciés qui eux n’ont pas su entendre la parole divine.</a:t>
            </a:r>
            <a:br>
              <a:rPr lang="fr-FR" dirty="0"/>
            </a:br>
            <a:r>
              <a:rPr lang="fr-FR" dirty="0"/>
              <a:t/>
            </a:r>
            <a:br>
              <a:rPr lang="fr-FR" dirty="0"/>
            </a:br>
            <a:r>
              <a:rPr lang="fr-FR" dirty="0"/>
              <a:t>Certains critiques y ont vu un symbole phallique : une verge en érection et ses deux testicules?</a:t>
            </a:r>
            <a:br>
              <a:rPr lang="fr-FR" dirty="0"/>
            </a:br>
            <a:r>
              <a:rPr lang="fr-FR" dirty="0"/>
              <a:t/>
            </a:r>
            <a:br>
              <a:rPr lang="fr-FR" dirty="0"/>
            </a:br>
            <a:endParaRPr lang="fr-FR" dirty="0"/>
          </a:p>
        </p:txBody>
      </p:sp>
    </p:spTree>
    <p:extLst>
      <p:ext uri="{BB962C8B-B14F-4D97-AF65-F5344CB8AC3E}">
        <p14:creationId xmlns:p14="http://schemas.microsoft.com/office/powerpoint/2010/main" val="18491668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a:xfrm>
            <a:off x="970280" y="2356485"/>
            <a:ext cx="10622280" cy="1961515"/>
          </a:xfrm>
        </p:spPr>
        <p:txBody>
          <a:bodyPr>
            <a:noAutofit/>
          </a:bodyPr>
          <a:lstStyle/>
          <a:p>
            <a:r>
              <a:rPr lang="fr-FR" sz="2800" dirty="0" smtClean="0"/>
              <a:t>Sur une vingtaine de tableaux qui nous reste de Jérôme BOSCH, cette œuvre est sans doute la plus connue même si elle reste complexe dans son interprétation.</a:t>
            </a:r>
            <a:br>
              <a:rPr lang="fr-FR" sz="2800" dirty="0" smtClean="0"/>
            </a:br>
            <a:r>
              <a:rPr lang="fr-FR" sz="2800" dirty="0"/>
              <a:t/>
            </a:r>
            <a:br>
              <a:rPr lang="fr-FR" sz="2800" dirty="0"/>
            </a:br>
            <a:r>
              <a:rPr lang="fr-FR" sz="2800" dirty="0" smtClean="0"/>
              <a:t>	</a:t>
            </a:r>
            <a:r>
              <a:rPr lang="fr-FR" sz="2800" dirty="0" err="1" smtClean="0"/>
              <a:t>Jhéronimus</a:t>
            </a:r>
            <a:r>
              <a:rPr lang="fr-FR" sz="2800" dirty="0" smtClean="0"/>
              <a:t> van AKEN est né vers 1450 dans une famille de peintres à Bois-le-Duc </a:t>
            </a:r>
            <a:r>
              <a:rPr lang="fr-FR" sz="2800" dirty="0" smtClean="0">
                <a:solidFill>
                  <a:schemeClr val="accent1"/>
                </a:solidFill>
              </a:rPr>
              <a:t>*</a:t>
            </a:r>
            <a:r>
              <a:rPr lang="fr-FR" sz="2800" dirty="0" smtClean="0"/>
              <a:t>: une petite ville prospère où l’on trouve des fabriques de draperies et de coutellerie.</a:t>
            </a:r>
            <a:br>
              <a:rPr lang="fr-FR" sz="2800" dirty="0" smtClean="0"/>
            </a:br>
            <a:r>
              <a:rPr lang="fr-FR" sz="2800" dirty="0" smtClean="0"/>
              <a:t>Peu reconnue sur le plan artistique au regard des grands centres ANVERS, BRUGES, HARLEM, DELFT, toutefois, le grand-père de BOSCH, Jan van AKEN avait réalisé une fresque du «  Christ en Croix » représentant la Vierge, St Jean et les donateurs pour la célèbre cathédrale gothique de cette ville.</a:t>
            </a:r>
            <a:br>
              <a:rPr lang="fr-FR" sz="2800" dirty="0" smtClean="0"/>
            </a:br>
            <a:r>
              <a:rPr lang="fr-FR" sz="2800" dirty="0">
                <a:solidFill>
                  <a:schemeClr val="accent1"/>
                </a:solidFill>
              </a:rPr>
              <a:t/>
            </a:r>
            <a:br>
              <a:rPr lang="fr-FR" sz="2800" dirty="0">
                <a:solidFill>
                  <a:schemeClr val="accent1"/>
                </a:solidFill>
              </a:rPr>
            </a:br>
            <a:r>
              <a:rPr lang="fr-FR" sz="2800" dirty="0" smtClean="0">
                <a:solidFill>
                  <a:schemeClr val="accent1"/>
                </a:solidFill>
              </a:rPr>
              <a:t/>
            </a:r>
            <a:br>
              <a:rPr lang="fr-FR" sz="2800" dirty="0" smtClean="0">
                <a:solidFill>
                  <a:schemeClr val="accent1"/>
                </a:solidFill>
              </a:rPr>
            </a:br>
            <a:r>
              <a:rPr lang="fr-FR" sz="2800" dirty="0" smtClean="0">
                <a:solidFill>
                  <a:schemeClr val="accent1"/>
                </a:solidFill>
              </a:rPr>
              <a:t>*BOSCH est l’abréviation de BOIS le DUC en néerlandais(DEN BOSCH)</a:t>
            </a:r>
            <a:endParaRPr lang="fr-FR" sz="2800" dirty="0">
              <a:solidFill>
                <a:schemeClr val="accent1"/>
              </a:solidFill>
            </a:endParaRPr>
          </a:p>
        </p:txBody>
      </p:sp>
    </p:spTree>
    <p:extLst>
      <p:ext uri="{BB962C8B-B14F-4D97-AF65-F5344CB8AC3E}">
        <p14:creationId xmlns:p14="http://schemas.microsoft.com/office/powerpoint/2010/main" val="65609480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12800" y="1096645"/>
            <a:ext cx="10998200" cy="1325563"/>
          </a:xfrm>
        </p:spPr>
        <p:txBody>
          <a:bodyPr>
            <a:noAutofit/>
          </a:bodyPr>
          <a:lstStyle/>
          <a:p>
            <a:r>
              <a:rPr lang="fr-FR" sz="2800" dirty="0" smtClean="0"/>
              <a:t>L’Enfer c’est aussi le froid qui persécute les pécheurs qui sont nus et transis, évoluant sur un lac gelé en patin, sur une drôle d’embarcation sur lequel le personnage est attaché par le cou et les mains</a:t>
            </a:r>
            <a:br>
              <a:rPr lang="fr-FR" sz="2800" dirty="0" smtClean="0"/>
            </a:br>
            <a:r>
              <a:rPr lang="fr-FR" sz="2800" dirty="0" smtClean="0"/>
              <a:t>Certains qui sont tombés dans cette eau glaciale se débattent.</a:t>
            </a:r>
            <a:br>
              <a:rPr lang="fr-FR" sz="2800" dirty="0" smtClean="0"/>
            </a:br>
            <a:r>
              <a:rPr lang="fr-FR" sz="2800" dirty="0" smtClean="0"/>
              <a:t/>
            </a:r>
            <a:br>
              <a:rPr lang="fr-FR" sz="2800" dirty="0" smtClean="0"/>
            </a:br>
            <a:r>
              <a:rPr lang="fr-FR" sz="2800" dirty="0" smtClean="0"/>
              <a:t>Allusion à des expressions néerlandaises : « s’aventurer en terrain glissant », « faire des écarts de conduite »…</a:t>
            </a:r>
            <a:endParaRPr lang="fr-FR" sz="2800" dirty="0"/>
          </a:p>
        </p:txBody>
      </p:sp>
      <p:sp>
        <p:nvSpPr>
          <p:cNvPr id="4" name="Rectangle 3"/>
          <p:cNvSpPr/>
          <p:nvPr/>
        </p:nvSpPr>
        <p:spPr>
          <a:xfrm>
            <a:off x="457200" y="3256618"/>
            <a:ext cx="11501120" cy="1477328"/>
          </a:xfrm>
          <a:prstGeom prst="rect">
            <a:avLst/>
          </a:prstGeom>
        </p:spPr>
        <p:txBody>
          <a:bodyPr wrap="square">
            <a:spAutoFit/>
          </a:bodyPr>
          <a:lstStyle/>
          <a:p>
            <a:r>
              <a:rPr lang="fr-FR" dirty="0"/>
              <a:t>Avant tout c’est une ville en flammes plongée dans les ténèbres avec Lucifer qui règne: c’est la représentation classique de l’Enfer. </a:t>
            </a:r>
            <a:br>
              <a:rPr lang="fr-FR" dirty="0"/>
            </a:br>
            <a:r>
              <a:rPr lang="fr-FR" dirty="0"/>
              <a:t/>
            </a:r>
            <a:br>
              <a:rPr lang="fr-FR" dirty="0"/>
            </a:br>
            <a:r>
              <a:rPr lang="fr-FR" dirty="0"/>
              <a:t>BOSCH a conservé en mémoire un gigantesque incendie qui s’est produit chez un teinturier dans sa ville natale quand il avait 10 ans et où plus d’1/4 de la ville fut détruite</a:t>
            </a:r>
          </a:p>
        </p:txBody>
      </p:sp>
      <p:sp>
        <p:nvSpPr>
          <p:cNvPr id="5" name="Rectangle 4"/>
          <p:cNvSpPr/>
          <p:nvPr/>
        </p:nvSpPr>
        <p:spPr>
          <a:xfrm>
            <a:off x="812800" y="5106691"/>
            <a:ext cx="10998200" cy="646331"/>
          </a:xfrm>
          <a:prstGeom prst="rect">
            <a:avLst/>
          </a:prstGeom>
        </p:spPr>
        <p:txBody>
          <a:bodyPr wrap="square">
            <a:spAutoFit/>
          </a:bodyPr>
          <a:lstStyle/>
          <a:p>
            <a:r>
              <a:rPr lang="fr-FR" dirty="0"/>
              <a:t>On peut toutefois percevoir une note d’espoir avec ce rayon de lumière qui émerge et des personnages qui semblent gravir des marches vers la rédemption</a:t>
            </a:r>
            <a:endParaRPr lang="fr-FR" dirty="0"/>
          </a:p>
        </p:txBody>
      </p:sp>
    </p:spTree>
    <p:extLst>
      <p:ext uri="{BB962C8B-B14F-4D97-AF65-F5344CB8AC3E}">
        <p14:creationId xmlns:p14="http://schemas.microsoft.com/office/powerpoint/2010/main" val="117235767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77520" y="2793365"/>
            <a:ext cx="11267440" cy="1325563"/>
          </a:xfrm>
        </p:spPr>
        <p:txBody>
          <a:bodyPr>
            <a:normAutofit fontScale="90000"/>
          </a:bodyPr>
          <a:lstStyle/>
          <a:p>
            <a:r>
              <a:rPr lang="fr-FR" u="sng" dirty="0" smtClean="0"/>
              <a:t>CONCLUSION</a:t>
            </a:r>
            <a:br>
              <a:rPr lang="fr-FR" u="sng" dirty="0" smtClean="0"/>
            </a:br>
            <a:r>
              <a:rPr lang="fr-FR" u="sng" dirty="0"/>
              <a:t/>
            </a:r>
            <a:br>
              <a:rPr lang="fr-FR" u="sng" dirty="0"/>
            </a:br>
            <a:r>
              <a:rPr lang="fr-FR" sz="3100" dirty="0" smtClean="0"/>
              <a:t>C’est un véritable livre ouvert qui sollicitent les facultés spirituelles du spectateur à travers une peinture objective qui n’hésite pas à se libérer de l’autorité de l’Eglise même si il y a de nombreuses références bibliques.</a:t>
            </a:r>
            <a:br>
              <a:rPr lang="fr-FR" sz="3100" dirty="0" smtClean="0"/>
            </a:br>
            <a:r>
              <a:rPr lang="fr-FR" sz="3100" dirty="0"/>
              <a:t/>
            </a:r>
            <a:br>
              <a:rPr lang="fr-FR" sz="3100" dirty="0"/>
            </a:br>
            <a:r>
              <a:rPr lang="fr-FR" sz="3100" dirty="0" smtClean="0"/>
              <a:t>Pour certains historiens d’art, BOSCH avec son érudition et son imaginaire fertile, peut être considéré comme un précurseur de la psychanalyse avec la multitude de symboles qui accompagnent ce tableau ( les désirs refoulés notamment). Il manie le grotesque avec la morale tout en étant un excellent observateur. </a:t>
            </a:r>
            <a:br>
              <a:rPr lang="fr-FR" sz="3100" dirty="0" smtClean="0"/>
            </a:br>
            <a:r>
              <a:rPr lang="fr-FR" sz="3100" dirty="0"/>
              <a:t/>
            </a:r>
            <a:br>
              <a:rPr lang="fr-FR" sz="3100" dirty="0"/>
            </a:br>
            <a:r>
              <a:rPr lang="fr-FR" sz="3100" dirty="0" smtClean="0"/>
              <a:t>« Le Jardin des Délices » entre à la fois dans le domaine du rêve et du refoulement et dans celui du jugement des différents péchés capitaux.</a:t>
            </a:r>
            <a:r>
              <a:rPr lang="fr-FR" sz="3100" u="sng" dirty="0" smtClean="0"/>
              <a:t/>
            </a:r>
            <a:br>
              <a:rPr lang="fr-FR" sz="3100" u="sng" dirty="0" smtClean="0"/>
            </a:br>
            <a:r>
              <a:rPr lang="fr-FR" sz="3100" u="sng" dirty="0"/>
              <a:t/>
            </a:r>
            <a:br>
              <a:rPr lang="fr-FR" sz="3100" u="sng" dirty="0"/>
            </a:br>
            <a:endParaRPr lang="fr-FR" sz="3100" u="sng" dirty="0"/>
          </a:p>
        </p:txBody>
      </p:sp>
    </p:spTree>
    <p:extLst>
      <p:ext uri="{BB962C8B-B14F-4D97-AF65-F5344CB8AC3E}">
        <p14:creationId xmlns:p14="http://schemas.microsoft.com/office/powerpoint/2010/main" val="16621440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82880" y="3250565"/>
            <a:ext cx="11836400" cy="1325563"/>
          </a:xfrm>
        </p:spPr>
        <p:txBody>
          <a:bodyPr>
            <a:noAutofit/>
          </a:bodyPr>
          <a:lstStyle/>
          <a:p>
            <a:r>
              <a:rPr lang="fr-FR" sz="2800" dirty="0" smtClean="0"/>
              <a:t>Nous avons peu de renseignements sur son parcours hormis quelques éléments:</a:t>
            </a:r>
            <a:br>
              <a:rPr lang="fr-FR" sz="2800" dirty="0" smtClean="0"/>
            </a:br>
            <a:r>
              <a:rPr lang="fr-FR" sz="2800" dirty="0"/>
              <a:t/>
            </a:r>
            <a:br>
              <a:rPr lang="fr-FR" sz="2800" dirty="0"/>
            </a:br>
            <a:r>
              <a:rPr lang="fr-FR" sz="2800" dirty="0" smtClean="0"/>
              <a:t>	- formation dans l’atelier paternel avec son frère ainé </a:t>
            </a:r>
            <a:r>
              <a:rPr lang="fr-FR" sz="2800" dirty="0" err="1" smtClean="0"/>
              <a:t>Goosen</a:t>
            </a:r>
            <a:r>
              <a:rPr lang="fr-FR" sz="2800" dirty="0" smtClean="0"/>
              <a:t> de 1460 à 1476</a:t>
            </a:r>
            <a:br>
              <a:rPr lang="fr-FR" sz="2800" dirty="0" smtClean="0"/>
            </a:br>
            <a:r>
              <a:rPr lang="fr-FR" sz="2800" dirty="0"/>
              <a:t>	</a:t>
            </a:r>
            <a:r>
              <a:rPr lang="fr-FR" sz="2800" dirty="0" smtClean="0"/>
              <a:t>- aurait effectué un tour de compagnonnage afin de compléter sa formation de 1476 à 1480</a:t>
            </a:r>
            <a:br>
              <a:rPr lang="fr-FR" sz="2800" dirty="0" smtClean="0"/>
            </a:br>
            <a:r>
              <a:rPr lang="fr-FR" sz="2800" dirty="0" smtClean="0"/>
              <a:t/>
            </a:r>
            <a:br>
              <a:rPr lang="fr-FR" sz="2800" dirty="0" smtClean="0"/>
            </a:br>
            <a:r>
              <a:rPr lang="fr-FR" sz="2800" dirty="0"/>
              <a:t>	</a:t>
            </a:r>
            <a:r>
              <a:rPr lang="fr-FR" sz="2800" dirty="0" smtClean="0"/>
              <a:t>- 1478 : mariage avec une riche aristocrate qui va lui procurer une aisance financière et un statut social élevé</a:t>
            </a:r>
            <a:br>
              <a:rPr lang="fr-FR" sz="2800" dirty="0" smtClean="0"/>
            </a:br>
            <a:r>
              <a:rPr lang="fr-FR" sz="2800" dirty="0"/>
              <a:t/>
            </a:r>
            <a:br>
              <a:rPr lang="fr-FR" sz="2800" dirty="0"/>
            </a:br>
            <a:r>
              <a:rPr lang="fr-FR" sz="2800" dirty="0" smtClean="0"/>
              <a:t>	- 1486 :devient membre de la Confrérie Notre Dame qui a pour préceptes outre le culte marial, la charité et l’aspiration à une religion plus pure, plus profonde. Les adeptes cherchent le salut de l’âme, la communion avec Dieu sans le recours à l’Eglise et à ses clercs et refusent la réclusion monastique ( critiques acerbes des moines et des dignitaires de l’Eglise. Il en devient le peintre attitré </a:t>
            </a:r>
            <a:br>
              <a:rPr lang="fr-FR" sz="2800" dirty="0" smtClean="0"/>
            </a:br>
            <a:r>
              <a:rPr lang="fr-FR" sz="2800" dirty="0"/>
              <a:t/>
            </a:r>
            <a:br>
              <a:rPr lang="fr-FR" sz="2800" dirty="0"/>
            </a:br>
            <a:r>
              <a:rPr lang="fr-FR" sz="2800" dirty="0" smtClean="0"/>
              <a:t>	- </a:t>
            </a:r>
            <a:r>
              <a:rPr lang="fr-FR" sz="2800" b="1" dirty="0" smtClean="0"/>
              <a:t>1516</a:t>
            </a:r>
            <a:r>
              <a:rPr lang="fr-FR" sz="2800" dirty="0" smtClean="0"/>
              <a:t> : mort sans doute de la peste</a:t>
            </a:r>
            <a:br>
              <a:rPr lang="fr-FR" sz="2800" dirty="0" smtClean="0"/>
            </a:br>
            <a:r>
              <a:rPr lang="fr-FR" sz="2800" dirty="0"/>
              <a:t/>
            </a:r>
            <a:br>
              <a:rPr lang="fr-FR" sz="2800" dirty="0"/>
            </a:br>
            <a:r>
              <a:rPr lang="fr-FR" sz="2800" dirty="0" smtClean="0"/>
              <a:t/>
            </a:r>
            <a:br>
              <a:rPr lang="fr-FR" sz="2800" dirty="0" smtClean="0"/>
            </a:br>
            <a:endParaRPr lang="fr-FR" sz="2800" dirty="0"/>
          </a:p>
        </p:txBody>
      </p:sp>
    </p:spTree>
    <p:extLst>
      <p:ext uri="{BB962C8B-B14F-4D97-AF65-F5344CB8AC3E}">
        <p14:creationId xmlns:p14="http://schemas.microsoft.com/office/powerpoint/2010/main" val="299528931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87680" y="1442085"/>
            <a:ext cx="6421120" cy="1325563"/>
          </a:xfrm>
        </p:spPr>
        <p:txBody>
          <a:bodyPr>
            <a:noAutofit/>
          </a:bodyPr>
          <a:lstStyle/>
          <a:p>
            <a:r>
              <a:rPr lang="fr-FR" sz="2800" b="1" dirty="0" smtClean="0">
                <a:solidFill>
                  <a:schemeClr val="accent1"/>
                </a:solidFill>
              </a:rPr>
              <a:t>Portrait de Jérôme BOSCH</a:t>
            </a:r>
            <a:r>
              <a:rPr lang="fr-FR" sz="2800" dirty="0" smtClean="0">
                <a:solidFill>
                  <a:schemeClr val="accent1"/>
                </a:solidFill>
              </a:rPr>
              <a:t/>
            </a:r>
            <a:br>
              <a:rPr lang="fr-FR" sz="2800" dirty="0" smtClean="0">
                <a:solidFill>
                  <a:schemeClr val="accent1"/>
                </a:solidFill>
              </a:rPr>
            </a:br>
            <a:r>
              <a:rPr lang="fr-FR" sz="2800" dirty="0" smtClean="0">
                <a:solidFill>
                  <a:schemeClr val="accent1"/>
                </a:solidFill>
              </a:rPr>
              <a:t>attribué à Jacques Le </a:t>
            </a:r>
            <a:r>
              <a:rPr lang="fr-FR" sz="2800" dirty="0" err="1" smtClean="0">
                <a:solidFill>
                  <a:schemeClr val="accent1"/>
                </a:solidFill>
              </a:rPr>
              <a:t>Boucq</a:t>
            </a:r>
            <a:r>
              <a:rPr lang="fr-FR" sz="2800" dirty="0" smtClean="0">
                <a:solidFill>
                  <a:schemeClr val="accent1"/>
                </a:solidFill>
              </a:rPr>
              <a:t> – vers 1550-</a:t>
            </a:r>
            <a:br>
              <a:rPr lang="fr-FR" sz="2800" dirty="0" smtClean="0">
                <a:solidFill>
                  <a:schemeClr val="accent1"/>
                </a:solidFill>
              </a:rPr>
            </a:br>
            <a:r>
              <a:rPr lang="fr-FR" sz="2800" dirty="0">
                <a:solidFill>
                  <a:schemeClr val="accent1"/>
                </a:solidFill>
              </a:rPr>
              <a:t/>
            </a:r>
            <a:br>
              <a:rPr lang="fr-FR" sz="2800" dirty="0">
                <a:solidFill>
                  <a:schemeClr val="accent1"/>
                </a:solidFill>
              </a:rPr>
            </a:br>
            <a:r>
              <a:rPr lang="fr-FR" sz="2800" dirty="0" smtClean="0"/>
              <a:t>fusain et craie rouge sur papier </a:t>
            </a:r>
            <a:endParaRPr lang="fr-FR" sz="2800" dirty="0"/>
          </a:p>
        </p:txBody>
      </p:sp>
      <p:sp>
        <p:nvSpPr>
          <p:cNvPr id="4" name="Rectangle 3"/>
          <p:cNvSpPr/>
          <p:nvPr/>
        </p:nvSpPr>
        <p:spPr>
          <a:xfrm>
            <a:off x="873760" y="3326448"/>
            <a:ext cx="9286240" cy="3139321"/>
          </a:xfrm>
          <a:prstGeom prst="rect">
            <a:avLst/>
          </a:prstGeom>
        </p:spPr>
        <p:txBody>
          <a:bodyPr wrap="square">
            <a:spAutoFit/>
          </a:bodyPr>
          <a:lstStyle/>
          <a:p>
            <a:r>
              <a:rPr lang="fr-FR" dirty="0"/>
              <a:t>C’était un admirateur du travail de son compatriote Jan VAN EYCK mais il va rapidement crée son propre style : travail sur le paysage avec des thématiques religieuses  mais qui ne sont pas doctrinales et moralisatrices mais au contraire sujet de discussions pour le spectateur.</a:t>
            </a:r>
            <a:br>
              <a:rPr lang="fr-FR" dirty="0"/>
            </a:br>
            <a:r>
              <a:rPr lang="fr-FR" dirty="0"/>
              <a:t/>
            </a:r>
            <a:br>
              <a:rPr lang="fr-FR" dirty="0"/>
            </a:br>
            <a:r>
              <a:rPr lang="fr-FR" dirty="0"/>
              <a:t>BOSCH a une parfaite connaissance des écrits bibliques, du bestiaire médiéval, c’est un fin observateur de son environnement même si ses personnages sont souvent grotesques et parodiques.</a:t>
            </a:r>
            <a:br>
              <a:rPr lang="fr-FR" dirty="0"/>
            </a:br>
            <a:r>
              <a:rPr lang="fr-FR" dirty="0"/>
              <a:t/>
            </a:r>
            <a:br>
              <a:rPr lang="fr-FR" dirty="0"/>
            </a:br>
            <a:r>
              <a:rPr lang="fr-FR" dirty="0"/>
              <a:t>Considéré comme un primitif flamand il peut être perçu comme un précurseur de la Réforme tant sur le plan intellectuel qu’artistique:</a:t>
            </a:r>
            <a:br>
              <a:rPr lang="fr-FR" dirty="0"/>
            </a:br>
            <a:r>
              <a:rPr lang="fr-FR" b="1" u="sng" dirty="0"/>
              <a:t>il prône une moralité chrétienne cultivée et savante</a:t>
            </a:r>
            <a:endParaRPr lang="fr-FR" dirty="0"/>
          </a:p>
        </p:txBody>
      </p:sp>
    </p:spTree>
    <p:extLst>
      <p:ext uri="{BB962C8B-B14F-4D97-AF65-F5344CB8AC3E}">
        <p14:creationId xmlns:p14="http://schemas.microsoft.com/office/powerpoint/2010/main" val="308504104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82040" y="2996565"/>
            <a:ext cx="10515600" cy="1325563"/>
          </a:xfrm>
        </p:spPr>
        <p:txBody>
          <a:bodyPr>
            <a:noAutofit/>
          </a:bodyPr>
          <a:lstStyle/>
          <a:p>
            <a:r>
              <a:rPr lang="fr-FR" sz="2800" b="1" dirty="0" smtClean="0"/>
              <a:t>	</a:t>
            </a:r>
            <a:r>
              <a:rPr lang="fr-FR" sz="4000" b="1" dirty="0" smtClean="0"/>
              <a:t>ORIGINE du JARDIN des DELICES</a:t>
            </a:r>
            <a:br>
              <a:rPr lang="fr-FR" sz="4000" b="1" dirty="0" smtClean="0"/>
            </a:br>
            <a:r>
              <a:rPr lang="fr-FR" sz="2800" b="1" dirty="0"/>
              <a:t/>
            </a:r>
            <a:br>
              <a:rPr lang="fr-FR" sz="2800" b="1" dirty="0"/>
            </a:br>
            <a:r>
              <a:rPr lang="fr-FR" sz="2800" dirty="0" smtClean="0"/>
              <a:t>Il</a:t>
            </a:r>
            <a:r>
              <a:rPr lang="fr-FR" sz="2800" b="1" dirty="0" smtClean="0"/>
              <a:t> </a:t>
            </a:r>
            <a:r>
              <a:rPr lang="fr-FR" sz="2800" dirty="0" smtClean="0"/>
              <a:t>semblerait que ce tableau a été peint en </a:t>
            </a:r>
            <a:r>
              <a:rPr lang="fr-FR" sz="2800" b="1" u="sng" dirty="0" smtClean="0"/>
              <a:t>1503 </a:t>
            </a:r>
            <a:r>
              <a:rPr lang="fr-FR" sz="2800" dirty="0" smtClean="0"/>
              <a:t>à l’occasion d’un mariage princier, celui d’Henri III de Nassau-</a:t>
            </a:r>
            <a:r>
              <a:rPr lang="fr-FR" sz="2800" dirty="0" err="1" smtClean="0"/>
              <a:t>Bréda</a:t>
            </a:r>
            <a:r>
              <a:rPr lang="fr-FR" sz="2800" dirty="0" smtClean="0"/>
              <a:t> ( dont le lit conjugal avait, dit-on, 30 places!!!).</a:t>
            </a:r>
            <a:br>
              <a:rPr lang="fr-FR" sz="2800" dirty="0" smtClean="0"/>
            </a:br>
            <a:r>
              <a:rPr lang="fr-FR" sz="2800" dirty="0" smtClean="0"/>
              <a:t>Ce tableau se voulait être un miroir nuptial, une sorte de guide de la</a:t>
            </a:r>
            <a:br>
              <a:rPr lang="fr-FR" sz="2800" dirty="0" smtClean="0"/>
            </a:br>
            <a:r>
              <a:rPr lang="fr-FR" sz="2800" dirty="0" smtClean="0"/>
              <a:t>réussite du mariage avec une vue d’ensemble sur ses avantages mais aussi ses dangers.</a:t>
            </a:r>
            <a:r>
              <a:rPr lang="fr-FR" sz="2800" b="1" u="sng" dirty="0" smtClean="0"/>
              <a:t> </a:t>
            </a:r>
            <a:br>
              <a:rPr lang="fr-FR" sz="2800" b="1" u="sng" dirty="0" smtClean="0"/>
            </a:br>
            <a:r>
              <a:rPr lang="fr-FR" sz="2800" b="1" u="sng" dirty="0"/>
              <a:t/>
            </a:r>
            <a:br>
              <a:rPr lang="fr-FR" sz="2800" b="1" u="sng" dirty="0"/>
            </a:br>
            <a:r>
              <a:rPr lang="fr-FR" sz="2800" b="1" u="sng" dirty="0" smtClean="0"/>
              <a:t>C’est le tableau le plus célèbre de BOSCH</a:t>
            </a:r>
            <a:br>
              <a:rPr lang="fr-FR" sz="2800" b="1" u="sng" dirty="0" smtClean="0"/>
            </a:br>
            <a:r>
              <a:rPr lang="fr-FR" sz="2800" b="1" u="sng" dirty="0"/>
              <a:t/>
            </a:r>
            <a:br>
              <a:rPr lang="fr-FR" sz="2800" b="1" u="sng" dirty="0"/>
            </a:br>
            <a:r>
              <a:rPr lang="fr-FR" sz="2800" dirty="0" smtClean="0"/>
              <a:t>Il s’agit d’un triptyque basé sans aucun doute sur la Bible et ses interprétations</a:t>
            </a:r>
            <a:r>
              <a:rPr lang="fr-FR" sz="2800" b="1" u="sng" dirty="0" smtClean="0"/>
              <a:t/>
            </a:r>
            <a:br>
              <a:rPr lang="fr-FR" sz="2800" b="1" u="sng" dirty="0" smtClean="0"/>
            </a:br>
            <a:r>
              <a:rPr lang="fr-FR" sz="2800" b="1" u="sng" dirty="0"/>
              <a:t/>
            </a:r>
            <a:br>
              <a:rPr lang="fr-FR" sz="2800" b="1" u="sng" dirty="0"/>
            </a:br>
            <a:r>
              <a:rPr lang="fr-FR" sz="2800" b="1" u="sng" dirty="0" smtClean="0"/>
              <a:t/>
            </a:r>
            <a:br>
              <a:rPr lang="fr-FR" sz="2800" b="1" u="sng" dirty="0" smtClean="0"/>
            </a:br>
            <a:r>
              <a:rPr lang="fr-FR" sz="2800" b="1" u="sng" dirty="0"/>
              <a:t/>
            </a:r>
            <a:br>
              <a:rPr lang="fr-FR" sz="2800" b="1" u="sng" dirty="0"/>
            </a:br>
            <a:endParaRPr lang="fr-FR" sz="2800" b="1" u="sng" dirty="0"/>
          </a:p>
        </p:txBody>
      </p:sp>
    </p:spTree>
    <p:extLst>
      <p:ext uri="{BB962C8B-B14F-4D97-AF65-F5344CB8AC3E}">
        <p14:creationId xmlns:p14="http://schemas.microsoft.com/office/powerpoint/2010/main" val="204130732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92200" y="3433445"/>
            <a:ext cx="10515600" cy="1325563"/>
          </a:xfrm>
        </p:spPr>
        <p:txBody>
          <a:bodyPr>
            <a:noAutofit/>
          </a:bodyPr>
          <a:lstStyle/>
          <a:p>
            <a:r>
              <a:rPr lang="fr-FR" sz="2800" dirty="0" smtClean="0"/>
              <a:t>Un an après le décès de BOSCH, un chanoine Antonio de BEATIS souligne à propos de ce tableau :</a:t>
            </a:r>
            <a:br>
              <a:rPr lang="fr-FR" sz="2800" dirty="0" smtClean="0"/>
            </a:br>
            <a:r>
              <a:rPr lang="fr-FR" sz="2800" dirty="0"/>
              <a:t>	</a:t>
            </a:r>
            <a:r>
              <a:rPr lang="fr-FR" sz="2800" dirty="0" smtClean="0"/>
              <a:t>- la valeur artistique divertissante de l’œuvre, mettant en avant la multitude de motifs, les formes variées des figures humaines et les qualités picturales à peine saisissables par des mots.</a:t>
            </a:r>
            <a:br>
              <a:rPr lang="fr-FR" sz="2800" dirty="0" smtClean="0"/>
            </a:br>
            <a:r>
              <a:rPr lang="fr-FR" sz="2800" dirty="0"/>
              <a:t/>
            </a:r>
            <a:br>
              <a:rPr lang="fr-FR" sz="2800" dirty="0"/>
            </a:br>
            <a:r>
              <a:rPr lang="fr-FR" sz="2800" dirty="0" smtClean="0"/>
              <a:t>	- que la salle du palais abritant l’œuvre comportait: « </a:t>
            </a:r>
            <a:r>
              <a:rPr lang="fr-FR" sz="2800" i="1" dirty="0" smtClean="0"/>
              <a:t>d’autres peintures des plus belles avec des nus de belle stature </a:t>
            </a:r>
            <a:r>
              <a:rPr lang="fr-FR" sz="2800" dirty="0" smtClean="0"/>
              <a:t>»</a:t>
            </a:r>
            <a:br>
              <a:rPr lang="fr-FR" sz="2800" dirty="0" smtClean="0"/>
            </a:br>
            <a:r>
              <a:rPr lang="fr-FR" sz="2800" dirty="0" smtClean="0"/>
              <a:t/>
            </a:r>
            <a:br>
              <a:rPr lang="fr-FR" sz="2800" dirty="0" smtClean="0"/>
            </a:br>
            <a:r>
              <a:rPr lang="fr-FR" sz="2800" dirty="0"/>
              <a:t>	</a:t>
            </a:r>
            <a:r>
              <a:rPr lang="fr-FR" sz="2800" dirty="0" smtClean="0"/>
              <a:t>	- « Hercule et Déjanire » de J.GOSSAERT ( vers 1508)</a:t>
            </a:r>
            <a:br>
              <a:rPr lang="fr-FR" sz="2800" dirty="0" smtClean="0"/>
            </a:br>
            <a:r>
              <a:rPr lang="fr-FR" sz="2800" dirty="0"/>
              <a:t>	</a:t>
            </a:r>
            <a:r>
              <a:rPr lang="fr-FR" sz="2800" dirty="0" smtClean="0"/>
              <a:t>	- « Le Jugement de Paris » de L. CRANACH 1508</a:t>
            </a:r>
            <a:br>
              <a:rPr lang="fr-FR" sz="2800" dirty="0" smtClean="0"/>
            </a:br>
            <a:r>
              <a:rPr lang="fr-FR" sz="2800" dirty="0" smtClean="0"/>
              <a:t/>
            </a:r>
            <a:br>
              <a:rPr lang="fr-FR" sz="2800" dirty="0" smtClean="0"/>
            </a:br>
            <a:r>
              <a:rPr lang="fr-FR" sz="2800" dirty="0"/>
              <a:t/>
            </a:r>
            <a:br>
              <a:rPr lang="fr-FR" sz="2800" dirty="0"/>
            </a:br>
            <a:r>
              <a:rPr lang="fr-FR" sz="2800" i="1" dirty="0" smtClean="0"/>
              <a:t>	</a:t>
            </a:r>
            <a:endParaRPr lang="fr-FR" sz="2800" i="1" dirty="0"/>
          </a:p>
        </p:txBody>
      </p:sp>
    </p:spTree>
    <p:extLst>
      <p:ext uri="{BB962C8B-B14F-4D97-AF65-F5344CB8AC3E}">
        <p14:creationId xmlns:p14="http://schemas.microsoft.com/office/powerpoint/2010/main" val="701596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51840" y="2592766"/>
            <a:ext cx="5628640" cy="1325563"/>
          </a:xfrm>
        </p:spPr>
        <p:txBody>
          <a:bodyPr>
            <a:normAutofit fontScale="90000"/>
          </a:bodyPr>
          <a:lstStyle/>
          <a:p>
            <a:r>
              <a:rPr lang="fr-FR" sz="2800" dirty="0" smtClean="0"/>
              <a:t>Ces 3 œuvres ont en commun:</a:t>
            </a:r>
            <a:br>
              <a:rPr lang="fr-FR" sz="2800" dirty="0" smtClean="0"/>
            </a:br>
            <a:r>
              <a:rPr lang="fr-FR" sz="2800" dirty="0" smtClean="0">
                <a:solidFill>
                  <a:schemeClr val="accent1"/>
                </a:solidFill>
              </a:rPr>
              <a:t>-</a:t>
            </a:r>
            <a:r>
              <a:rPr lang="fr-FR" sz="2800" dirty="0" smtClean="0"/>
              <a:t>leur </a:t>
            </a:r>
            <a:r>
              <a:rPr lang="fr-FR" sz="2800" u="sng" dirty="0" smtClean="0"/>
              <a:t>côté érotique moralisant</a:t>
            </a:r>
            <a:r>
              <a:rPr lang="fr-FR" sz="2800" dirty="0" smtClean="0"/>
              <a:t> avec un intérêt évident pour la représentation du nu</a:t>
            </a:r>
            <a:br>
              <a:rPr lang="fr-FR" sz="2800" dirty="0" smtClean="0"/>
            </a:br>
            <a:r>
              <a:rPr lang="fr-FR" sz="2800" dirty="0" smtClean="0"/>
              <a:t>- le </a:t>
            </a:r>
            <a:r>
              <a:rPr lang="fr-FR" sz="2800" u="sng" dirty="0" smtClean="0"/>
              <a:t>thème de la relation entre les sexes </a:t>
            </a:r>
            <a:r>
              <a:rPr lang="fr-FR" sz="2800" dirty="0" smtClean="0"/>
              <a:t>ainsi que les conséquences parfois fatales pour l’homme de sa liaison avec une femme: la beauté et le charme de celles-ci</a:t>
            </a:r>
            <a:br>
              <a:rPr lang="fr-FR" sz="2800" dirty="0" smtClean="0"/>
            </a:br>
            <a:r>
              <a:rPr lang="fr-FR" sz="2800" dirty="0" smtClean="0"/>
              <a:t>enivrent les sens des hommes et déchainent leurs pulsions : Hercule meurt parce que le centaure Nessus épris de son épouse veut se venger. Paris déclenche la Guerre de Troie en choisissant la déesse de l’amour ( il enlève Hélène)</a:t>
            </a:r>
            <a:br>
              <a:rPr lang="fr-FR" sz="2800" dirty="0" smtClean="0"/>
            </a:br>
            <a:r>
              <a:rPr lang="fr-FR" sz="2800" dirty="0" smtClean="0"/>
              <a:t>Adam est chassé du Paradis parce que son attachement pour Eve est plus fort que le commandement divin </a:t>
            </a:r>
            <a:br>
              <a:rPr lang="fr-FR" sz="2800" dirty="0" smtClean="0"/>
            </a:br>
            <a:r>
              <a:rPr lang="fr-FR" sz="2800" dirty="0" smtClean="0"/>
              <a:t>- </a:t>
            </a:r>
            <a:r>
              <a:rPr lang="fr-FR" sz="2800" u="sng" dirty="0" smtClean="0"/>
              <a:t>le pouvoir de la femme</a:t>
            </a:r>
            <a:endParaRPr lang="fr-FR" sz="2800" u="sng" dirty="0"/>
          </a:p>
        </p:txBody>
      </p:sp>
    </p:spTree>
    <p:extLst>
      <p:ext uri="{BB962C8B-B14F-4D97-AF65-F5344CB8AC3E}">
        <p14:creationId xmlns:p14="http://schemas.microsoft.com/office/powerpoint/2010/main" val="33053458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301365"/>
            <a:ext cx="10515600" cy="1325563"/>
          </a:xfrm>
        </p:spPr>
        <p:txBody>
          <a:bodyPr>
            <a:normAutofit fontScale="90000"/>
          </a:bodyPr>
          <a:lstStyle/>
          <a:p>
            <a:r>
              <a:rPr lang="fr-FR" sz="2800" b="1" u="sng" dirty="0" smtClean="0"/>
              <a:t>DESCRIPTION</a:t>
            </a:r>
            <a:br>
              <a:rPr lang="fr-FR" sz="2800" b="1" u="sng" dirty="0" smtClean="0"/>
            </a:br>
            <a:r>
              <a:rPr lang="fr-FR" sz="2800" b="1" u="sng" dirty="0"/>
              <a:t/>
            </a:r>
            <a:br>
              <a:rPr lang="fr-FR" sz="2800" b="1" u="sng" dirty="0"/>
            </a:br>
            <a:r>
              <a:rPr lang="fr-FR" sz="2800" dirty="0" smtClean="0"/>
              <a:t>	Visible au Musée du Prado à Madrid</a:t>
            </a:r>
            <a:br>
              <a:rPr lang="fr-FR" sz="2800" dirty="0" smtClean="0"/>
            </a:br>
            <a:r>
              <a:rPr lang="fr-FR" sz="2800" dirty="0"/>
              <a:t/>
            </a:r>
            <a:br>
              <a:rPr lang="fr-FR" sz="2800" dirty="0"/>
            </a:br>
            <a:r>
              <a:rPr lang="fr-FR" sz="2800" dirty="0" smtClean="0"/>
              <a:t>	Huile sur panneau de chêne, non signée</a:t>
            </a:r>
            <a:br>
              <a:rPr lang="fr-FR" sz="2800" dirty="0" smtClean="0"/>
            </a:br>
            <a:r>
              <a:rPr lang="fr-FR" sz="2800" dirty="0" smtClean="0"/>
              <a:t/>
            </a:r>
            <a:br>
              <a:rPr lang="fr-FR" sz="2800" dirty="0" smtClean="0"/>
            </a:br>
            <a:r>
              <a:rPr lang="fr-FR" sz="2800" dirty="0"/>
              <a:t>	</a:t>
            </a:r>
            <a:r>
              <a:rPr lang="fr-FR" sz="2800" dirty="0" smtClean="0"/>
              <a:t>Dimension du triptyque: </a:t>
            </a:r>
            <a:r>
              <a:rPr lang="fr-FR" sz="2800" b="1" dirty="0" smtClean="0"/>
              <a:t>220 x 389 cm</a:t>
            </a:r>
            <a:br>
              <a:rPr lang="fr-FR" sz="2800" b="1" dirty="0" smtClean="0"/>
            </a:br>
            <a:r>
              <a:rPr lang="fr-FR" sz="2800" b="1" dirty="0" smtClean="0"/>
              <a:t/>
            </a:r>
            <a:br>
              <a:rPr lang="fr-FR" sz="2800" b="1" dirty="0" smtClean="0"/>
            </a:br>
            <a:r>
              <a:rPr lang="fr-FR" sz="2800" b="1" dirty="0"/>
              <a:t>	</a:t>
            </a:r>
            <a:r>
              <a:rPr lang="fr-FR" sz="2800" b="1" dirty="0" smtClean="0"/>
              <a:t>	- panneau central : 220 x 195 cm</a:t>
            </a:r>
            <a:br>
              <a:rPr lang="fr-FR" sz="2800" b="1" dirty="0" smtClean="0"/>
            </a:br>
            <a:r>
              <a:rPr lang="fr-FR" sz="2800" b="1" dirty="0"/>
              <a:t>	</a:t>
            </a:r>
            <a:r>
              <a:rPr lang="fr-FR" sz="2800" b="1" dirty="0" smtClean="0"/>
              <a:t>	- chaque volet : 220 x 97 cm</a:t>
            </a:r>
            <a:br>
              <a:rPr lang="fr-FR" sz="2800" b="1" dirty="0" smtClean="0"/>
            </a:br>
            <a:r>
              <a:rPr lang="fr-FR" sz="2800" b="1" dirty="0"/>
              <a:t/>
            </a:r>
            <a:br>
              <a:rPr lang="fr-FR" sz="2800" b="1" dirty="0"/>
            </a:br>
            <a:r>
              <a:rPr lang="fr-FR" sz="2800" b="1" dirty="0" smtClean="0"/>
              <a:t>	</a:t>
            </a:r>
            <a:r>
              <a:rPr lang="fr-FR" sz="2800" dirty="0" smtClean="0"/>
              <a:t>Représentations :</a:t>
            </a:r>
            <a:br>
              <a:rPr lang="fr-FR" sz="2800" dirty="0" smtClean="0"/>
            </a:br>
            <a:r>
              <a:rPr lang="fr-FR" sz="2800" dirty="0"/>
              <a:t/>
            </a:r>
            <a:br>
              <a:rPr lang="fr-FR" sz="2800" dirty="0"/>
            </a:br>
            <a:r>
              <a:rPr lang="fr-FR" sz="2800" dirty="0" smtClean="0"/>
              <a:t>		- </a:t>
            </a:r>
            <a:r>
              <a:rPr lang="fr-FR" sz="2800" u="sng" dirty="0" smtClean="0"/>
              <a:t>volets fermés:  </a:t>
            </a:r>
            <a:r>
              <a:rPr lang="fr-FR" sz="2800" b="1" dirty="0" smtClean="0"/>
              <a:t>LA CREATION du MONDE </a:t>
            </a:r>
            <a:r>
              <a:rPr lang="fr-FR" sz="2800" dirty="0" smtClean="0"/>
              <a:t>jusqu’au 3</a:t>
            </a:r>
            <a:r>
              <a:rPr lang="fr-FR" sz="2800" baseline="30000" dirty="0" smtClean="0"/>
              <a:t>ème</a:t>
            </a:r>
            <a:r>
              <a:rPr lang="fr-FR" sz="2800" dirty="0" smtClean="0"/>
              <a:t> jour</a:t>
            </a:r>
            <a:br>
              <a:rPr lang="fr-FR" sz="2800" dirty="0" smtClean="0"/>
            </a:br>
            <a:r>
              <a:rPr lang="fr-FR" sz="2800" dirty="0"/>
              <a:t>	</a:t>
            </a:r>
            <a:r>
              <a:rPr lang="fr-FR" sz="2800" dirty="0" smtClean="0"/>
              <a:t>	- </a:t>
            </a:r>
            <a:r>
              <a:rPr lang="fr-FR" sz="2800" u="sng" dirty="0" smtClean="0"/>
              <a:t>volet de gauche ouvert </a:t>
            </a:r>
            <a:r>
              <a:rPr lang="fr-FR" sz="2800" dirty="0" smtClean="0"/>
              <a:t>: </a:t>
            </a:r>
            <a:r>
              <a:rPr lang="fr-FR" sz="2800" b="1" dirty="0" smtClean="0"/>
              <a:t>LE PARADIS</a:t>
            </a:r>
            <a:r>
              <a:rPr lang="fr-FR" sz="2800" dirty="0" smtClean="0"/>
              <a:t/>
            </a:r>
            <a:br>
              <a:rPr lang="fr-FR" sz="2800" dirty="0" smtClean="0"/>
            </a:br>
            <a:r>
              <a:rPr lang="fr-FR" sz="2800" dirty="0"/>
              <a:t>	</a:t>
            </a:r>
            <a:r>
              <a:rPr lang="fr-FR" sz="2800" dirty="0" smtClean="0"/>
              <a:t>	- </a:t>
            </a:r>
            <a:r>
              <a:rPr lang="fr-FR" sz="2800" u="sng" dirty="0" smtClean="0"/>
              <a:t>panneau central </a:t>
            </a:r>
            <a:r>
              <a:rPr lang="fr-FR" sz="2800" dirty="0" smtClean="0"/>
              <a:t>: </a:t>
            </a:r>
            <a:r>
              <a:rPr lang="fr-FR" sz="2800" b="1" dirty="0" smtClean="0"/>
              <a:t>L’HUMANITE avant le DELUGE</a:t>
            </a:r>
            <a:r>
              <a:rPr lang="fr-FR" sz="2800" dirty="0" smtClean="0"/>
              <a:t/>
            </a:r>
            <a:br>
              <a:rPr lang="fr-FR" sz="2800" dirty="0" smtClean="0"/>
            </a:br>
            <a:r>
              <a:rPr lang="fr-FR" sz="2800" dirty="0"/>
              <a:t>		</a:t>
            </a:r>
            <a:r>
              <a:rPr lang="fr-FR" sz="2800" dirty="0" smtClean="0"/>
              <a:t>- </a:t>
            </a:r>
            <a:r>
              <a:rPr lang="fr-FR" sz="2800" u="sng" dirty="0" smtClean="0"/>
              <a:t>volet de droite ouvert </a:t>
            </a:r>
            <a:r>
              <a:rPr lang="fr-FR" sz="2800" dirty="0" smtClean="0"/>
              <a:t>: </a:t>
            </a:r>
            <a:r>
              <a:rPr lang="fr-FR" sz="2800" b="1" dirty="0" smtClean="0"/>
              <a:t>L’ENFER</a:t>
            </a:r>
            <a:br>
              <a:rPr lang="fr-FR" sz="2800" b="1" dirty="0" smtClean="0"/>
            </a:br>
            <a:r>
              <a:rPr lang="fr-FR" sz="2800" b="1" dirty="0"/>
              <a:t/>
            </a:r>
            <a:br>
              <a:rPr lang="fr-FR" sz="2800" b="1" dirty="0"/>
            </a:br>
            <a:r>
              <a:rPr lang="fr-FR" sz="2800" b="1" dirty="0" smtClean="0"/>
              <a:t>	</a:t>
            </a:r>
            <a:br>
              <a:rPr lang="fr-FR" sz="2800" b="1" dirty="0" smtClean="0"/>
            </a:br>
            <a:r>
              <a:rPr lang="fr-FR" sz="2800" b="1" dirty="0"/>
              <a:t/>
            </a:r>
            <a:br>
              <a:rPr lang="fr-FR" sz="2800" b="1" dirty="0"/>
            </a:br>
            <a:r>
              <a:rPr lang="fr-FR" sz="2800" dirty="0" smtClean="0"/>
              <a:t>	</a:t>
            </a:r>
            <a:endParaRPr lang="fr-FR" sz="2800" b="1" u="sng" dirty="0"/>
          </a:p>
        </p:txBody>
      </p:sp>
    </p:spTree>
    <p:extLst>
      <p:ext uri="{BB962C8B-B14F-4D97-AF65-F5344CB8AC3E}">
        <p14:creationId xmlns:p14="http://schemas.microsoft.com/office/powerpoint/2010/main" val="63364399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t>VOLETS FERMES</a:t>
            </a:r>
            <a:endParaRPr lang="fr-FR" b="1" dirty="0"/>
          </a:p>
        </p:txBody>
      </p:sp>
      <p:sp>
        <p:nvSpPr>
          <p:cNvPr id="4" name="Rectangle 3"/>
          <p:cNvSpPr/>
          <p:nvPr/>
        </p:nvSpPr>
        <p:spPr>
          <a:xfrm>
            <a:off x="528320" y="1456680"/>
            <a:ext cx="4003040" cy="3970318"/>
          </a:xfrm>
          <a:prstGeom prst="rect">
            <a:avLst/>
          </a:prstGeom>
        </p:spPr>
        <p:txBody>
          <a:bodyPr wrap="square">
            <a:spAutoFit/>
          </a:bodyPr>
          <a:lstStyle/>
          <a:p>
            <a:r>
              <a:rPr lang="fr-FR" dirty="0"/>
              <a:t>Il s’agit d’une peinture en </a:t>
            </a:r>
            <a:r>
              <a:rPr lang="fr-FR" b="1" u="sng" dirty="0"/>
              <a:t>grisaille</a:t>
            </a:r>
            <a:br>
              <a:rPr lang="fr-FR" b="1" u="sng" dirty="0"/>
            </a:br>
            <a:r>
              <a:rPr lang="fr-FR" b="1" u="sng" dirty="0"/>
              <a:t/>
            </a:r>
            <a:br>
              <a:rPr lang="fr-FR" b="1" u="sng" dirty="0"/>
            </a:br>
            <a:r>
              <a:rPr lang="fr-FR" dirty="0"/>
              <a:t>La grisaille est une peinture de clair-obscur, de dégradés monochromes</a:t>
            </a:r>
            <a:br>
              <a:rPr lang="fr-FR" dirty="0"/>
            </a:br>
            <a:r>
              <a:rPr lang="fr-FR" dirty="0"/>
              <a:t/>
            </a:r>
            <a:br>
              <a:rPr lang="fr-FR" dirty="0"/>
            </a:br>
            <a:r>
              <a:rPr lang="fr-FR" dirty="0"/>
              <a:t>Le sujet fait référence au Livre de la</a:t>
            </a:r>
            <a:br>
              <a:rPr lang="fr-FR" dirty="0"/>
            </a:br>
            <a:r>
              <a:rPr lang="fr-FR" dirty="0"/>
              <a:t>Genèse I, 1-13 :</a:t>
            </a:r>
            <a:br>
              <a:rPr lang="fr-FR" dirty="0"/>
            </a:br>
            <a:r>
              <a:rPr lang="fr-FR" dirty="0"/>
              <a:t/>
            </a:r>
            <a:br>
              <a:rPr lang="fr-FR" dirty="0"/>
            </a:br>
            <a:r>
              <a:rPr lang="fr-FR" dirty="0"/>
              <a:t>Dieu a séparé la Lumière des Ténèbres,</a:t>
            </a:r>
            <a:br>
              <a:rPr lang="fr-FR" dirty="0"/>
            </a:br>
            <a:r>
              <a:rPr lang="fr-FR" dirty="0"/>
              <a:t>les eaux qui sont en dessous de l’étendue d’avec celles qui sont au dessus, appelant le sec : la TERRE et les eaux : MER. </a:t>
            </a:r>
            <a:br>
              <a:rPr lang="fr-FR" dirty="0"/>
            </a:br>
            <a:r>
              <a:rPr lang="fr-FR" dirty="0"/>
              <a:t>Ensuite il crée la végétation…</a:t>
            </a:r>
          </a:p>
        </p:txBody>
      </p:sp>
      <p:sp>
        <p:nvSpPr>
          <p:cNvPr id="5" name="Titre 1"/>
          <p:cNvSpPr txBox="1">
            <a:spLocks/>
          </p:cNvSpPr>
          <p:nvPr/>
        </p:nvSpPr>
        <p:spPr>
          <a:xfrm>
            <a:off x="6096000" y="365125"/>
            <a:ext cx="5069840" cy="2825115"/>
          </a:xfrm>
          <a:prstGeom prst="rect">
            <a:avLst/>
          </a:prstGeom>
        </p:spPr>
        <p:txBody>
          <a:bodyPr vert="horz" lIns="91440" tIns="45720" rIns="91440" bIns="45720" rtlCol="0" anchor="ctr">
            <a:normAutofit fontScale="60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fr-FR" sz="3100" smtClean="0"/>
              <a:t>Les volets fermés représente une surface presque entièrement recouverte par un globe terrestre mais elle ne montre pas la Création sous la forme d’une suite d’évènements mais comme la résultante des 3 premiers jour</a:t>
            </a:r>
            <a:r>
              <a:rPr lang="fr-FR" sz="2800" smtClean="0"/>
              <a:t>s.</a:t>
            </a:r>
            <a:br>
              <a:rPr lang="fr-FR" sz="2800" smtClean="0"/>
            </a:br>
            <a:r>
              <a:rPr lang="fr-FR" sz="2800" smtClean="0"/>
              <a:t>	C’est une sorte de boule de cristal donc fragile, de caractère éphémère.</a:t>
            </a:r>
            <a:br>
              <a:rPr lang="fr-FR" sz="2800" smtClean="0"/>
            </a:br>
            <a:r>
              <a:rPr lang="fr-FR" sz="2800" smtClean="0"/>
              <a:t>	</a:t>
            </a:r>
            <a:r>
              <a:rPr lang="fr-FR" sz="3100" smtClean="0"/>
              <a:t>Des nuages lourds sont rassemblés sous la voûte céleste transparente</a:t>
            </a:r>
            <a:br>
              <a:rPr lang="fr-FR" sz="3100" smtClean="0"/>
            </a:br>
            <a:r>
              <a:rPr lang="fr-FR" sz="3100" smtClean="0"/>
              <a:t>	En dessous, la sphère est presque remplie à moitié d’eau d’où sont vus en biais «  le disque » de la Terre entouré d’un bord étroit d’eau</a:t>
            </a:r>
            <a:endParaRPr lang="fr-FR" sz="3100" dirty="0"/>
          </a:p>
        </p:txBody>
      </p:sp>
      <p:sp>
        <p:nvSpPr>
          <p:cNvPr id="6" name="Rectangle 5"/>
          <p:cNvSpPr/>
          <p:nvPr/>
        </p:nvSpPr>
        <p:spPr>
          <a:xfrm>
            <a:off x="5405120" y="3190240"/>
            <a:ext cx="6096000" cy="2862322"/>
          </a:xfrm>
          <a:prstGeom prst="rect">
            <a:avLst/>
          </a:prstGeom>
        </p:spPr>
        <p:txBody>
          <a:bodyPr>
            <a:spAutoFit/>
          </a:bodyPr>
          <a:lstStyle/>
          <a:p>
            <a:r>
              <a:rPr lang="fr-FR" dirty="0"/>
              <a:t>Sur la terre, en partie vallonnée, en partie plate on distingue ici et là des rochers acérés, quelques arbres ou bosquets ainsi que d’étranges formes creuses qui pourraient faire penser à des fruits ou des fleurs ouverts ou entrain de s’ouvrir et d’où sortent des épines recourbées.</a:t>
            </a:r>
            <a:br>
              <a:rPr lang="fr-FR" dirty="0"/>
            </a:br>
            <a:r>
              <a:rPr lang="fr-FR" dirty="0"/>
              <a:t/>
            </a:r>
            <a:br>
              <a:rPr lang="fr-FR" dirty="0"/>
            </a:br>
            <a:r>
              <a:rPr lang="fr-FR" dirty="0"/>
              <a:t>On peut imaginer des fleurs du Diable ou plus </a:t>
            </a:r>
            <a:br>
              <a:rPr lang="fr-FR" dirty="0"/>
            </a:br>
            <a:r>
              <a:rPr lang="fr-FR" dirty="0"/>
              <a:t>concrètement le symbole du sexe et de la fécondité</a:t>
            </a:r>
            <a:br>
              <a:rPr lang="fr-FR" dirty="0"/>
            </a:br>
            <a:r>
              <a:rPr lang="fr-FR" dirty="0"/>
              <a:t/>
            </a:r>
            <a:br>
              <a:rPr lang="fr-FR" dirty="0"/>
            </a:br>
            <a:endParaRPr lang="fr-FR" dirty="0"/>
          </a:p>
        </p:txBody>
      </p:sp>
      <p:sp>
        <p:nvSpPr>
          <p:cNvPr id="7" name="Rectangle 6"/>
          <p:cNvSpPr/>
          <p:nvPr/>
        </p:nvSpPr>
        <p:spPr>
          <a:xfrm>
            <a:off x="162560" y="5558195"/>
            <a:ext cx="11846560" cy="1200329"/>
          </a:xfrm>
          <a:prstGeom prst="rect">
            <a:avLst/>
          </a:prstGeom>
        </p:spPr>
        <p:txBody>
          <a:bodyPr wrap="square">
            <a:spAutoFit/>
          </a:bodyPr>
          <a:lstStyle/>
          <a:p>
            <a:r>
              <a:rPr lang="fr-FR" dirty="0"/>
              <a:t>Dans le coin supérieur gauche, on distingue Dieu le Père assis, la tête dans les nuages, il est coiffé d’une tiare.</a:t>
            </a:r>
            <a:br>
              <a:rPr lang="fr-FR" dirty="0"/>
            </a:br>
            <a:r>
              <a:rPr lang="fr-FR" dirty="0"/>
              <a:t>Dans sa main gauche, il tient un livre Sa main droite a l’index pointé ( geste de l’orateur)</a:t>
            </a:r>
            <a:br>
              <a:rPr lang="fr-FR" dirty="0"/>
            </a:br>
            <a:r>
              <a:rPr lang="fr-FR" dirty="0"/>
              <a:t>Au centre de chaque volet 2 inscriptions : «  </a:t>
            </a:r>
            <a:r>
              <a:rPr lang="fr-FR" b="1" i="1" dirty="0"/>
              <a:t>Car il dit et la chose arrive</a:t>
            </a:r>
            <a:r>
              <a:rPr lang="fr-FR" dirty="0"/>
              <a:t> » et</a:t>
            </a:r>
            <a:br>
              <a:rPr lang="fr-FR" dirty="0"/>
            </a:br>
            <a:r>
              <a:rPr lang="fr-FR" dirty="0"/>
              <a:t>«  </a:t>
            </a:r>
            <a:r>
              <a:rPr lang="fr-FR" b="1" i="1" dirty="0"/>
              <a:t>Il ordonne et elle existe</a:t>
            </a:r>
            <a:r>
              <a:rPr lang="fr-FR" dirty="0"/>
              <a:t> »</a:t>
            </a:r>
          </a:p>
        </p:txBody>
      </p:sp>
    </p:spTree>
    <p:extLst>
      <p:ext uri="{BB962C8B-B14F-4D97-AF65-F5344CB8AC3E}">
        <p14:creationId xmlns:p14="http://schemas.microsoft.com/office/powerpoint/2010/main" val="2243337434"/>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1306</TotalTime>
  <Words>1061</Words>
  <Application>Microsoft Office PowerPoint</Application>
  <PresentationFormat>Grand écran</PresentationFormat>
  <Paragraphs>55</Paragraphs>
  <Slides>21</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21</vt:i4>
      </vt:variant>
    </vt:vector>
  </HeadingPairs>
  <TitlesOfParts>
    <vt:vector size="25" baseType="lpstr">
      <vt:lpstr>Arial</vt:lpstr>
      <vt:lpstr>Calibri</vt:lpstr>
      <vt:lpstr>Calibri Light</vt:lpstr>
      <vt:lpstr>Thème Office</vt:lpstr>
      <vt:lpstr>LE JARDIN DES DELICES</vt:lpstr>
      <vt:lpstr>Sur une vingtaine de tableaux qui nous reste de Jérôme BOSCH, cette œuvre est sans doute la plus connue même si elle reste complexe dans son interprétation.   Jhéronimus van AKEN est né vers 1450 dans une famille de peintres à Bois-le-Duc *: une petite ville prospère où l’on trouve des fabriques de draperies et de coutellerie. Peu reconnue sur le plan artistique au regard des grands centres ANVERS, BRUGES, HARLEM, DELFT, toutefois, le grand-père de BOSCH, Jan van AKEN avait réalisé une fresque du «  Christ en Croix » représentant la Vierge, St Jean et les donateurs pour la célèbre cathédrale gothique de cette ville.   *BOSCH est l’abréviation de BOIS le DUC en néerlandais(DEN BOSCH)</vt:lpstr>
      <vt:lpstr>Nous avons peu de renseignements sur son parcours hormis quelques éléments:   - formation dans l’atelier paternel avec son frère ainé Goosen de 1460 à 1476  - aurait effectué un tour de compagnonnage afin de compléter sa formation de 1476 à 1480   - 1478 : mariage avec une riche aristocrate qui va lui procurer une aisance financière et un statut social élevé   - 1486 :devient membre de la Confrérie Notre Dame qui a pour préceptes outre le culte marial, la charité et l’aspiration à une religion plus pure, plus profonde. Les adeptes cherchent le salut de l’âme, la communion avec Dieu sans le recours à l’Eglise et à ses clercs et refusent la réclusion monastique ( critiques acerbes des moines et des dignitaires de l’Eglise. Il en devient le peintre attitré    - 1516 : mort sans doute de la peste   </vt:lpstr>
      <vt:lpstr>Portrait de Jérôme BOSCH attribué à Jacques Le Boucq – vers 1550-  fusain et craie rouge sur papier </vt:lpstr>
      <vt:lpstr> ORIGINE du JARDIN des DELICES  Il semblerait que ce tableau a été peint en 1503 à l’occasion d’un mariage princier, celui d’Henri III de Nassau-Bréda ( dont le lit conjugal avait, dit-on, 30 places!!!). Ce tableau se voulait être un miroir nuptial, une sorte de guide de la réussite du mariage avec une vue d’ensemble sur ses avantages mais aussi ses dangers.   C’est le tableau le plus célèbre de BOSCH  Il s’agit d’un triptyque basé sans aucun doute sur la Bible et ses interprétations    </vt:lpstr>
      <vt:lpstr>Un an après le décès de BOSCH, un chanoine Antonio de BEATIS souligne à propos de ce tableau :  - la valeur artistique divertissante de l’œuvre, mettant en avant la multitude de motifs, les formes variées des figures humaines et les qualités picturales à peine saisissables par des mots.   - que la salle du palais abritant l’œuvre comportait: « d’autres peintures des plus belles avec des nus de belle stature »    - « Hercule et Déjanire » de J.GOSSAERT ( vers 1508)   - « Le Jugement de Paris » de L. CRANACH 1508    </vt:lpstr>
      <vt:lpstr>Ces 3 œuvres ont en commun: -leur côté érotique moralisant avec un intérêt évident pour la représentation du nu - le thème de la relation entre les sexes ainsi que les conséquences parfois fatales pour l’homme de sa liaison avec une femme: la beauté et le charme de celles-ci enivrent les sens des hommes et déchainent leurs pulsions : Hercule meurt parce que le centaure Nessus épris de son épouse veut se venger. Paris déclenche la Guerre de Troie en choisissant la déesse de l’amour ( il enlève Hélène) Adam est chassé du Paradis parce que son attachement pour Eve est plus fort que le commandement divin  - le pouvoir de la femme</vt:lpstr>
      <vt:lpstr>DESCRIPTION   Visible au Musée du Prado à Madrid   Huile sur panneau de chêne, non signée   Dimension du triptyque: 220 x 389 cm    - panneau central : 220 x 195 cm   - chaque volet : 220 x 97 cm   Représentations :    - volets fermés:  LA CREATION du MONDE jusqu’au 3ème jour   - volet de gauche ouvert : LE PARADIS   - panneau central : L’HUMANITE avant le DELUGE   - volet de droite ouvert : L’ENFER      </vt:lpstr>
      <vt:lpstr>VOLETS FERMES</vt:lpstr>
      <vt:lpstr>VOLET de GAUCHE ouvert</vt:lpstr>
      <vt:lpstr>Adam vient de s’éveiller; après la contemplation divine c’est celle d’Eve mince et pâle avec sa longue chevelure : elle incarne déjà l’image de la séduction. A cet instant même ce n’est plus la volonté de Dieu qui va dicter sa conduite mais la présence de la femme.  Plus d’une dizaine d’oiseaux, d’animaux fantastiques s’ébattent sur le gazon en dessous d’Adam et d’Eve = signe d’infériorité du monde animal sur l’Homme</vt:lpstr>
      <vt:lpstr>Présentation PowerPoint</vt:lpstr>
      <vt:lpstr>Le Panneau Central </vt:lpstr>
      <vt:lpstr>En gros plan la partie inférieure de la fontaine centrale avec les acrobaties en tout genre, des amants enlacés qui se dirigent vers une grotte( une caverne) une barque chavirée et ses occupants qui veulent regagner le rivage</vt:lpstr>
      <vt:lpstr>Une véritable parade de cirque réunissant toutes sortes d’animaux : ours, ânes, cerfs, chameau, licorne, griffons… et des acrobates à cheval. Cette parade fait le tour d’une pièce d’eau où se baignent des jeunes femmes: un cortège de plaisirs, une fontaine de jouvence. Des jeunes femmes blanches et noires avec des oiseaux noirs ou blancs sur leur tête, des fruits rouges, tout le monde est nu : c’est l’incarnation de la nature bestiale de l’être humain en proie à la débauche, à la luxure. C’est le pouvoir des femmes qui fait perdre la raison aux hommes!</vt:lpstr>
      <vt:lpstr>LE VOLET de DROITE</vt:lpstr>
      <vt:lpstr>Un homme adossé à une table renversée a la main droite percée par un poignard. Un horrible démon avec une tête de rat est penché sur lui, il est entrain de lui enfoncer une épée dans la poitrine. Ce démon porte un bouclier qui forme comme une armoirie : une main tranchée percée d’un poignard; cette main tient avec son index et son majeur un dé en équilibre : référence aux châtiments corporels que l’on infligeait au Moyen Age ( vol= main coupée) Un énorme lièvre a capturé 2 pécheurs. Une jeune femme nue a un dé sur la tête et tient une chandelle et une cruche à la main ( prostituée dans les auberges)</vt:lpstr>
      <vt:lpstr>Présentation PowerPoint</vt:lpstr>
      <vt:lpstr>Après l’enfer des musiciens, c’est celui des militaires! Un énorme couteau d’exécuteur est posé en équilibre sur des cruches en terre cuite ( il y a même la marque du coutelier lisible sur la lame) Un soldat en armure se fait déchiqueter par des monstres diaboliques qui font penser à des dragons. Ce chevalier a encore sa bannière blanche et dans son autre main un calice d’où tombe une hostie ( sacrilège-le pire des crimes) ; d’autres se font transpercer par une épée géante, un autre est enfermé dans une sorte de cage lanterne et les autres attendent leur supplice près d’un arbre desséché</vt:lpstr>
      <vt:lpstr>L’Enfer c’est aussi le froid qui persécute les pécheurs qui sont nus et transis, évoluant sur un lac gelé en patin, sur une drôle d’embarcation sur lequel le personnage est attaché par le cou et les mains Certains qui sont tombés dans cette eau glaciale se débattent.  Allusion à des expressions néerlandaises : « s’aventurer en terrain glissant », « faire des écarts de conduite »…</vt:lpstr>
      <vt:lpstr>CONCLUSION  C’est un véritable livre ouvert qui sollicitent les facultés spirituelles du spectateur à travers une peinture objective qui n’hésite pas à se libérer de l’autorité de l’Eglise même si il y a de nombreuses références bibliques.  Pour certains historiens d’art, BOSCH avec son érudition et son imaginaire fertile, peut être considéré comme un précurseur de la psychanalyse avec la multitude de symboles qui accompagnent ce tableau ( les désirs refoulés notamment). Il manie le grotesque avec la morale tout en étant un excellent observateur.   « Le Jardin des Délices » entre à la fois dans le domaine du rêve et du refoulement et dans celui du jugement des différents péchés capitaux.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 JARDIN DES DELICES</dc:title>
  <dc:creator>Béatrice</dc:creator>
  <cp:lastModifiedBy>Béatrice</cp:lastModifiedBy>
  <cp:revision>99</cp:revision>
  <dcterms:created xsi:type="dcterms:W3CDTF">2022-09-17T15:07:33Z</dcterms:created>
  <dcterms:modified xsi:type="dcterms:W3CDTF">2022-11-22T16:34:23Z</dcterms:modified>
</cp:coreProperties>
</file>