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2" r:id="rId5"/>
    <p:sldId id="271" r:id="rId6"/>
    <p:sldId id="263" r:id="rId7"/>
    <p:sldId id="270" r:id="rId8"/>
    <p:sldId id="274" r:id="rId9"/>
    <p:sldId id="275" r:id="rId10"/>
    <p:sldId id="276" r:id="rId11"/>
    <p:sldId id="283" r:id="rId12"/>
    <p:sldId id="284" r:id="rId13"/>
    <p:sldId id="287" r:id="rId14"/>
    <p:sldId id="288" r:id="rId15"/>
    <p:sldId id="286" r:id="rId16"/>
    <p:sldId id="291" r:id="rId17"/>
    <p:sldId id="289" r:id="rId18"/>
    <p:sldId id="293" r:id="rId19"/>
    <p:sldId id="285" r:id="rId20"/>
    <p:sldId id="294" r:id="rId21"/>
    <p:sldId id="295" r:id="rId22"/>
    <p:sldId id="296" r:id="rId23"/>
    <p:sldId id="299" r:id="rId24"/>
    <p:sldId id="343" r:id="rId25"/>
    <p:sldId id="305" r:id="rId26"/>
    <p:sldId id="306" r:id="rId27"/>
    <p:sldId id="334" r:id="rId28"/>
    <p:sldId id="355" r:id="rId29"/>
    <p:sldId id="311" r:id="rId30"/>
    <p:sldId id="312" r:id="rId31"/>
    <p:sldId id="313" r:id="rId32"/>
    <p:sldId id="315" r:id="rId33"/>
    <p:sldId id="316" r:id="rId34"/>
    <p:sldId id="323" r:id="rId35"/>
    <p:sldId id="325" r:id="rId36"/>
    <p:sldId id="320" r:id="rId37"/>
    <p:sldId id="324" r:id="rId38"/>
    <p:sldId id="331" r:id="rId39"/>
    <p:sldId id="329" r:id="rId40"/>
    <p:sldId id="326" r:id="rId41"/>
    <p:sldId id="332" r:id="rId42"/>
    <p:sldId id="336" r:id="rId43"/>
    <p:sldId id="337" r:id="rId44"/>
    <p:sldId id="338" r:id="rId45"/>
    <p:sldId id="344" r:id="rId46"/>
    <p:sldId id="345" r:id="rId47"/>
    <p:sldId id="348" r:id="rId48"/>
    <p:sldId id="351" r:id="rId49"/>
    <p:sldId id="352" r:id="rId5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E9587796-A2D7-4F48-9869-7495585A0EAF}"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1472360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87796-A2D7-4F48-9869-7495585A0EAF}"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2236208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87796-A2D7-4F48-9869-7495585A0EAF}"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309002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9587796-A2D7-4F48-9869-7495585A0EAF}"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1785547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E9587796-A2D7-4F48-9869-7495585A0EAF}" type="datetimeFigureOut">
              <a:rPr lang="fr-FR" smtClean="0"/>
              <a:t>15/01/2024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3986102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9587796-A2D7-4F48-9869-7495585A0EAF}" type="datetimeFigureOut">
              <a:rPr lang="fr-FR" smtClean="0"/>
              <a:t>15/01/2024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277962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9587796-A2D7-4F48-9869-7495585A0EAF}" type="datetimeFigureOut">
              <a:rPr lang="fr-FR" smtClean="0"/>
              <a:t>15/01/2024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2132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E9587796-A2D7-4F48-9869-7495585A0EAF}" type="datetimeFigureOut">
              <a:rPr lang="fr-FR" smtClean="0"/>
              <a:t>15/01/2024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666160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9587796-A2D7-4F48-9869-7495585A0EAF}" type="datetimeFigureOut">
              <a:rPr lang="fr-FR" smtClean="0"/>
              <a:t>15/01/2024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62267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9587796-A2D7-4F48-9869-7495585A0EAF}" type="datetimeFigureOut">
              <a:rPr lang="fr-FR" smtClean="0"/>
              <a:t>15/01/2024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1722777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E9587796-A2D7-4F48-9869-7495585A0EAF}" type="datetimeFigureOut">
              <a:rPr lang="fr-FR" smtClean="0"/>
              <a:t>15/01/2024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C9A8A10-F412-4FBD-A683-324C9C490867}" type="slidenum">
              <a:rPr lang="fr-FR" smtClean="0"/>
              <a:t>‹N°›</a:t>
            </a:fld>
            <a:endParaRPr lang="fr-FR"/>
          </a:p>
        </p:txBody>
      </p:sp>
    </p:spTree>
    <p:extLst>
      <p:ext uri="{BB962C8B-B14F-4D97-AF65-F5344CB8AC3E}">
        <p14:creationId xmlns:p14="http://schemas.microsoft.com/office/powerpoint/2010/main" val="1646023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87796-A2D7-4F48-9869-7495585A0EAF}" type="datetimeFigureOut">
              <a:rPr lang="fr-FR" smtClean="0"/>
              <a:t>15/01/2024</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9A8A10-F412-4FBD-A683-324C9C490867}" type="slidenum">
              <a:rPr lang="fr-FR" smtClean="0"/>
              <a:t>‹N°›</a:t>
            </a:fld>
            <a:endParaRPr lang="fr-FR"/>
          </a:p>
        </p:txBody>
      </p:sp>
    </p:spTree>
    <p:extLst>
      <p:ext uri="{BB962C8B-B14F-4D97-AF65-F5344CB8AC3E}">
        <p14:creationId xmlns:p14="http://schemas.microsoft.com/office/powerpoint/2010/main" val="2629275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09700" y="644381"/>
            <a:ext cx="9144000" cy="2387600"/>
          </a:xfrm>
        </p:spPr>
        <p:txBody>
          <a:bodyPr>
            <a:normAutofit fontScale="90000"/>
          </a:bodyPr>
          <a:lstStyle/>
          <a:p>
            <a:r>
              <a:rPr lang="fr-FR" sz="6700" dirty="0" smtClean="0">
                <a:effectLst>
                  <a:outerShdw blurRad="38100" dist="38100" dir="2700000" algn="tl">
                    <a:srgbClr val="000000">
                      <a:alpha val="43137"/>
                    </a:srgbClr>
                  </a:outerShdw>
                </a:effectLst>
              </a:rPr>
              <a:t>CHAÏM SOUTINE</a:t>
            </a:r>
            <a:br>
              <a:rPr lang="fr-FR" sz="6700" dirty="0" smtClean="0">
                <a:effectLst>
                  <a:outerShdw blurRad="38100" dist="38100" dir="2700000" algn="tl">
                    <a:srgbClr val="000000">
                      <a:alpha val="43137"/>
                    </a:srgbClr>
                  </a:outerShdw>
                </a:effectLst>
              </a:rPr>
            </a:br>
            <a:r>
              <a:rPr lang="fr-FR" sz="6700" dirty="0" smtClean="0">
                <a:effectLst>
                  <a:outerShdw blurRad="38100" dist="38100" dir="2700000" algn="tl">
                    <a:srgbClr val="000000">
                      <a:alpha val="43137"/>
                    </a:srgbClr>
                  </a:outerShdw>
                </a:effectLst>
              </a:rPr>
              <a:t/>
            </a:r>
            <a:br>
              <a:rPr lang="fr-FR" sz="6700" dirty="0" smtClean="0">
                <a:effectLst>
                  <a:outerShdw blurRad="38100" dist="38100" dir="2700000" algn="tl">
                    <a:srgbClr val="000000">
                      <a:alpha val="43137"/>
                    </a:srgbClr>
                  </a:outerShdw>
                </a:effectLst>
              </a:rPr>
            </a:br>
            <a:r>
              <a:rPr lang="fr-FR" b="1" dirty="0" smtClean="0"/>
              <a:t>1893-1943</a:t>
            </a:r>
            <a:endParaRPr lang="fr-FR" b="1" dirty="0"/>
          </a:p>
        </p:txBody>
      </p:sp>
      <p:sp>
        <p:nvSpPr>
          <p:cNvPr id="3" name="Sous-titre 2"/>
          <p:cNvSpPr>
            <a:spLocks noGrp="1"/>
          </p:cNvSpPr>
          <p:nvPr>
            <p:ph type="subTitle" idx="1"/>
          </p:nvPr>
        </p:nvSpPr>
        <p:spPr>
          <a:xfrm>
            <a:off x="394855" y="3602038"/>
            <a:ext cx="10993581" cy="1655762"/>
          </a:xfrm>
        </p:spPr>
        <p:txBody>
          <a:bodyPr>
            <a:normAutofit fontScale="25000" lnSpcReduction="20000"/>
          </a:bodyPr>
          <a:lstStyle/>
          <a:p>
            <a:endParaRPr lang="fr-FR" dirty="0" smtClean="0"/>
          </a:p>
          <a:p>
            <a:endParaRPr lang="fr-FR" dirty="0"/>
          </a:p>
          <a:p>
            <a:endParaRPr lang="fr-FR" dirty="0" smtClean="0"/>
          </a:p>
          <a:p>
            <a:r>
              <a:rPr lang="fr-FR" sz="9600" b="1" u="sng" dirty="0" smtClean="0"/>
              <a:t>Bibliographie</a:t>
            </a:r>
            <a:r>
              <a:rPr lang="fr-FR" sz="9600" dirty="0" smtClean="0"/>
              <a:t> : «  Chaïm SOUTINE » Klaus H.CARL Editions Parkstone</a:t>
            </a:r>
          </a:p>
          <a:p>
            <a:r>
              <a:rPr lang="fr-FR" sz="9600" dirty="0" smtClean="0"/>
              <a:t>                                          « Chagall, Modigliani, Soutine 1 Cie » catalogue d’exposition</a:t>
            </a:r>
          </a:p>
          <a:p>
            <a:r>
              <a:rPr lang="fr-FR" sz="9600" dirty="0" smtClean="0"/>
              <a:t>                                           «  Montparnasse : les Lieux de Légende Editions Parigramme</a:t>
            </a:r>
            <a:endParaRPr lang="fr-FR" sz="9600" dirty="0"/>
          </a:p>
        </p:txBody>
      </p:sp>
    </p:spTree>
    <p:extLst>
      <p:ext uri="{BB962C8B-B14F-4D97-AF65-F5344CB8AC3E}">
        <p14:creationId xmlns:p14="http://schemas.microsoft.com/office/powerpoint/2010/main" val="8697184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2663" y="2006888"/>
            <a:ext cx="10515600" cy="1325563"/>
          </a:xfrm>
        </p:spPr>
        <p:txBody>
          <a:bodyPr>
            <a:noAutofit/>
          </a:bodyPr>
          <a:lstStyle/>
          <a:p>
            <a:r>
              <a:rPr lang="fr-FR" sz="2800" dirty="0" smtClean="0"/>
              <a:t>Hélas, avec la crise de 1929 les clients se raréfient, les galeries ferment progressivement  ce qui entraine une situation difficile pour les artistes.</a:t>
            </a:r>
            <a:br>
              <a:rPr lang="fr-FR" sz="2800" dirty="0" smtClean="0"/>
            </a:br>
            <a:r>
              <a:rPr lang="fr-FR" sz="2800" dirty="0" smtClean="0"/>
              <a:t/>
            </a:r>
            <a:br>
              <a:rPr lang="fr-FR" sz="2800" dirty="0" smtClean="0"/>
            </a:br>
            <a:r>
              <a:rPr lang="fr-FR" sz="2800" dirty="0" smtClean="0"/>
              <a:t>C’est l’Occupation qui mettra fin à cette Ecole de Paris :</a:t>
            </a:r>
            <a:br>
              <a:rPr lang="fr-FR" sz="2800" dirty="0" smtClean="0"/>
            </a:br>
            <a:r>
              <a:rPr lang="fr-FR" sz="2800" dirty="0"/>
              <a:t>	</a:t>
            </a:r>
            <a:r>
              <a:rPr lang="fr-FR" sz="2800" dirty="0" smtClean="0"/>
              <a:t> de nombreux artistes quittent Paris pour s’installer en province puis avec la loi de Vichy«  sur le statut des juifs » ils seront contraints à se cacher ou à fuir.</a:t>
            </a:r>
            <a:br>
              <a:rPr lang="fr-FR" sz="2800" dirty="0" smtClean="0"/>
            </a:br>
            <a:r>
              <a:rPr lang="fr-FR" sz="2800" dirty="0" smtClean="0"/>
              <a:t/>
            </a:r>
            <a:br>
              <a:rPr lang="fr-FR" sz="2800" dirty="0" smtClean="0"/>
            </a:br>
            <a:r>
              <a:rPr lang="fr-FR" sz="2800" dirty="0" smtClean="0"/>
              <a:t>Si certains artistes ( CHAGALL, KISLING) reviendront à Paris après la guerre, </a:t>
            </a:r>
            <a:r>
              <a:rPr lang="fr-FR" sz="2800" u="sng" dirty="0" smtClean="0"/>
              <a:t>la capitale ne retrouvera jamais le statut de «  Terre Promise »</a:t>
            </a:r>
            <a:endParaRPr lang="fr-FR" sz="2800" u="sng" dirty="0"/>
          </a:p>
        </p:txBody>
      </p:sp>
    </p:spTree>
    <p:extLst>
      <p:ext uri="{BB962C8B-B14F-4D97-AF65-F5344CB8AC3E}">
        <p14:creationId xmlns:p14="http://schemas.microsoft.com/office/powerpoint/2010/main" val="3311910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3573" y="1757507"/>
            <a:ext cx="8222672" cy="1325563"/>
          </a:xfrm>
        </p:spPr>
        <p:txBody>
          <a:bodyPr/>
          <a:lstStyle/>
          <a:p>
            <a:r>
              <a:rPr lang="fr-FR" b="1" dirty="0" smtClean="0"/>
              <a:t>ENTRONS dans l’UNIVERS de Chaïm</a:t>
            </a:r>
            <a:endParaRPr lang="fr-FR" b="1"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278" y="217588"/>
            <a:ext cx="3279786" cy="6640412"/>
          </a:xfrm>
          <a:prstGeom prst="rect">
            <a:avLst/>
          </a:prstGeom>
        </p:spPr>
      </p:pic>
    </p:spTree>
    <p:extLst>
      <p:ext uri="{BB962C8B-B14F-4D97-AF65-F5344CB8AC3E}">
        <p14:creationId xmlns:p14="http://schemas.microsoft.com/office/powerpoint/2010/main" val="77429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0380" y="2536826"/>
            <a:ext cx="11287993" cy="1325563"/>
          </a:xfrm>
        </p:spPr>
        <p:txBody>
          <a:bodyPr>
            <a:noAutofit/>
          </a:bodyPr>
          <a:lstStyle/>
          <a:p>
            <a:r>
              <a:rPr lang="fr-FR" sz="2800" dirty="0" smtClean="0"/>
              <a:t>	Il nait, 10</a:t>
            </a:r>
            <a:r>
              <a:rPr lang="fr-FR" sz="2800" baseline="30000" dirty="0" smtClean="0"/>
              <a:t>ème</a:t>
            </a:r>
            <a:r>
              <a:rPr lang="fr-FR" sz="2800" dirty="0" smtClean="0"/>
              <a:t> enfant d’une lignée de 11 dans un petit village où la plupart des bâtiments sont relativement délabrés, offrant un hébergement dérisoire destiné très souvent à des familles nombreuses.</a:t>
            </a:r>
            <a:br>
              <a:rPr lang="fr-FR" sz="2800" dirty="0" smtClean="0"/>
            </a:br>
            <a:r>
              <a:rPr lang="fr-FR" sz="2800" dirty="0"/>
              <a:t/>
            </a:r>
            <a:br>
              <a:rPr lang="fr-FR" sz="2800" dirty="0"/>
            </a:br>
            <a:r>
              <a:rPr lang="fr-FR" sz="2800" dirty="0" smtClean="0"/>
              <a:t>	Son père est un tailleur très pauvre, sa mère souffre de cette précarité.</a:t>
            </a:r>
            <a:br>
              <a:rPr lang="fr-FR" sz="2800" dirty="0" smtClean="0"/>
            </a:br>
            <a:r>
              <a:rPr lang="fr-FR" sz="2800" dirty="0"/>
              <a:t/>
            </a:r>
            <a:br>
              <a:rPr lang="fr-FR" sz="2800" dirty="0"/>
            </a:br>
            <a:r>
              <a:rPr lang="fr-FR" sz="2800" dirty="0" smtClean="0"/>
              <a:t>	Chaïm montre, très jeune, un goût pour le dessin mais dans sa religion juive ( une frange très doctrinale) peinture et dessin sont strictement interdits et assimilés à l’hérésie et au blasphème.</a:t>
            </a:r>
            <a:br>
              <a:rPr lang="fr-FR" sz="2800" dirty="0" smtClean="0"/>
            </a:br>
            <a:r>
              <a:rPr lang="fr-FR" sz="2800" dirty="0" smtClean="0"/>
              <a:t/>
            </a:r>
            <a:br>
              <a:rPr lang="fr-FR" sz="2800" dirty="0" smtClean="0"/>
            </a:br>
            <a:r>
              <a:rPr lang="fr-FR" sz="2800" dirty="0" smtClean="0"/>
              <a:t>	Son père songeait pour lui à une carrière de tailleur ou de cordonnier, il le prenait comme apprenti dans son atelier dès son âge de 10 ans.</a:t>
            </a:r>
            <a:br>
              <a:rPr lang="fr-FR" sz="2800" dirty="0" smtClean="0"/>
            </a:br>
            <a:r>
              <a:rPr lang="fr-FR" sz="2800" dirty="0"/>
              <a:t>S</a:t>
            </a:r>
            <a:r>
              <a:rPr lang="fr-FR" sz="2800" dirty="0" smtClean="0"/>
              <a:t>es frères ainés le rossent quand ils le surprennent entrain de dessiner </a:t>
            </a:r>
            <a:br>
              <a:rPr lang="fr-FR" sz="2800" dirty="0" smtClean="0"/>
            </a:br>
            <a:endParaRPr lang="fr-FR" sz="2800" dirty="0"/>
          </a:p>
        </p:txBody>
      </p:sp>
    </p:spTree>
    <p:extLst>
      <p:ext uri="{BB962C8B-B14F-4D97-AF65-F5344CB8AC3E}">
        <p14:creationId xmlns:p14="http://schemas.microsoft.com/office/powerpoint/2010/main" val="307518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3282" y="2910898"/>
            <a:ext cx="10515600" cy="1325563"/>
          </a:xfrm>
        </p:spPr>
        <p:txBody>
          <a:bodyPr>
            <a:noAutofit/>
          </a:bodyPr>
          <a:lstStyle/>
          <a:p>
            <a:r>
              <a:rPr lang="fr-FR" sz="2800" dirty="0" smtClean="0"/>
              <a:t>	Constatant qu’il n’y a pas de place pour l’art, il part ave son ami d’école Michel KILOÏNE ( 1892-1968) jusqu’à la ville de MINSK où ils vont prendre des cours de dessin.</a:t>
            </a:r>
            <a:br>
              <a:rPr lang="fr-FR" sz="2800" dirty="0" smtClean="0"/>
            </a:br>
            <a:r>
              <a:rPr lang="fr-FR" sz="2800" dirty="0" smtClean="0"/>
              <a:t>	Rapidement, il part à VILNIUS- capitale de la Biélorussie- où il tente de s’inscrire à l’Académie des Beaux Arts pour un cursus de 3 ans mais il échoue. </a:t>
            </a:r>
            <a:r>
              <a:rPr lang="fr-FR" sz="2800" dirty="0"/>
              <a:t>T</a:t>
            </a:r>
            <a:r>
              <a:rPr lang="fr-FR" sz="2800" dirty="0" smtClean="0"/>
              <a:t>outefois il est autorisé à suivre les conférences.</a:t>
            </a:r>
            <a:br>
              <a:rPr lang="fr-FR" sz="2800" dirty="0" smtClean="0"/>
            </a:br>
            <a:r>
              <a:rPr lang="fr-FR" sz="2800" dirty="0" smtClean="0"/>
              <a:t/>
            </a:r>
            <a:br>
              <a:rPr lang="fr-FR" sz="2800" dirty="0" smtClean="0"/>
            </a:br>
            <a:r>
              <a:rPr lang="fr-FR" sz="2800" dirty="0" smtClean="0"/>
              <a:t>Les thèmes de ses peintures sont tristes : misère, mort… ; malgré tout, son travail est tel qu’il valide ses examens du 1</a:t>
            </a:r>
            <a:r>
              <a:rPr lang="fr-FR" sz="2800" baseline="30000" dirty="0" smtClean="0"/>
              <a:t>er</a:t>
            </a:r>
            <a:r>
              <a:rPr lang="fr-FR" sz="2800" dirty="0" smtClean="0"/>
              <a:t> coup et se classe parmi les meilleurs élèves. Durant ces années, il s’est fait un ami </a:t>
            </a:r>
            <a:r>
              <a:rPr lang="fr-FR" sz="2800" dirty="0" err="1" smtClean="0"/>
              <a:t>Pinchus</a:t>
            </a:r>
            <a:r>
              <a:rPr lang="fr-FR" sz="2800" dirty="0" smtClean="0"/>
              <a:t> KREMEGNE ( issu lui aussi d’une famille d’artisans juifs)</a:t>
            </a:r>
            <a:br>
              <a:rPr lang="fr-FR" sz="2800" dirty="0" smtClean="0"/>
            </a:br>
            <a:r>
              <a:rPr lang="fr-FR" sz="2800" dirty="0" smtClean="0"/>
              <a:t/>
            </a:r>
            <a:br>
              <a:rPr lang="fr-FR" sz="2800" dirty="0" smtClean="0"/>
            </a:br>
            <a:r>
              <a:rPr lang="fr-FR" sz="2800" dirty="0" smtClean="0"/>
              <a:t>Grâce au généreux don d’un médecin juif ( mécène de court terme) il a de quoi acheter un billet de train pour PARIS – via Berlin- à 2000 kms</a:t>
            </a:r>
            <a:br>
              <a:rPr lang="fr-FR" sz="2800" dirty="0" smtClean="0"/>
            </a:br>
            <a:r>
              <a:rPr lang="fr-FR" sz="2800" dirty="0" smtClean="0"/>
              <a:t/>
            </a:r>
            <a:br>
              <a:rPr lang="fr-FR" sz="2800" dirty="0" smtClean="0"/>
            </a:br>
            <a:endParaRPr lang="fr-FR" sz="2800" dirty="0"/>
          </a:p>
        </p:txBody>
      </p:sp>
    </p:spTree>
    <p:extLst>
      <p:ext uri="{BB962C8B-B14F-4D97-AF65-F5344CB8AC3E}">
        <p14:creationId xmlns:p14="http://schemas.microsoft.com/office/powerpoint/2010/main" val="914167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10492" y="2900507"/>
            <a:ext cx="11087099" cy="1325563"/>
          </a:xfrm>
        </p:spPr>
        <p:txBody>
          <a:bodyPr>
            <a:noAutofit/>
          </a:bodyPr>
          <a:lstStyle/>
          <a:p>
            <a:r>
              <a:rPr lang="fr-FR" sz="2800" dirty="0" smtClean="0"/>
              <a:t>En juillet 1912, âgé de 20 ans, sans le sou, maigre comme un clou, ne maitrisant pas la langue française, ne parlant que le yiddish, il arrive à la gare du Nord avec son ami KIKOÏNE et c’est un ancien camarade KREMEGNE qui vient les chercher.</a:t>
            </a:r>
            <a:br>
              <a:rPr lang="fr-FR" sz="2800" dirty="0" smtClean="0"/>
            </a:br>
            <a:r>
              <a:rPr lang="fr-FR" sz="2800" dirty="0" smtClean="0"/>
              <a:t>Celui-ci vit à «  la Ruche » et il emmène Chaïm dans un logement exempt de tout confort, habité par la vermine</a:t>
            </a:r>
            <a:br>
              <a:rPr lang="fr-FR" sz="2800" dirty="0" smtClean="0"/>
            </a:br>
            <a:r>
              <a:rPr lang="fr-FR" sz="2800" dirty="0"/>
              <a:t/>
            </a:r>
            <a:br>
              <a:rPr lang="fr-FR" sz="2800" dirty="0"/>
            </a:br>
            <a:r>
              <a:rPr lang="fr-FR" sz="2800" dirty="0" smtClean="0">
                <a:solidFill>
                  <a:schemeClr val="accent1"/>
                </a:solidFill>
              </a:rPr>
              <a:t>« </a:t>
            </a:r>
            <a:r>
              <a:rPr lang="fr-FR" sz="3200" i="1" dirty="0" smtClean="0">
                <a:solidFill>
                  <a:schemeClr val="accent1"/>
                </a:solidFill>
              </a:rPr>
              <a:t>Il a pour lit une planche entre 2 chaises, les pieds de celles-ci sont immergées dans des boites de conserve emplies d’eau afin d’éviter les punaises. Sa pauvreté est extrême ».</a:t>
            </a:r>
            <a:br>
              <a:rPr lang="fr-FR" sz="3200" i="1" dirty="0" smtClean="0">
                <a:solidFill>
                  <a:schemeClr val="accent1"/>
                </a:solidFill>
              </a:rPr>
            </a:br>
            <a:r>
              <a:rPr lang="fr-FR" sz="3200" i="1" dirty="0"/>
              <a:t/>
            </a:r>
            <a:br>
              <a:rPr lang="fr-FR" sz="3200" i="1" dirty="0"/>
            </a:br>
            <a:r>
              <a:rPr lang="fr-FR" sz="2800" dirty="0" smtClean="0"/>
              <a:t>On dit qu’il avait l’air d’un clochard fou, enveloppé dans un pardessus misérable. Il se tenait à longueur de journée devant un café dans l’attente d’un café-crème. L’hiver, il se collait au poêle allumé pour réchauffer ses doigts gourds qui refusaient de tenir le pinceau</a:t>
            </a:r>
            <a:r>
              <a:rPr lang="fr-FR" sz="2800" i="1" dirty="0" smtClean="0">
                <a:solidFill>
                  <a:schemeClr val="accent1"/>
                </a:solidFill>
              </a:rPr>
              <a:t/>
            </a:r>
            <a:br>
              <a:rPr lang="fr-FR" sz="2800" i="1" dirty="0" smtClean="0">
                <a:solidFill>
                  <a:schemeClr val="accent1"/>
                </a:solidFill>
              </a:rPr>
            </a:br>
            <a:endParaRPr lang="fr-FR" sz="2800" dirty="0">
              <a:solidFill>
                <a:schemeClr val="accent1"/>
              </a:solidFill>
            </a:endParaRPr>
          </a:p>
        </p:txBody>
      </p:sp>
    </p:spTree>
    <p:extLst>
      <p:ext uri="{BB962C8B-B14F-4D97-AF65-F5344CB8AC3E}">
        <p14:creationId xmlns:p14="http://schemas.microsoft.com/office/powerpoint/2010/main" val="808061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4354" y="1757507"/>
            <a:ext cx="6002482" cy="1325563"/>
          </a:xfrm>
        </p:spPr>
        <p:txBody>
          <a:bodyPr>
            <a:normAutofit fontScale="90000"/>
          </a:bodyPr>
          <a:lstStyle/>
          <a:p>
            <a:r>
              <a:rPr lang="fr-FR" sz="2800" b="1" dirty="0" smtClean="0">
                <a:solidFill>
                  <a:schemeClr val="accent1"/>
                </a:solidFill>
              </a:rPr>
              <a:t>« L’Atelier de Soutine » </a:t>
            </a:r>
            <a:r>
              <a:rPr lang="fr-FR" sz="2800" dirty="0" smtClean="0">
                <a:solidFill>
                  <a:schemeClr val="accent1"/>
                </a:solidFill>
              </a:rPr>
              <a:t>FOUJITA </a:t>
            </a:r>
            <a:r>
              <a:rPr lang="fr-FR" sz="2800" dirty="0" smtClean="0"/>
              <a:t>-1913-</a:t>
            </a:r>
            <a:br>
              <a:rPr lang="fr-FR" sz="2800" dirty="0" smtClean="0"/>
            </a:br>
            <a:r>
              <a:rPr lang="fr-FR" sz="2800" dirty="0" smtClean="0"/>
              <a:t>(41 x 33 cm)</a:t>
            </a:r>
            <a:br>
              <a:rPr lang="fr-FR" sz="2800" dirty="0" smtClean="0"/>
            </a:br>
            <a:r>
              <a:rPr lang="fr-FR" sz="2800" dirty="0"/>
              <a:t/>
            </a:r>
            <a:br>
              <a:rPr lang="fr-FR" sz="2800" dirty="0"/>
            </a:br>
            <a:r>
              <a:rPr lang="fr-FR" sz="2800" dirty="0" smtClean="0"/>
              <a:t>Une certaine mélancolie se dégage de cette toile en raison des couleurs utilisées mais c’est surtout le reflet d’une grande précarité</a:t>
            </a:r>
            <a:br>
              <a:rPr lang="fr-FR" sz="2800" dirty="0" smtClean="0"/>
            </a:br>
            <a:r>
              <a:rPr lang="fr-FR" sz="2800" dirty="0" smtClean="0"/>
              <a:t>- porte close</a:t>
            </a:r>
            <a:br>
              <a:rPr lang="fr-FR" sz="2800" dirty="0" smtClean="0"/>
            </a:br>
            <a:r>
              <a:rPr lang="fr-FR" sz="2800" dirty="0" smtClean="0"/>
              <a:t>- rampe d’escalier rouillée</a:t>
            </a:r>
            <a:br>
              <a:rPr lang="fr-FR" sz="2800" dirty="0" smtClean="0"/>
            </a:br>
            <a:r>
              <a:rPr lang="fr-FR" sz="2800" dirty="0" smtClean="0"/>
              <a:t>- les plantes qui végètent dans leurs pots</a:t>
            </a:r>
            <a:br>
              <a:rPr lang="fr-FR" sz="2800" dirty="0" smtClean="0"/>
            </a:br>
            <a:r>
              <a:rPr lang="fr-FR" sz="2800" dirty="0" smtClean="0"/>
              <a:t/>
            </a:r>
            <a:br>
              <a:rPr lang="fr-FR" sz="2800" dirty="0" smtClean="0"/>
            </a:br>
            <a:r>
              <a:rPr lang="fr-FR" sz="2800" dirty="0" smtClean="0"/>
              <a:t>le seul détail positif sont les 2 blocs de pierre qui serviront à la création pour un (des) sculpteur(s)</a:t>
            </a:r>
            <a:endParaRPr lang="fr-FR" sz="2800" dirty="0"/>
          </a:p>
        </p:txBody>
      </p:sp>
      <p:sp>
        <p:nvSpPr>
          <p:cNvPr id="4" name="Rectangle 3"/>
          <p:cNvSpPr/>
          <p:nvPr/>
        </p:nvSpPr>
        <p:spPr>
          <a:xfrm>
            <a:off x="6206836" y="2943412"/>
            <a:ext cx="6096000" cy="3170099"/>
          </a:xfrm>
          <a:prstGeom prst="rect">
            <a:avLst/>
          </a:prstGeom>
        </p:spPr>
        <p:txBody>
          <a:bodyPr>
            <a:spAutoFit/>
          </a:bodyPr>
          <a:lstStyle/>
          <a:p>
            <a:r>
              <a:rPr lang="fr-FR" sz="2000" dirty="0"/>
              <a:t>Voici le </a:t>
            </a:r>
            <a:r>
              <a:rPr lang="fr-FR" sz="2000" u="sng" dirty="0">
                <a:solidFill>
                  <a:schemeClr val="accent1"/>
                </a:solidFill>
              </a:rPr>
              <a:t>portrait de Chaïm peint par </a:t>
            </a:r>
            <a:r>
              <a:rPr lang="fr-FR" sz="2000" u="sng" dirty="0" err="1">
                <a:solidFill>
                  <a:schemeClr val="accent1"/>
                </a:solidFill>
              </a:rPr>
              <a:t>Amédéo</a:t>
            </a:r>
            <a:r>
              <a:rPr lang="fr-FR" sz="2000" u="sng" dirty="0">
                <a:solidFill>
                  <a:schemeClr val="accent1"/>
                </a:solidFill>
              </a:rPr>
              <a:t/>
            </a:r>
            <a:br>
              <a:rPr lang="fr-FR" sz="2000" u="sng" dirty="0">
                <a:solidFill>
                  <a:schemeClr val="accent1"/>
                </a:solidFill>
              </a:rPr>
            </a:br>
            <a:r>
              <a:rPr lang="fr-FR" sz="2000" u="sng" dirty="0">
                <a:solidFill>
                  <a:schemeClr val="accent1"/>
                </a:solidFill>
              </a:rPr>
              <a:t>MODIGLIANI en 1916 </a:t>
            </a:r>
            <a:r>
              <a:rPr lang="fr-FR" sz="2000" dirty="0">
                <a:solidFill>
                  <a:schemeClr val="accent1"/>
                </a:solidFill>
              </a:rPr>
              <a:t>( 100 x 65 cm</a:t>
            </a:r>
            <a:r>
              <a:rPr lang="fr-FR" sz="2000" dirty="0"/>
              <a:t>)</a:t>
            </a:r>
            <a:br>
              <a:rPr lang="fr-FR" sz="2000" dirty="0"/>
            </a:br>
            <a:r>
              <a:rPr lang="fr-FR" sz="2000" dirty="0"/>
              <a:t/>
            </a:r>
            <a:br>
              <a:rPr lang="fr-FR" sz="2000" dirty="0"/>
            </a:br>
            <a:r>
              <a:rPr lang="fr-FR" sz="2000" dirty="0"/>
              <a:t>Vêtu de son pauvre pardessus, une attitude un peu gauche avec les mains posées sur les genoux, Chaïm est représenté dans un décor triste.</a:t>
            </a:r>
            <a:br>
              <a:rPr lang="fr-FR" sz="2000" dirty="0"/>
            </a:br>
            <a:r>
              <a:rPr lang="fr-FR" sz="2000" dirty="0"/>
              <a:t>Tout est triste!</a:t>
            </a:r>
            <a:br>
              <a:rPr lang="fr-FR" sz="2000" dirty="0"/>
            </a:br>
            <a:r>
              <a:rPr lang="fr-FR" sz="2000" dirty="0"/>
              <a:t/>
            </a:r>
            <a:br>
              <a:rPr lang="fr-FR" sz="2000" dirty="0"/>
            </a:br>
            <a:r>
              <a:rPr lang="fr-FR" sz="2000" dirty="0"/>
              <a:t>Le style d’</a:t>
            </a:r>
            <a:r>
              <a:rPr lang="fr-FR" sz="2000" dirty="0" err="1"/>
              <a:t>Amédéo</a:t>
            </a:r>
            <a:r>
              <a:rPr lang="fr-FR" sz="2000" dirty="0"/>
              <a:t> est reconnaissable avec les grands yeux en amande et un léger strabisme </a:t>
            </a:r>
          </a:p>
        </p:txBody>
      </p:sp>
    </p:spTree>
    <p:extLst>
      <p:ext uri="{BB962C8B-B14F-4D97-AF65-F5344CB8AC3E}">
        <p14:creationId xmlns:p14="http://schemas.microsoft.com/office/powerpoint/2010/main" val="18671934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31720" y="2723861"/>
            <a:ext cx="10882744" cy="1325563"/>
          </a:xfrm>
        </p:spPr>
        <p:txBody>
          <a:bodyPr>
            <a:noAutofit/>
          </a:bodyPr>
          <a:lstStyle/>
          <a:p>
            <a:r>
              <a:rPr lang="fr-FR" sz="2800" dirty="0" smtClean="0"/>
              <a:t>En 1913, avec son ami KIKOÏNE, ils s’inscrivent à l’école des Beaux-Arts</a:t>
            </a:r>
            <a:br>
              <a:rPr lang="fr-FR" sz="2800" dirty="0" smtClean="0"/>
            </a:br>
            <a:r>
              <a:rPr lang="fr-FR" sz="2800" dirty="0" smtClean="0"/>
              <a:t>dans les cours du peintre d’histoire Fernand CORMON ( il a eu VAN GOGH, TOULOUSE-LAUTREC  parmi ses élèves)</a:t>
            </a:r>
            <a:br>
              <a:rPr lang="fr-FR" sz="2800" dirty="0" smtClean="0"/>
            </a:br>
            <a:r>
              <a:rPr lang="fr-FR" sz="2800" dirty="0" smtClean="0"/>
              <a:t/>
            </a:r>
            <a:br>
              <a:rPr lang="fr-FR" sz="2800" dirty="0" smtClean="0"/>
            </a:br>
            <a:r>
              <a:rPr lang="fr-FR" sz="2800" dirty="0" smtClean="0"/>
              <a:t>Mais dans ces cours, Chaïm a l’impression de perdre son temps, il préfère se lancer de manière indépendante. Il erre dans le 15</a:t>
            </a:r>
            <a:r>
              <a:rPr lang="fr-FR" sz="2800" baseline="30000" dirty="0" smtClean="0"/>
              <a:t>ème</a:t>
            </a:r>
            <a:r>
              <a:rPr lang="fr-FR" sz="2800" dirty="0" smtClean="0"/>
              <a:t> arrondissement, installe son chevalet et peint</a:t>
            </a:r>
            <a:br>
              <a:rPr lang="fr-FR" sz="2800" dirty="0" smtClean="0"/>
            </a:br>
            <a:r>
              <a:rPr lang="fr-FR" sz="2800" dirty="0"/>
              <a:t/>
            </a:r>
            <a:br>
              <a:rPr lang="fr-FR" sz="2800" dirty="0"/>
            </a:br>
            <a:r>
              <a:rPr lang="fr-FR" sz="2800" dirty="0" smtClean="0"/>
              <a:t>Ce qu’il fait très souvent c’est aller au Louvre; il est très impressionné par les œuvres de COROT, de COURBET, de CHARDIN mais surtout par celles de REMBRANDT;</a:t>
            </a:r>
            <a:br>
              <a:rPr lang="fr-FR" sz="2800" dirty="0" smtClean="0"/>
            </a:br>
            <a:r>
              <a:rPr lang="fr-FR" sz="2800" dirty="0" smtClean="0"/>
              <a:t>De même, il admire LE GRECO, GOYA.</a:t>
            </a:r>
            <a:br>
              <a:rPr lang="fr-FR" sz="2800" dirty="0" smtClean="0"/>
            </a:br>
            <a:r>
              <a:rPr lang="fr-FR" sz="2800" dirty="0"/>
              <a:t>C</a:t>
            </a:r>
            <a:r>
              <a:rPr lang="fr-FR" sz="2800" dirty="0" smtClean="0"/>
              <a:t>es visites, pour lui, sont plus importantes que tout ce qu’il a appris durant ses études; il se rend même à Amsterdam , voyageant de  nuit dans la classe réservé au bétail, pour voir davantage d’œuvres de REMBRANDT et notamment «  </a:t>
            </a:r>
            <a:r>
              <a:rPr lang="fr-FR" sz="2800" b="1" dirty="0" smtClean="0"/>
              <a:t>le Bœuf Ecorché »(1655)</a:t>
            </a:r>
            <a:br>
              <a:rPr lang="fr-FR" sz="2800" b="1" dirty="0" smtClean="0"/>
            </a:br>
            <a:endParaRPr lang="fr-FR" sz="2800" b="1" dirty="0"/>
          </a:p>
        </p:txBody>
      </p:sp>
    </p:spTree>
    <p:extLst>
      <p:ext uri="{BB962C8B-B14F-4D97-AF65-F5344CB8AC3E}">
        <p14:creationId xmlns:p14="http://schemas.microsoft.com/office/powerpoint/2010/main" val="2038289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198" y="2557607"/>
            <a:ext cx="10830793" cy="1325563"/>
          </a:xfrm>
        </p:spPr>
        <p:txBody>
          <a:bodyPr>
            <a:noAutofit/>
          </a:bodyPr>
          <a:lstStyle/>
          <a:p>
            <a:r>
              <a:rPr lang="fr-FR" sz="2800" dirty="0" smtClean="0"/>
              <a:t>En 1915, a lieu une rencontre étonnante entre Chaïm et </a:t>
            </a:r>
            <a:r>
              <a:rPr lang="fr-FR" sz="2800" dirty="0" err="1" smtClean="0"/>
              <a:t>Amédéo</a:t>
            </a:r>
            <a:r>
              <a:rPr lang="fr-FR" sz="2800" dirty="0" smtClean="0"/>
              <a:t> MODIGLIANI par le biais du sculpteur Jacques LIPSCHITZ .</a:t>
            </a:r>
            <a:br>
              <a:rPr lang="fr-FR" sz="2800" dirty="0" smtClean="0"/>
            </a:br>
            <a:r>
              <a:rPr lang="fr-FR" sz="2800" dirty="0" smtClean="0"/>
              <a:t>Le «  prince » italien au regard ardent et au charme irrésistible et le slave introverti, taiseux, laid et sale lieront une grande amitié</a:t>
            </a:r>
            <a:br>
              <a:rPr lang="fr-FR" sz="2800" dirty="0" smtClean="0"/>
            </a:br>
            <a:r>
              <a:rPr lang="fr-FR" sz="2800" dirty="0" smtClean="0"/>
              <a:t/>
            </a:r>
            <a:br>
              <a:rPr lang="fr-FR" sz="2800" dirty="0" smtClean="0"/>
            </a:br>
            <a:r>
              <a:rPr lang="fr-FR" sz="2800" dirty="0" err="1" smtClean="0"/>
              <a:t>Amédéo</a:t>
            </a:r>
            <a:r>
              <a:rPr lang="fr-FR" sz="2800" dirty="0" smtClean="0"/>
              <a:t>, parisien depuis 8 ans va prendre «  sous son aile » Chaïm de 10 ans son cadet.</a:t>
            </a:r>
            <a:br>
              <a:rPr lang="fr-FR" sz="2800" dirty="0" smtClean="0"/>
            </a:br>
            <a:r>
              <a:rPr lang="fr-FR" sz="2800" dirty="0" smtClean="0"/>
              <a:t>Tous deux, de santé fragile, seront réformés pour la 1</a:t>
            </a:r>
            <a:r>
              <a:rPr lang="fr-FR" sz="2800" baseline="30000" dirty="0" smtClean="0"/>
              <a:t>ère</a:t>
            </a:r>
            <a:r>
              <a:rPr lang="fr-FR" sz="2800" dirty="0" smtClean="0"/>
              <a:t> guerre mondiale; tous deux souffriront de la faim et du froid, tous deux tenteront de noyer cette misère dans l’alcool et la drogue.</a:t>
            </a:r>
            <a:br>
              <a:rPr lang="fr-FR" sz="2800" dirty="0" smtClean="0"/>
            </a:br>
            <a:r>
              <a:rPr lang="fr-FR" sz="2800" dirty="0" smtClean="0"/>
              <a:t/>
            </a:r>
            <a:br>
              <a:rPr lang="fr-FR" sz="2800" dirty="0" smtClean="0"/>
            </a:br>
            <a:r>
              <a:rPr lang="fr-FR" sz="2800" u="sng" dirty="0" smtClean="0"/>
              <a:t>Deux grands peintres : l’un choisira de montrer la beauté, l’autre la laideur</a:t>
            </a:r>
            <a:br>
              <a:rPr lang="fr-FR" sz="2800" u="sng" dirty="0" smtClean="0"/>
            </a:br>
            <a:r>
              <a:rPr lang="fr-FR" sz="2800" u="sng" dirty="0" smtClean="0"/>
              <a:t/>
            </a:r>
            <a:br>
              <a:rPr lang="fr-FR" sz="2800" u="sng" dirty="0" smtClean="0"/>
            </a:br>
            <a:endParaRPr lang="fr-FR" sz="2800" u="sng" dirty="0"/>
          </a:p>
        </p:txBody>
      </p:sp>
    </p:spTree>
    <p:extLst>
      <p:ext uri="{BB962C8B-B14F-4D97-AF65-F5344CB8AC3E}">
        <p14:creationId xmlns:p14="http://schemas.microsoft.com/office/powerpoint/2010/main" val="699100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90" y="256567"/>
            <a:ext cx="11617039" cy="1325563"/>
          </a:xfrm>
        </p:spPr>
        <p:txBody>
          <a:bodyPr>
            <a:normAutofit fontScale="90000"/>
          </a:bodyPr>
          <a:lstStyle/>
          <a:p>
            <a:r>
              <a:rPr lang="fr-FR" sz="2800" b="1" dirty="0" smtClean="0">
                <a:solidFill>
                  <a:schemeClr val="accent1"/>
                </a:solidFill>
              </a:rPr>
              <a:t>«  Autoportrait » </a:t>
            </a:r>
            <a:r>
              <a:rPr lang="fr-FR" sz="2800" dirty="0" smtClean="0">
                <a:solidFill>
                  <a:schemeClr val="accent1"/>
                </a:solidFill>
              </a:rPr>
              <a:t>1916</a:t>
            </a:r>
            <a:br>
              <a:rPr lang="fr-FR" sz="2800" dirty="0" smtClean="0">
                <a:solidFill>
                  <a:schemeClr val="accent1"/>
                </a:solidFill>
              </a:rPr>
            </a:br>
            <a:r>
              <a:rPr lang="fr-FR" sz="2800" dirty="0" smtClean="0"/>
              <a:t>(54 x 30 cm)</a:t>
            </a:r>
            <a:br>
              <a:rPr lang="fr-FR" sz="2800" dirty="0" smtClean="0"/>
            </a:br>
            <a:r>
              <a:rPr lang="fr-FR" sz="2800" dirty="0" smtClean="0"/>
              <a:t>Musée de l’Hermitage                                 </a:t>
            </a:r>
            <a:r>
              <a:rPr lang="fr-FR" sz="2800" b="1" dirty="0" smtClean="0">
                <a:solidFill>
                  <a:schemeClr val="accent1"/>
                </a:solidFill>
              </a:rPr>
              <a:t>« Autoportrait à la barbe</a:t>
            </a:r>
            <a:r>
              <a:rPr lang="fr-FR" sz="2800" b="1" dirty="0" smtClean="0"/>
              <a:t> » </a:t>
            </a:r>
            <a:r>
              <a:rPr lang="fr-FR" sz="2800" dirty="0" smtClean="0"/>
              <a:t>vers 1917 (81 x 65cm)</a:t>
            </a:r>
            <a:endParaRPr lang="fr-FR" sz="2800" dirty="0"/>
          </a:p>
        </p:txBody>
      </p:sp>
      <p:sp>
        <p:nvSpPr>
          <p:cNvPr id="5" name="ZoneTexte 4"/>
          <p:cNvSpPr txBox="1"/>
          <p:nvPr/>
        </p:nvSpPr>
        <p:spPr>
          <a:xfrm>
            <a:off x="622780" y="1503476"/>
            <a:ext cx="11285202" cy="830997"/>
          </a:xfrm>
          <a:prstGeom prst="rect">
            <a:avLst/>
          </a:prstGeom>
          <a:noFill/>
        </p:spPr>
        <p:txBody>
          <a:bodyPr wrap="square" rtlCol="0">
            <a:spAutoFit/>
          </a:bodyPr>
          <a:lstStyle/>
          <a:p>
            <a:r>
              <a:rPr lang="fr-FR" sz="2400" dirty="0" smtClean="0"/>
              <a:t>Une peinture à la manière des fauves ( choix des couleurs) mais déjà des coups de pinceaux puissants et une certaine exagération qui traduit une forme de violence.</a:t>
            </a:r>
            <a:endParaRPr lang="fr-FR" sz="2400" dirty="0"/>
          </a:p>
        </p:txBody>
      </p:sp>
      <p:sp>
        <p:nvSpPr>
          <p:cNvPr id="6" name="Rectangle 5"/>
          <p:cNvSpPr/>
          <p:nvPr/>
        </p:nvSpPr>
        <p:spPr>
          <a:xfrm>
            <a:off x="467590" y="2565719"/>
            <a:ext cx="11326092" cy="1477328"/>
          </a:xfrm>
          <a:prstGeom prst="rect">
            <a:avLst/>
          </a:prstGeom>
        </p:spPr>
        <p:txBody>
          <a:bodyPr wrap="square">
            <a:spAutoFit/>
          </a:bodyPr>
          <a:lstStyle/>
          <a:p>
            <a:r>
              <a:rPr lang="fr-FR" b="1" dirty="0">
                <a:solidFill>
                  <a:schemeClr val="accent1"/>
                </a:solidFill>
              </a:rPr>
              <a:t>« L’Atelier de l’artiste à la cité Falguière »</a:t>
            </a:r>
            <a:br>
              <a:rPr lang="fr-FR" b="1" dirty="0">
                <a:solidFill>
                  <a:schemeClr val="accent1"/>
                </a:solidFill>
              </a:rPr>
            </a:br>
            <a:r>
              <a:rPr lang="fr-FR" dirty="0"/>
              <a:t>vers 1915-1916 ( 65 x 50 cm)</a:t>
            </a:r>
            <a:br>
              <a:rPr lang="fr-FR" dirty="0"/>
            </a:br>
            <a:r>
              <a:rPr lang="fr-FR" dirty="0"/>
              <a:t/>
            </a:r>
            <a:br>
              <a:rPr lang="fr-FR" dirty="0"/>
            </a:br>
            <a:r>
              <a:rPr lang="fr-FR" dirty="0"/>
              <a:t>On retrouve l’architecture de la Ruche réalisée avec une gamme chromatique froide relativement restreinte et surtout les déformations qui seront une des principales caractéristiques de son style </a:t>
            </a:r>
          </a:p>
        </p:txBody>
      </p:sp>
      <p:sp>
        <p:nvSpPr>
          <p:cNvPr id="7" name="Rectangle 6"/>
          <p:cNvSpPr/>
          <p:nvPr/>
        </p:nvSpPr>
        <p:spPr>
          <a:xfrm>
            <a:off x="622780" y="4549676"/>
            <a:ext cx="11440391" cy="2554545"/>
          </a:xfrm>
          <a:prstGeom prst="rect">
            <a:avLst/>
          </a:prstGeom>
        </p:spPr>
        <p:txBody>
          <a:bodyPr wrap="square">
            <a:spAutoFit/>
          </a:bodyPr>
          <a:lstStyle/>
          <a:p>
            <a:r>
              <a:rPr lang="fr-FR" sz="2000" b="1" dirty="0">
                <a:solidFill>
                  <a:schemeClr val="accent1"/>
                </a:solidFill>
              </a:rPr>
              <a:t>« Immeubles près de la zone »</a:t>
            </a:r>
            <a:br>
              <a:rPr lang="fr-FR" sz="2000" b="1" dirty="0">
                <a:solidFill>
                  <a:schemeClr val="accent1"/>
                </a:solidFill>
              </a:rPr>
            </a:br>
            <a:r>
              <a:rPr lang="fr-FR" sz="2000" b="1" dirty="0">
                <a:solidFill>
                  <a:schemeClr val="accent1"/>
                </a:solidFill>
              </a:rPr>
              <a:t>vers1913 ( 54 x 65 cm)- œuvre </a:t>
            </a:r>
            <a:r>
              <a:rPr lang="fr-FR" sz="2000" dirty="0">
                <a:solidFill>
                  <a:schemeClr val="accent1"/>
                </a:solidFill>
              </a:rPr>
              <a:t>intitulée parfois </a:t>
            </a:r>
            <a:r>
              <a:rPr lang="fr-FR" sz="2000" b="1" dirty="0">
                <a:solidFill>
                  <a:schemeClr val="accent1"/>
                </a:solidFill>
              </a:rPr>
              <a:t>«  les Maisons Rouges »</a:t>
            </a:r>
            <a:br>
              <a:rPr lang="fr-FR" sz="2000" b="1" dirty="0">
                <a:solidFill>
                  <a:schemeClr val="accent1"/>
                </a:solidFill>
              </a:rPr>
            </a:br>
            <a:r>
              <a:rPr lang="fr-FR" sz="2000" b="1" dirty="0"/>
              <a:t/>
            </a:r>
            <a:br>
              <a:rPr lang="fr-FR" sz="2000" b="1" dirty="0"/>
            </a:br>
            <a:r>
              <a:rPr lang="fr-FR" sz="2000" dirty="0"/>
              <a:t>Sans doute des maisons qu’il pouvait voir de sa chambre à «  la Ruche »</a:t>
            </a:r>
            <a:br>
              <a:rPr lang="fr-FR" sz="2000" dirty="0"/>
            </a:br>
            <a:r>
              <a:rPr lang="fr-FR" sz="2000" dirty="0"/>
              <a:t>une peinture traitée avec des couleurs vives ( qui peut faire penser à celle de</a:t>
            </a:r>
            <a:br>
              <a:rPr lang="fr-FR" sz="2000" dirty="0"/>
            </a:br>
            <a:r>
              <a:rPr lang="fr-FR" sz="2000" dirty="0"/>
              <a:t>V.VAN GOGH)</a:t>
            </a:r>
            <a:r>
              <a:rPr lang="fr-FR" sz="2000" b="1" dirty="0"/>
              <a:t/>
            </a:r>
            <a:br>
              <a:rPr lang="fr-FR" sz="2000" b="1" dirty="0"/>
            </a:br>
            <a:r>
              <a:rPr lang="fr-FR" sz="2000" dirty="0"/>
              <a:t/>
            </a:r>
            <a:br>
              <a:rPr lang="fr-FR" sz="2000" dirty="0"/>
            </a:br>
            <a:endParaRPr lang="fr-FR" sz="2000" dirty="0"/>
          </a:p>
        </p:txBody>
      </p:sp>
    </p:spTree>
    <p:extLst>
      <p:ext uri="{BB962C8B-B14F-4D97-AF65-F5344CB8AC3E}">
        <p14:creationId xmlns:p14="http://schemas.microsoft.com/office/powerpoint/2010/main" val="32646535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4627" y="2599105"/>
            <a:ext cx="9944100" cy="1325563"/>
          </a:xfrm>
        </p:spPr>
        <p:txBody>
          <a:bodyPr>
            <a:noAutofit/>
          </a:bodyPr>
          <a:lstStyle/>
          <a:p>
            <a:r>
              <a:rPr lang="fr-FR" sz="2800" b="1" dirty="0" smtClean="0">
                <a:solidFill>
                  <a:schemeClr val="accent1"/>
                </a:solidFill>
              </a:rPr>
              <a:t>« Portrait du peintre RICHARD </a:t>
            </a:r>
            <a:r>
              <a:rPr lang="fr-FR" sz="2800" b="1" dirty="0" smtClean="0"/>
              <a:t>X  » </a:t>
            </a:r>
            <a:r>
              <a:rPr lang="fr-FR" sz="2800" dirty="0" smtClean="0"/>
              <a:t>- 1915</a:t>
            </a:r>
            <a:br>
              <a:rPr lang="fr-FR" sz="2800" dirty="0" smtClean="0"/>
            </a:br>
            <a:r>
              <a:rPr lang="fr-FR" sz="2800" dirty="0"/>
              <a:t/>
            </a:r>
            <a:br>
              <a:rPr lang="fr-FR" sz="2800" dirty="0"/>
            </a:br>
            <a:r>
              <a:rPr lang="fr-FR" sz="2800" dirty="0"/>
              <a:t>I</a:t>
            </a:r>
            <a:r>
              <a:rPr lang="fr-FR" sz="2800" dirty="0" smtClean="0"/>
              <a:t>l s’agit du 1</a:t>
            </a:r>
            <a:r>
              <a:rPr lang="fr-FR" sz="2800" baseline="30000" dirty="0" smtClean="0"/>
              <a:t>er</a:t>
            </a:r>
            <a:r>
              <a:rPr lang="fr-FR" sz="2800" dirty="0" smtClean="0"/>
              <a:t> travail exposé dans une galerie «  Les Indépendants » ( près des Champs Elysées)</a:t>
            </a:r>
            <a:br>
              <a:rPr lang="fr-FR" sz="2800" dirty="0" smtClean="0"/>
            </a:br>
            <a:r>
              <a:rPr lang="fr-FR" sz="2800" dirty="0" smtClean="0"/>
              <a:t>Cette exposition a pu être réalisée grâce à MODIGLIANI qui connaissait le propriétaire de la galerie Georges CHERON qui était en même temps critique d’art.</a:t>
            </a:r>
            <a:br>
              <a:rPr lang="fr-FR" sz="2800" dirty="0" smtClean="0"/>
            </a:br>
            <a:r>
              <a:rPr lang="fr-FR" sz="2800" dirty="0"/>
              <a:t/>
            </a:r>
            <a:br>
              <a:rPr lang="fr-FR" sz="2800" dirty="0"/>
            </a:br>
            <a:r>
              <a:rPr lang="fr-FR" sz="2800" dirty="0" smtClean="0"/>
              <a:t>Un travail basé sur le sérieux : traits du modèle, tenue vestimentaire( chemise blanche avec lavallière noire)avec en arrière-plan un papier peint qui pourrait faire penser aux nabis ou aux fauves</a:t>
            </a:r>
            <a:endParaRPr lang="fr-FR" sz="2800" dirty="0"/>
          </a:p>
        </p:txBody>
      </p:sp>
    </p:spTree>
    <p:extLst>
      <p:ext uri="{BB962C8B-B14F-4D97-AF65-F5344CB8AC3E}">
        <p14:creationId xmlns:p14="http://schemas.microsoft.com/office/powerpoint/2010/main" val="495544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858982" y="2723862"/>
            <a:ext cx="10778836" cy="1325563"/>
          </a:xfrm>
        </p:spPr>
        <p:txBody>
          <a:bodyPr>
            <a:normAutofit fontScale="90000"/>
          </a:bodyPr>
          <a:lstStyle/>
          <a:p>
            <a:r>
              <a:rPr lang="fr-FR" b="1" u="sng" dirty="0" smtClean="0"/>
              <a:t/>
            </a:r>
            <a:br>
              <a:rPr lang="fr-FR" b="1" u="sng" dirty="0" smtClean="0"/>
            </a:br>
            <a:r>
              <a:rPr lang="fr-FR" b="1" u="sng" dirty="0"/>
              <a:t/>
            </a:r>
            <a:br>
              <a:rPr lang="fr-FR" b="1" u="sng" dirty="0"/>
            </a:br>
            <a:r>
              <a:rPr lang="fr-FR" b="1" u="sng" dirty="0" smtClean="0"/>
              <a:t>L’ECOLE de PARIS :</a:t>
            </a:r>
            <a:br>
              <a:rPr lang="fr-FR" b="1" u="sng" dirty="0" smtClean="0"/>
            </a:br>
            <a:r>
              <a:rPr lang="fr-FR" dirty="0"/>
              <a:t>	</a:t>
            </a:r>
            <a:r>
              <a:rPr lang="fr-FR" sz="3100" dirty="0" smtClean="0"/>
              <a:t>Ce vocable désigne le foisonnement artistique dû à la présence à Paris de nombreux artistes venus de toute l’Europe ( mais aussi des USA et d’Asie) du début du XX ème siècle jusqu’à la 2</a:t>
            </a:r>
            <a:r>
              <a:rPr lang="fr-FR" sz="3100" baseline="30000" dirty="0" smtClean="0"/>
              <a:t>nde</a:t>
            </a:r>
            <a:r>
              <a:rPr lang="fr-FR" sz="3100" dirty="0" smtClean="0"/>
              <a:t> Guerre Mondiale.</a:t>
            </a:r>
            <a:br>
              <a:rPr lang="fr-FR" sz="3100" dirty="0" smtClean="0"/>
            </a:br>
            <a:r>
              <a:rPr lang="fr-FR" sz="3100" dirty="0" smtClean="0"/>
              <a:t>	Ces artistes ont en commun de fuir les conditions politico-sociales peu propices à une libre pratique de l’art notamment ceux issus de Russie et d’Europe centrale.</a:t>
            </a:r>
            <a:br>
              <a:rPr lang="fr-FR" sz="3100" dirty="0" smtClean="0"/>
            </a:br>
            <a:r>
              <a:rPr lang="fr-FR" sz="3100" dirty="0" smtClean="0"/>
              <a:t>	Ils ont connaissance des différents mouvements artistiques novateurs français : naturalisme, symbolisme et surtout impressionnisme dont l’influence s’était rapidement et internationalement répandue.</a:t>
            </a:r>
            <a:br>
              <a:rPr lang="fr-FR" sz="3100" dirty="0" smtClean="0"/>
            </a:br>
            <a:r>
              <a:rPr lang="fr-FR" sz="3100" dirty="0" smtClean="0"/>
              <a:t/>
            </a:r>
            <a:br>
              <a:rPr lang="fr-FR" sz="3100" dirty="0" smtClean="0"/>
            </a:br>
            <a:r>
              <a:rPr lang="fr-FR" sz="3100" dirty="0" smtClean="0"/>
              <a:t>	De surcroit, il faut souligner que PARIS jouissait d’une aura artistique confortée par le succès de l’Exposition Universelle de 1900.</a:t>
            </a:r>
            <a:r>
              <a:rPr lang="fr-FR" sz="3100" b="1" u="sng" dirty="0" smtClean="0"/>
              <a:t/>
            </a:r>
            <a:br>
              <a:rPr lang="fr-FR" sz="3100" b="1" u="sng" dirty="0" smtClean="0"/>
            </a:br>
            <a:r>
              <a:rPr lang="fr-FR" sz="3100" b="1" u="sng" dirty="0"/>
              <a:t/>
            </a:r>
            <a:br>
              <a:rPr lang="fr-FR" sz="3100" b="1" u="sng" dirty="0"/>
            </a:br>
            <a:endParaRPr lang="fr-FR" sz="3100" b="1" u="sng" dirty="0"/>
          </a:p>
        </p:txBody>
      </p:sp>
    </p:spTree>
    <p:extLst>
      <p:ext uri="{BB962C8B-B14F-4D97-AF65-F5344CB8AC3E}">
        <p14:creationId xmlns:p14="http://schemas.microsoft.com/office/powerpoint/2010/main" val="13291781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22663" y="2526434"/>
            <a:ext cx="10515600" cy="1325563"/>
          </a:xfrm>
        </p:spPr>
        <p:txBody>
          <a:bodyPr>
            <a:noAutofit/>
          </a:bodyPr>
          <a:lstStyle/>
          <a:p>
            <a:r>
              <a:rPr lang="fr-FR" sz="2800" dirty="0" smtClean="0"/>
              <a:t>SOUTINE représentera toutes les catégories de la peinture hormis les peintures d’histoire. Il faut noter qu’aucun tableau ne fera référence à son pays natal ou à la religion </a:t>
            </a:r>
            <a:r>
              <a:rPr lang="fr-FR" sz="2800" smtClean="0"/>
              <a:t>( contrairement à CHAGALL)</a:t>
            </a:r>
            <a:r>
              <a:rPr lang="fr-FR" sz="2800" dirty="0" smtClean="0"/>
              <a:t/>
            </a:r>
            <a:br>
              <a:rPr lang="fr-FR" sz="2800" dirty="0" smtClean="0"/>
            </a:br>
            <a:r>
              <a:rPr lang="fr-FR" sz="2800" dirty="0" smtClean="0"/>
              <a:t/>
            </a:r>
            <a:br>
              <a:rPr lang="fr-FR" sz="2800" dirty="0" smtClean="0"/>
            </a:br>
            <a:r>
              <a:rPr lang="fr-FR" sz="2800" dirty="0" smtClean="0"/>
              <a:t>Quand il est miséreux, qu’il souffre de la faim : il se consacre aux natures mortes représentant des objets comestibles: la nourriture est pour lui obsessionnelle et cela remonte à son enfance.</a:t>
            </a:r>
            <a:br>
              <a:rPr lang="fr-FR" sz="2800" dirty="0" smtClean="0"/>
            </a:br>
            <a:r>
              <a:rPr lang="fr-FR" sz="2800" dirty="0" smtClean="0"/>
              <a:t>Manger pour lui c’est souffrir : il a un ulcère à l’estomac qui lui provoque de violentes crises ( et dont il mourra)</a:t>
            </a:r>
            <a:br>
              <a:rPr lang="fr-FR" sz="2800" dirty="0" smtClean="0"/>
            </a:br>
            <a:r>
              <a:rPr lang="fr-FR" sz="2800" dirty="0" smtClean="0"/>
              <a:t>Les natures mortes semblent être les 1ers travaux qu’il présentera et par la suite ceux qui lui donneront la reconnaissance.</a:t>
            </a:r>
            <a:endParaRPr lang="fr-FR" sz="2800" dirty="0"/>
          </a:p>
        </p:txBody>
      </p:sp>
    </p:spTree>
    <p:extLst>
      <p:ext uri="{BB962C8B-B14F-4D97-AF65-F5344CB8AC3E}">
        <p14:creationId xmlns:p14="http://schemas.microsoft.com/office/powerpoint/2010/main" val="37096218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241" y="2712028"/>
            <a:ext cx="4424413" cy="1237715"/>
          </a:xfrm>
        </p:spPr>
        <p:txBody>
          <a:bodyPr>
            <a:noAutofit/>
          </a:bodyPr>
          <a:lstStyle/>
          <a:p>
            <a:r>
              <a:rPr lang="fr-FR" sz="2800" b="1" dirty="0" smtClean="0">
                <a:solidFill>
                  <a:schemeClr val="accent1"/>
                </a:solidFill>
              </a:rPr>
              <a:t>« Nature Morte aux Harengs » </a:t>
            </a:r>
            <a:r>
              <a:rPr lang="fr-FR" sz="2800" dirty="0" smtClean="0"/>
              <a:t>(69 x 86 cm) -1916-</a:t>
            </a:r>
            <a:br>
              <a:rPr lang="fr-FR" sz="2800" dirty="0" smtClean="0"/>
            </a:br>
            <a:r>
              <a:rPr lang="fr-FR" sz="2800" dirty="0"/>
              <a:t/>
            </a:r>
            <a:br>
              <a:rPr lang="fr-FR" sz="2800" dirty="0"/>
            </a:br>
            <a:r>
              <a:rPr lang="fr-FR" sz="2800" dirty="0" smtClean="0"/>
              <a:t>Un bol blanc et vide, un plat ovale contenant 3 maigres harengs qui semblent comme menacés par 2 fourchettes opposées*, le tout dans un camaïeu de couleurs ternes</a:t>
            </a:r>
            <a:br>
              <a:rPr lang="fr-FR" sz="2800" dirty="0" smtClean="0"/>
            </a:br>
            <a:r>
              <a:rPr lang="fr-FR" sz="2800" dirty="0"/>
              <a:t/>
            </a:r>
            <a:br>
              <a:rPr lang="fr-FR" sz="2800" dirty="0"/>
            </a:br>
            <a:r>
              <a:rPr lang="fr-FR" sz="2800" dirty="0" smtClean="0"/>
              <a:t>On retrouve les mêmes composantes dans </a:t>
            </a:r>
            <a:r>
              <a:rPr lang="fr-FR" sz="2800" b="1" dirty="0" smtClean="0"/>
              <a:t>« la</a:t>
            </a:r>
            <a:r>
              <a:rPr lang="fr-FR" sz="2800" dirty="0" smtClean="0"/>
              <a:t/>
            </a:r>
            <a:br>
              <a:rPr lang="fr-FR" sz="2800" dirty="0" smtClean="0"/>
            </a:br>
            <a:r>
              <a:rPr lang="fr-FR" sz="2800" b="1" dirty="0" smtClean="0">
                <a:solidFill>
                  <a:schemeClr val="accent1"/>
                </a:solidFill>
              </a:rPr>
              <a:t>Nature morte à la Soupière » </a:t>
            </a:r>
            <a:r>
              <a:rPr lang="fr-FR" sz="2800" dirty="0" smtClean="0"/>
              <a:t>(61 x 73 cm) peinte la même année</a:t>
            </a:r>
            <a:br>
              <a:rPr lang="fr-FR" sz="2800" dirty="0" smtClean="0"/>
            </a:br>
            <a:r>
              <a:rPr lang="fr-FR" sz="2800" u="sng" dirty="0" smtClean="0"/>
              <a:t>Il souffre de la faim à cette époque</a:t>
            </a:r>
            <a:endParaRPr lang="fr-FR" sz="2800" b="1" u="sng" dirty="0"/>
          </a:p>
        </p:txBody>
      </p:sp>
      <p:sp>
        <p:nvSpPr>
          <p:cNvPr id="6" name="ZoneTexte 5"/>
          <p:cNvSpPr txBox="1"/>
          <p:nvPr/>
        </p:nvSpPr>
        <p:spPr>
          <a:xfrm>
            <a:off x="5045166" y="0"/>
            <a:ext cx="5802943" cy="1200329"/>
          </a:xfrm>
          <a:prstGeom prst="rect">
            <a:avLst/>
          </a:prstGeom>
          <a:noFill/>
        </p:spPr>
        <p:txBody>
          <a:bodyPr wrap="square" rtlCol="0">
            <a:spAutoFit/>
          </a:bodyPr>
          <a:lstStyle/>
          <a:p>
            <a:r>
              <a:rPr lang="fr-FR" i="1" dirty="0" smtClean="0"/>
              <a:t>* </a:t>
            </a:r>
            <a:r>
              <a:rPr lang="fr-FR" sz="2400" i="1" dirty="0" smtClean="0"/>
              <a:t>Certains y ont vu comme un squelette: une tête de mort ( le bol) ,le corps (le plat) et les bras ( les fourchettes)</a:t>
            </a:r>
            <a:endParaRPr lang="fr-FR" sz="2400" i="1" dirty="0"/>
          </a:p>
        </p:txBody>
      </p:sp>
      <p:sp>
        <p:nvSpPr>
          <p:cNvPr id="5" name="Rectangle 4"/>
          <p:cNvSpPr/>
          <p:nvPr/>
        </p:nvSpPr>
        <p:spPr>
          <a:xfrm>
            <a:off x="5863936" y="2818720"/>
            <a:ext cx="6096000" cy="3170099"/>
          </a:xfrm>
          <a:prstGeom prst="rect">
            <a:avLst/>
          </a:prstGeom>
        </p:spPr>
        <p:txBody>
          <a:bodyPr>
            <a:spAutoFit/>
          </a:bodyPr>
          <a:lstStyle/>
          <a:p>
            <a:r>
              <a:rPr lang="fr-FR" sz="2000" dirty="0">
                <a:solidFill>
                  <a:schemeClr val="accent1"/>
                </a:solidFill>
              </a:rPr>
              <a:t>« </a:t>
            </a:r>
            <a:r>
              <a:rPr lang="fr-FR" sz="2000" b="1" dirty="0">
                <a:solidFill>
                  <a:schemeClr val="accent1"/>
                </a:solidFill>
              </a:rPr>
              <a:t>Autoportrait au rideau » </a:t>
            </a:r>
            <a:r>
              <a:rPr lang="fr-FR" sz="2000" dirty="0">
                <a:solidFill>
                  <a:schemeClr val="accent1"/>
                </a:solidFill>
              </a:rPr>
              <a:t>vers 1917</a:t>
            </a:r>
            <a:br>
              <a:rPr lang="fr-FR" sz="2000" dirty="0">
                <a:solidFill>
                  <a:schemeClr val="accent1"/>
                </a:solidFill>
              </a:rPr>
            </a:br>
            <a:r>
              <a:rPr lang="fr-FR" sz="2000" dirty="0">
                <a:solidFill>
                  <a:schemeClr val="accent1"/>
                </a:solidFill>
              </a:rPr>
              <a:t>(72,5 x 53,5 cm)</a:t>
            </a:r>
            <a:br>
              <a:rPr lang="fr-FR" sz="2000" dirty="0">
                <a:solidFill>
                  <a:schemeClr val="accent1"/>
                </a:solidFill>
              </a:rPr>
            </a:br>
            <a:r>
              <a:rPr lang="fr-FR" sz="2000" dirty="0"/>
              <a:t/>
            </a:r>
            <a:br>
              <a:rPr lang="fr-FR" sz="2000" dirty="0"/>
            </a:br>
            <a:r>
              <a:rPr lang="fr-FR" sz="2000" dirty="0"/>
              <a:t>Vêtu d’un vieux pardessus ( sous lequel dit-on il était nu)il fait face au spectateur</a:t>
            </a:r>
            <a:br>
              <a:rPr lang="fr-FR" sz="2000" dirty="0"/>
            </a:br>
            <a:r>
              <a:rPr lang="fr-FR" sz="2000" dirty="0"/>
              <a:t/>
            </a:r>
            <a:br>
              <a:rPr lang="fr-FR" sz="2000" dirty="0"/>
            </a:br>
            <a:r>
              <a:rPr lang="fr-FR" sz="2000" dirty="0"/>
              <a:t>On ressent une certaine tristesse teintée de fatalité avec ce regard rempli d’inquiétude</a:t>
            </a:r>
            <a:br>
              <a:rPr lang="fr-FR" sz="2000" dirty="0"/>
            </a:br>
            <a:r>
              <a:rPr lang="fr-FR" sz="2000" dirty="0"/>
              <a:t>Ces sentiments sont renforcés par le choix des couleurs utilisées</a:t>
            </a:r>
          </a:p>
        </p:txBody>
      </p:sp>
    </p:spTree>
    <p:extLst>
      <p:ext uri="{BB962C8B-B14F-4D97-AF65-F5344CB8AC3E}">
        <p14:creationId xmlns:p14="http://schemas.microsoft.com/office/powerpoint/2010/main" val="2642274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48589" y="3482399"/>
            <a:ext cx="10515600" cy="1325563"/>
          </a:xfrm>
        </p:spPr>
        <p:txBody>
          <a:bodyPr>
            <a:normAutofit fontScale="90000"/>
          </a:bodyPr>
          <a:lstStyle/>
          <a:p>
            <a:r>
              <a:rPr lang="fr-FR" sz="2700" dirty="0" smtClean="0"/>
              <a:t>En 1918, c’est un déferlement de bombes sur Paris,  il va donc effectuer un voyage à VENCE et à CAGNES sur Mer invité par le couple ZBOROWKI (C’est </a:t>
            </a:r>
            <a:r>
              <a:rPr lang="fr-FR" sz="2700" dirty="0" err="1" smtClean="0"/>
              <a:t>Amédéo</a:t>
            </a:r>
            <a:r>
              <a:rPr lang="fr-FR" sz="2700" dirty="0" smtClean="0"/>
              <a:t> qui avait présenté à Moïse ce marchand d’art)</a:t>
            </a:r>
            <a:br>
              <a:rPr lang="fr-FR" sz="2700" dirty="0" smtClean="0"/>
            </a:br>
            <a:r>
              <a:rPr lang="fr-FR" sz="2700" dirty="0" smtClean="0"/>
              <a:t/>
            </a:r>
            <a:br>
              <a:rPr lang="fr-FR" sz="2700" dirty="0" smtClean="0"/>
            </a:br>
            <a:r>
              <a:rPr lang="fr-FR" sz="2700" dirty="0" smtClean="0"/>
              <a:t>Cette région a déjà attiré de nombreux artistes RENOIR, KISLING, MODIGLIANI, FOUJITA, DUFY…</a:t>
            </a:r>
            <a:br>
              <a:rPr lang="fr-FR" sz="2700" dirty="0" smtClean="0"/>
            </a:br>
            <a:r>
              <a:rPr lang="fr-FR" sz="2700" dirty="0" smtClean="0"/>
              <a:t/>
            </a:r>
            <a:br>
              <a:rPr lang="fr-FR" sz="2700" dirty="0" smtClean="0"/>
            </a:br>
            <a:r>
              <a:rPr lang="fr-FR" sz="2700" dirty="0" smtClean="0"/>
              <a:t>Durant ce séjour, c’est un travail intense où il va réaliser plus de 30 peintures</a:t>
            </a:r>
            <a:br>
              <a:rPr lang="fr-FR" sz="2700" dirty="0" smtClean="0"/>
            </a:br>
            <a:r>
              <a:rPr lang="fr-FR" sz="2700" dirty="0"/>
              <a:t/>
            </a:r>
            <a:br>
              <a:rPr lang="fr-FR" sz="2700" dirty="0"/>
            </a:br>
            <a:r>
              <a:rPr lang="fr-FR" sz="2700" dirty="0" smtClean="0"/>
              <a:t>Ces œuvres séduiront le riche collectionneur américain Albert BARNES qui fera l’acquisition d’un grand nombre fin 1922 </a:t>
            </a:r>
            <a:br>
              <a:rPr lang="fr-FR" sz="2700" dirty="0" smtClean="0"/>
            </a:br>
            <a:r>
              <a:rPr lang="fr-FR" sz="2700" dirty="0" smtClean="0"/>
              <a:t/>
            </a:r>
            <a:br>
              <a:rPr lang="fr-FR" sz="2700" dirty="0" smtClean="0"/>
            </a:br>
            <a:r>
              <a:rPr lang="fr-FR" sz="2700" dirty="0"/>
              <a:t/>
            </a:r>
            <a:br>
              <a:rPr lang="fr-FR" sz="2700" dirty="0"/>
            </a:br>
            <a:r>
              <a:rPr lang="fr-FR" sz="3200" b="1" dirty="0"/>
              <a:t>«</a:t>
            </a:r>
            <a:r>
              <a:rPr lang="fr-FR" sz="3200" b="1" dirty="0">
                <a:solidFill>
                  <a:schemeClr val="accent1"/>
                </a:solidFill>
              </a:rPr>
              <a:t> La Montée sous-Baous »</a:t>
            </a:r>
            <a:r>
              <a:rPr lang="fr-FR" sz="3200" dirty="0">
                <a:solidFill>
                  <a:schemeClr val="accent1"/>
                </a:solidFill>
              </a:rPr>
              <a:t>(82,5 x 60 cm)et </a:t>
            </a:r>
            <a:r>
              <a:rPr lang="fr-FR" sz="3200" b="1" dirty="0">
                <a:solidFill>
                  <a:schemeClr val="accent1"/>
                </a:solidFill>
              </a:rPr>
              <a:t>«Vue sur le quartier Ste Anne »(</a:t>
            </a:r>
            <a:r>
              <a:rPr lang="fr-FR" sz="3200" dirty="0">
                <a:solidFill>
                  <a:schemeClr val="accent1"/>
                </a:solidFill>
              </a:rPr>
              <a:t>61x50cm)</a:t>
            </a:r>
            <a:r>
              <a:rPr lang="fr-FR" sz="3100" dirty="0" smtClean="0">
                <a:solidFill>
                  <a:schemeClr val="accent1"/>
                </a:solidFill>
              </a:rPr>
              <a:t/>
            </a:r>
            <a:br>
              <a:rPr lang="fr-FR" sz="3100" dirty="0" smtClean="0">
                <a:solidFill>
                  <a:schemeClr val="accent1"/>
                </a:solidFill>
              </a:rPr>
            </a:br>
            <a:r>
              <a:rPr lang="fr-FR" sz="3100" dirty="0" smtClean="0">
                <a:solidFill>
                  <a:schemeClr val="accent1"/>
                </a:solidFill>
              </a:rPr>
              <a:t/>
            </a:r>
            <a:br>
              <a:rPr lang="fr-FR" sz="3100" dirty="0" smtClean="0">
                <a:solidFill>
                  <a:schemeClr val="accent1"/>
                </a:solidFill>
              </a:rPr>
            </a:br>
            <a:endParaRPr lang="fr-FR" sz="3100" dirty="0">
              <a:solidFill>
                <a:schemeClr val="accent1"/>
              </a:solidFill>
            </a:endParaRPr>
          </a:p>
        </p:txBody>
      </p:sp>
    </p:spTree>
    <p:extLst>
      <p:ext uri="{BB962C8B-B14F-4D97-AF65-F5344CB8AC3E}">
        <p14:creationId xmlns:p14="http://schemas.microsoft.com/office/powerpoint/2010/main" val="3808181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77982" y="832716"/>
            <a:ext cx="11481954" cy="5262979"/>
          </a:xfrm>
          <a:prstGeom prst="rect">
            <a:avLst/>
          </a:prstGeom>
        </p:spPr>
        <p:txBody>
          <a:bodyPr wrap="square">
            <a:spAutoFit/>
          </a:bodyPr>
          <a:lstStyle/>
          <a:p>
            <a:r>
              <a:rPr lang="fr-FR" sz="2800" dirty="0"/>
              <a:t>De 1919 à 1922, il voyagera à CERET ( Pyrénées Orientales) où il va peindre </a:t>
            </a:r>
            <a:r>
              <a:rPr lang="fr-FR" sz="2800" dirty="0" smtClean="0"/>
              <a:t>encore de </a:t>
            </a:r>
            <a:r>
              <a:rPr lang="fr-FR" sz="2800" dirty="0"/>
              <a:t>nombreux paysages</a:t>
            </a:r>
            <a:r>
              <a:rPr lang="fr-FR" sz="2800" dirty="0" smtClean="0"/>
              <a:t>. C’est ZBOROWSKI qui lui avait assuré le vivre et le couvert afin qu’il puisse produire! Sans doute que le marchand d’art avait entendu parler de cette localité par PICASSO et BRAQUE ou par son client favori MODIGLIANI.</a:t>
            </a:r>
            <a:r>
              <a:rPr lang="fr-FR" sz="2800" dirty="0"/>
              <a:t/>
            </a:r>
            <a:br>
              <a:rPr lang="fr-FR" sz="2800" dirty="0"/>
            </a:br>
            <a:r>
              <a:rPr lang="fr-FR" sz="2800" dirty="0"/>
              <a:t/>
            </a:r>
            <a:br>
              <a:rPr lang="fr-FR" sz="2800" dirty="0"/>
            </a:br>
            <a:r>
              <a:rPr lang="fr-FR" sz="2800" dirty="0"/>
              <a:t>Mais entre temps, en 1920 c’est la mort de </a:t>
            </a:r>
            <a:r>
              <a:rPr lang="fr-FR" sz="2800" dirty="0" smtClean="0"/>
              <a:t>MODIGLIANI des suites de la tuberculose </a:t>
            </a:r>
            <a:r>
              <a:rPr lang="fr-FR" sz="2800" dirty="0"/>
              <a:t>( </a:t>
            </a:r>
            <a:r>
              <a:rPr lang="fr-FR" sz="2800" dirty="0" smtClean="0"/>
              <a:t>puis </a:t>
            </a:r>
            <a:r>
              <a:rPr lang="fr-FR" sz="2800" dirty="0"/>
              <a:t>le suicide de sa compagne Jeanne HEBUTERNE</a:t>
            </a:r>
            <a:r>
              <a:rPr lang="fr-FR" sz="2800" dirty="0" smtClean="0"/>
              <a:t>) </a:t>
            </a:r>
          </a:p>
          <a:p>
            <a:r>
              <a:rPr lang="fr-FR" sz="2800" dirty="0" smtClean="0"/>
              <a:t>Ces décès vont l’affecté profondément et amplifié son chaos intérieur </a:t>
            </a:r>
          </a:p>
          <a:p>
            <a:r>
              <a:rPr lang="fr-FR" sz="2800" dirty="0" smtClean="0"/>
              <a:t>( profondes dépressions-tentative de suicide aggravation de son ulcère)</a:t>
            </a:r>
          </a:p>
          <a:p>
            <a:r>
              <a:rPr lang="fr-FR" sz="2800" dirty="0" smtClean="0"/>
              <a:t>Ces évènements vont aussi bouleverser sa peinture sans oublier qu’il détruit de nombreuses œuvres durant ses crises.</a:t>
            </a:r>
            <a:endParaRPr lang="fr-FR" sz="2800" dirty="0"/>
          </a:p>
        </p:txBody>
      </p:sp>
    </p:spTree>
    <p:extLst>
      <p:ext uri="{BB962C8B-B14F-4D97-AF65-F5344CB8AC3E}">
        <p14:creationId xmlns:p14="http://schemas.microsoft.com/office/powerpoint/2010/main" val="36894846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405244" y="1341870"/>
            <a:ext cx="4845627" cy="1325563"/>
          </a:xfrm>
        </p:spPr>
        <p:txBody>
          <a:bodyPr>
            <a:noAutofit/>
          </a:bodyPr>
          <a:lstStyle/>
          <a:p>
            <a:r>
              <a:rPr lang="fr-FR" sz="2800" b="1" dirty="0" smtClean="0">
                <a:solidFill>
                  <a:schemeClr val="accent1"/>
                </a:solidFill>
              </a:rPr>
              <a:t>« Platanes à Céret</a:t>
            </a:r>
            <a:r>
              <a:rPr lang="fr-FR" sz="2800" b="1" dirty="0" smtClean="0"/>
              <a:t> » </a:t>
            </a:r>
            <a:r>
              <a:rPr lang="fr-FR" sz="2800" dirty="0" smtClean="0"/>
              <a:t>vers 1920</a:t>
            </a:r>
            <a:br>
              <a:rPr lang="fr-FR" sz="2800" dirty="0" smtClean="0"/>
            </a:br>
            <a:r>
              <a:rPr lang="fr-FR" sz="2800" dirty="0" smtClean="0"/>
              <a:t>(72,5 x 53,5 cm)</a:t>
            </a:r>
            <a:br>
              <a:rPr lang="fr-FR" sz="2800" dirty="0" smtClean="0"/>
            </a:br>
            <a:r>
              <a:rPr lang="fr-FR" sz="2800" dirty="0"/>
              <a:t/>
            </a:r>
            <a:br>
              <a:rPr lang="fr-FR" sz="2800" dirty="0"/>
            </a:br>
            <a:r>
              <a:rPr lang="fr-FR" sz="2800" dirty="0" smtClean="0"/>
              <a:t>La masse des arbres au 1</a:t>
            </a:r>
            <a:r>
              <a:rPr lang="fr-FR" sz="2800" baseline="30000" dirty="0" smtClean="0"/>
              <a:t>er</a:t>
            </a:r>
            <a:r>
              <a:rPr lang="fr-FR" sz="2800" dirty="0" smtClean="0"/>
              <a:t> plan semble se soulever tout comme les maisons en arrière.</a:t>
            </a:r>
            <a:br>
              <a:rPr lang="fr-FR" sz="2800" dirty="0" smtClean="0"/>
            </a:br>
            <a:r>
              <a:rPr lang="fr-FR" sz="2800" dirty="0" smtClean="0"/>
              <a:t>La peinture est appliquée en couches épaisses avec des mouvements circulaires</a:t>
            </a:r>
            <a:endParaRPr lang="fr-FR" sz="2800" dirty="0"/>
          </a:p>
        </p:txBody>
      </p:sp>
      <p:sp>
        <p:nvSpPr>
          <p:cNvPr id="4" name="Rectangle 3"/>
          <p:cNvSpPr/>
          <p:nvPr/>
        </p:nvSpPr>
        <p:spPr>
          <a:xfrm>
            <a:off x="6321137" y="1062520"/>
            <a:ext cx="6096000" cy="2554545"/>
          </a:xfrm>
          <a:prstGeom prst="rect">
            <a:avLst/>
          </a:prstGeom>
        </p:spPr>
        <p:txBody>
          <a:bodyPr>
            <a:spAutoFit/>
          </a:bodyPr>
          <a:lstStyle/>
          <a:p>
            <a:r>
              <a:rPr lang="fr-FR" sz="2000" b="1" dirty="0">
                <a:solidFill>
                  <a:schemeClr val="accent1"/>
                </a:solidFill>
              </a:rPr>
              <a:t>« Les Maisons »  - 1920-21 </a:t>
            </a:r>
            <a:br>
              <a:rPr lang="fr-FR" sz="2000" b="1" dirty="0">
                <a:solidFill>
                  <a:schemeClr val="accent1"/>
                </a:solidFill>
              </a:rPr>
            </a:br>
            <a:r>
              <a:rPr lang="fr-FR" sz="2000" dirty="0"/>
              <a:t>(58 x 92 cm)</a:t>
            </a:r>
            <a:br>
              <a:rPr lang="fr-FR" sz="2000" dirty="0"/>
            </a:br>
            <a:r>
              <a:rPr lang="fr-FR" sz="2000" dirty="0"/>
              <a:t>Il s’agit d’une vue de Céret à la composition horizontale rythmée de lignes verticales et diagonales.</a:t>
            </a:r>
            <a:br>
              <a:rPr lang="fr-FR" sz="2000" dirty="0"/>
            </a:br>
            <a:r>
              <a:rPr lang="fr-FR" sz="2000" dirty="0"/>
              <a:t>Les maisons, serrées les unes contre les autres dansent, déportées vers la gauche et forment comme une muraille impénétrable tout comme les montagnes environnantes</a:t>
            </a:r>
          </a:p>
        </p:txBody>
      </p:sp>
      <p:sp>
        <p:nvSpPr>
          <p:cNvPr id="5" name="Rectangle 4"/>
          <p:cNvSpPr/>
          <p:nvPr/>
        </p:nvSpPr>
        <p:spPr>
          <a:xfrm>
            <a:off x="6196446" y="3535418"/>
            <a:ext cx="5836227" cy="1631216"/>
          </a:xfrm>
          <a:prstGeom prst="rect">
            <a:avLst/>
          </a:prstGeom>
        </p:spPr>
        <p:txBody>
          <a:bodyPr wrap="square">
            <a:spAutoFit/>
          </a:bodyPr>
          <a:lstStyle/>
          <a:p>
            <a:r>
              <a:rPr lang="fr-FR" sz="2000" dirty="0"/>
              <a:t>C’est presque une </a:t>
            </a:r>
            <a:r>
              <a:rPr lang="fr-FR" sz="2000" b="1" dirty="0"/>
              <a:t>vision d’hallucination </a:t>
            </a:r>
            <a:r>
              <a:rPr lang="fr-FR" sz="2000" dirty="0"/>
              <a:t>mais qui renvoie à l’enfermement dans lequel il pense vivre. Les maisons se trouvent comme personnifiées : les fenêtres sont des yeux, des bouches grands ouverts- </a:t>
            </a:r>
            <a:r>
              <a:rPr lang="fr-FR" sz="2000" u="sng" dirty="0"/>
              <a:t>peinture proche de l’expressionnisme</a:t>
            </a:r>
            <a:endParaRPr lang="fr-FR" sz="2000" u="sng" dirty="0"/>
          </a:p>
        </p:txBody>
      </p:sp>
      <p:sp>
        <p:nvSpPr>
          <p:cNvPr id="6" name="Rectangle 5"/>
          <p:cNvSpPr/>
          <p:nvPr/>
        </p:nvSpPr>
        <p:spPr>
          <a:xfrm>
            <a:off x="405244" y="4351026"/>
            <a:ext cx="6096000" cy="2246769"/>
          </a:xfrm>
          <a:prstGeom prst="rect">
            <a:avLst/>
          </a:prstGeom>
        </p:spPr>
        <p:txBody>
          <a:bodyPr>
            <a:spAutoFit/>
          </a:bodyPr>
          <a:lstStyle/>
          <a:p>
            <a:r>
              <a:rPr lang="fr-FR" sz="2000" b="1" dirty="0">
                <a:solidFill>
                  <a:schemeClr val="accent1"/>
                </a:solidFill>
              </a:rPr>
              <a:t>«  Paysage de CERET » </a:t>
            </a:r>
            <a:r>
              <a:rPr lang="fr-FR" sz="2000" dirty="0">
                <a:solidFill>
                  <a:schemeClr val="accent1"/>
                </a:solidFill>
              </a:rPr>
              <a:t>1920</a:t>
            </a:r>
            <a:br>
              <a:rPr lang="fr-FR" sz="2000" dirty="0">
                <a:solidFill>
                  <a:schemeClr val="accent1"/>
                </a:solidFill>
              </a:rPr>
            </a:br>
            <a:r>
              <a:rPr lang="fr-FR" sz="2000" dirty="0"/>
              <a:t>(54,5 x 61 cm)</a:t>
            </a:r>
            <a:br>
              <a:rPr lang="fr-FR" sz="2000" dirty="0"/>
            </a:br>
            <a:r>
              <a:rPr lang="fr-FR" sz="2000" dirty="0"/>
              <a:t>Musée d’Art et d’Histoire du Judaïsme</a:t>
            </a:r>
            <a:br>
              <a:rPr lang="fr-FR" sz="2000" dirty="0"/>
            </a:br>
            <a:r>
              <a:rPr lang="fr-FR" sz="2000" dirty="0"/>
              <a:t/>
            </a:r>
            <a:br>
              <a:rPr lang="fr-FR" sz="2000" dirty="0"/>
            </a:br>
            <a:r>
              <a:rPr lang="fr-FR" sz="2000" dirty="0"/>
              <a:t>Des diagonales qui inclinent la composition vers la droite et un chaos de maisons dominé par un arbre au 1er plan et des coups de pinceau très nerveux</a:t>
            </a:r>
          </a:p>
        </p:txBody>
      </p:sp>
    </p:spTree>
    <p:extLst>
      <p:ext uri="{BB962C8B-B14F-4D97-AF65-F5344CB8AC3E}">
        <p14:creationId xmlns:p14="http://schemas.microsoft.com/office/powerpoint/2010/main" val="35652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2682298"/>
            <a:ext cx="10515600" cy="1325563"/>
          </a:xfrm>
        </p:spPr>
        <p:txBody>
          <a:bodyPr>
            <a:noAutofit/>
          </a:bodyPr>
          <a:lstStyle/>
          <a:p>
            <a:r>
              <a:rPr lang="fr-FR" sz="2800" dirty="0" smtClean="0"/>
              <a:t>Cette période entre CAGNES, CERET et quelques escales parisiennes, c’est la période la plus productive de SOUTINE : presque </a:t>
            </a:r>
            <a:r>
              <a:rPr lang="fr-FR" sz="2800" u="sng" dirty="0" smtClean="0"/>
              <a:t>200 tableaux en 3 ans</a:t>
            </a:r>
            <a:r>
              <a:rPr lang="fr-FR" sz="2800" dirty="0" smtClean="0"/>
              <a:t/>
            </a:r>
            <a:br>
              <a:rPr lang="fr-FR" sz="2800" dirty="0" smtClean="0"/>
            </a:br>
            <a:r>
              <a:rPr lang="fr-FR" sz="2800" dirty="0"/>
              <a:t/>
            </a:r>
            <a:br>
              <a:rPr lang="fr-FR" sz="2800" dirty="0"/>
            </a:br>
            <a:r>
              <a:rPr lang="fr-FR" sz="2800" dirty="0" smtClean="0"/>
              <a:t>Il y a beaucoup de paysages qu’il peint non pas pour leur beauté car ce sont des falaises, de profonds canyons dans les Pyrénées . </a:t>
            </a:r>
            <a:br>
              <a:rPr lang="fr-FR" sz="2800" dirty="0" smtClean="0"/>
            </a:br>
            <a:r>
              <a:rPr lang="fr-FR" sz="2800" dirty="0" smtClean="0"/>
              <a:t>Il les représente de manière </a:t>
            </a:r>
            <a:r>
              <a:rPr lang="fr-FR" sz="2800" b="1" dirty="0" smtClean="0"/>
              <a:t>presque apocalyptique </a:t>
            </a:r>
            <a:r>
              <a:rPr lang="fr-FR" sz="2800" dirty="0" smtClean="0"/>
              <a:t>dans des couleurs fortes</a:t>
            </a:r>
            <a:br>
              <a:rPr lang="fr-FR" sz="2800" dirty="0" smtClean="0"/>
            </a:br>
            <a:r>
              <a:rPr lang="fr-FR" sz="2800" dirty="0"/>
              <a:t/>
            </a:r>
            <a:br>
              <a:rPr lang="fr-FR" sz="2800" dirty="0"/>
            </a:br>
            <a:r>
              <a:rPr lang="fr-FR" sz="2800" b="1" u="sng" dirty="0" smtClean="0"/>
              <a:t>Sa peinture est à l’image de sa vie : déchirée et malade</a:t>
            </a:r>
            <a:br>
              <a:rPr lang="fr-FR" sz="2800" b="1" u="sng" dirty="0" smtClean="0"/>
            </a:br>
            <a:r>
              <a:rPr lang="fr-FR" sz="2800" b="1" u="sng" dirty="0"/>
              <a:t/>
            </a:r>
            <a:br>
              <a:rPr lang="fr-FR" sz="2800" b="1" u="sng" dirty="0"/>
            </a:br>
            <a:r>
              <a:rPr lang="fr-FR" sz="2800" dirty="0" smtClean="0"/>
              <a:t>A cette même période, il va réaliser aussi de nombreux portraits</a:t>
            </a:r>
            <a:r>
              <a:rPr lang="fr-FR" sz="2800" b="1" u="sng" dirty="0" smtClean="0"/>
              <a:t/>
            </a:r>
            <a:br>
              <a:rPr lang="fr-FR" sz="2800" b="1" u="sng" dirty="0" smtClean="0"/>
            </a:br>
            <a:r>
              <a:rPr lang="fr-FR" sz="2800" b="1" u="sng" dirty="0"/>
              <a:t/>
            </a:r>
            <a:br>
              <a:rPr lang="fr-FR" sz="2800" b="1" u="sng" dirty="0"/>
            </a:br>
            <a:endParaRPr lang="fr-FR" sz="2800" b="1" u="sng" dirty="0"/>
          </a:p>
        </p:txBody>
      </p:sp>
    </p:spTree>
    <p:extLst>
      <p:ext uri="{BB962C8B-B14F-4D97-AF65-F5344CB8AC3E}">
        <p14:creationId xmlns:p14="http://schemas.microsoft.com/office/powerpoint/2010/main" val="16721318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6646" y="2193925"/>
            <a:ext cx="5133110" cy="1325563"/>
          </a:xfrm>
        </p:spPr>
        <p:txBody>
          <a:bodyPr>
            <a:noAutofit/>
          </a:bodyPr>
          <a:lstStyle/>
          <a:p>
            <a:r>
              <a:rPr lang="fr-FR" sz="2400" b="1" dirty="0" smtClean="0">
                <a:solidFill>
                  <a:schemeClr val="accent1"/>
                </a:solidFill>
              </a:rPr>
              <a:t>« La petite fille en rouge »</a:t>
            </a:r>
            <a:r>
              <a:rPr lang="fr-FR" sz="2400" dirty="0" smtClean="0">
                <a:solidFill>
                  <a:schemeClr val="accent1"/>
                </a:solidFill>
              </a:rPr>
              <a:t>1919</a:t>
            </a:r>
            <a:br>
              <a:rPr lang="fr-FR" sz="2400" dirty="0" smtClean="0">
                <a:solidFill>
                  <a:schemeClr val="accent1"/>
                </a:solidFill>
              </a:rPr>
            </a:br>
            <a:r>
              <a:rPr lang="fr-FR" sz="2400" dirty="0" smtClean="0"/>
              <a:t>(65 x 54 cm) Collection Barnes</a:t>
            </a:r>
            <a:br>
              <a:rPr lang="fr-FR" sz="2400" dirty="0" smtClean="0"/>
            </a:br>
            <a:r>
              <a:rPr lang="fr-FR" sz="2400" dirty="0"/>
              <a:t/>
            </a:r>
            <a:br>
              <a:rPr lang="fr-FR" sz="2400" dirty="0"/>
            </a:br>
            <a:r>
              <a:rPr lang="fr-FR" sz="2400" dirty="0" smtClean="0"/>
              <a:t>Une petite fille au chemisier rouge, nœud rose dans les cheveux pose fièrement.</a:t>
            </a:r>
            <a:br>
              <a:rPr lang="fr-FR" sz="2400" dirty="0" smtClean="0"/>
            </a:br>
            <a:r>
              <a:rPr lang="fr-FR" sz="2400" dirty="0" smtClean="0"/>
              <a:t>Ses mains sont sur ses genoux avec les doigts entrelacés.</a:t>
            </a:r>
            <a:br>
              <a:rPr lang="fr-FR" sz="2400" dirty="0" smtClean="0"/>
            </a:br>
            <a:r>
              <a:rPr lang="fr-FR" sz="2400" dirty="0" smtClean="0"/>
              <a:t>On peut voir les tourbillons des lignes et des couleurs. </a:t>
            </a:r>
            <a:br>
              <a:rPr lang="fr-FR" sz="2400" dirty="0" smtClean="0"/>
            </a:br>
            <a:r>
              <a:rPr lang="fr-FR" sz="2400" dirty="0" smtClean="0"/>
              <a:t/>
            </a:r>
            <a:br>
              <a:rPr lang="fr-FR" sz="2400" dirty="0" smtClean="0"/>
            </a:br>
            <a:r>
              <a:rPr lang="fr-FR" sz="2400" dirty="0" smtClean="0"/>
              <a:t/>
            </a:r>
            <a:br>
              <a:rPr lang="fr-FR" sz="2400" dirty="0" smtClean="0"/>
            </a:br>
            <a:r>
              <a:rPr lang="fr-FR" sz="2400" dirty="0" smtClean="0"/>
              <a:t>Que signifie son petit sourire en coin : malice ou tristesse?</a:t>
            </a:r>
            <a:endParaRPr lang="fr-FR" sz="2400" dirty="0"/>
          </a:p>
        </p:txBody>
      </p:sp>
      <p:sp>
        <p:nvSpPr>
          <p:cNvPr id="4" name="Rectangle 3"/>
          <p:cNvSpPr/>
          <p:nvPr/>
        </p:nvSpPr>
        <p:spPr>
          <a:xfrm>
            <a:off x="5666508" y="41613"/>
            <a:ext cx="6096000" cy="3477875"/>
          </a:xfrm>
          <a:prstGeom prst="rect">
            <a:avLst/>
          </a:prstGeom>
        </p:spPr>
        <p:txBody>
          <a:bodyPr>
            <a:spAutoFit/>
          </a:bodyPr>
          <a:lstStyle/>
          <a:p>
            <a:r>
              <a:rPr lang="fr-FR" sz="2000" b="1" dirty="0">
                <a:solidFill>
                  <a:schemeClr val="accent1"/>
                </a:solidFill>
              </a:rPr>
              <a:t>« L’enfant au jouet </a:t>
            </a:r>
            <a:r>
              <a:rPr lang="fr-FR" sz="2000" b="1" dirty="0"/>
              <a:t>» </a:t>
            </a:r>
            <a:r>
              <a:rPr lang="fr-FR" sz="2000" dirty="0"/>
              <a:t>1919 ( 81 x 64,5 cm)</a:t>
            </a:r>
            <a:br>
              <a:rPr lang="fr-FR" sz="2000" dirty="0"/>
            </a:br>
            <a:r>
              <a:rPr lang="fr-FR" sz="2000" dirty="0"/>
              <a:t/>
            </a:r>
            <a:br>
              <a:rPr lang="fr-FR" sz="2000" dirty="0"/>
            </a:br>
            <a:r>
              <a:rPr lang="fr-FR" sz="2000" dirty="0"/>
              <a:t>Un enfant au visage de vieillard avec une certaine laideur, des mains boursoufflées, des cuisses difformes entrain de tenir une sorte de poupée toute flasque qui semble même avachie ( trop servie ?...)</a:t>
            </a:r>
            <a:br>
              <a:rPr lang="fr-FR" sz="2000" dirty="0"/>
            </a:br>
            <a:r>
              <a:rPr lang="fr-FR" sz="2000" dirty="0"/>
              <a:t/>
            </a:r>
            <a:br>
              <a:rPr lang="fr-FR" sz="2000" dirty="0"/>
            </a:br>
            <a:r>
              <a:rPr lang="fr-FR" sz="2000" dirty="0"/>
              <a:t>Contrairement à la petite fille en rouge, ce garçonnet dégage une atmosphère presque dérangeante qui n’est pas celle de l’enfance</a:t>
            </a:r>
            <a:br>
              <a:rPr lang="fr-FR" sz="2000" dirty="0"/>
            </a:br>
            <a:endParaRPr lang="fr-FR" sz="2000" dirty="0"/>
          </a:p>
        </p:txBody>
      </p:sp>
      <p:sp>
        <p:nvSpPr>
          <p:cNvPr id="5" name="Rectangle 4"/>
          <p:cNvSpPr/>
          <p:nvPr/>
        </p:nvSpPr>
        <p:spPr>
          <a:xfrm>
            <a:off x="5853545" y="3613006"/>
            <a:ext cx="6096000" cy="3139321"/>
          </a:xfrm>
          <a:prstGeom prst="rect">
            <a:avLst/>
          </a:prstGeom>
        </p:spPr>
        <p:txBody>
          <a:bodyPr>
            <a:spAutoFit/>
          </a:bodyPr>
          <a:lstStyle/>
          <a:p>
            <a:r>
              <a:rPr lang="fr-FR" b="1" dirty="0">
                <a:solidFill>
                  <a:schemeClr val="accent1"/>
                </a:solidFill>
              </a:rPr>
              <a:t>« L’idiot du villag</a:t>
            </a:r>
            <a:r>
              <a:rPr lang="fr-FR" b="1" dirty="0"/>
              <a:t>e » </a:t>
            </a:r>
            <a:r>
              <a:rPr lang="fr-FR" dirty="0"/>
              <a:t>1919-20 ( 92 x 65 cm)</a:t>
            </a:r>
            <a:br>
              <a:rPr lang="fr-FR" dirty="0"/>
            </a:br>
            <a:r>
              <a:rPr lang="fr-FR" dirty="0"/>
              <a:t/>
            </a:r>
            <a:br>
              <a:rPr lang="fr-FR" dirty="0"/>
            </a:br>
            <a:r>
              <a:rPr lang="fr-FR" dirty="0"/>
              <a:t>Le titre serait presque inutile!</a:t>
            </a:r>
            <a:br>
              <a:rPr lang="fr-FR" dirty="0"/>
            </a:br>
            <a:r>
              <a:rPr lang="fr-FR" dirty="0"/>
              <a:t> </a:t>
            </a:r>
            <a:br>
              <a:rPr lang="fr-FR" dirty="0"/>
            </a:br>
            <a:r>
              <a:rPr lang="fr-FR" dirty="0"/>
              <a:t>On retrouve les mêmes remarques que dans le tableau précédent; de plus l’arrière plan rouge renforce l’aspect mélancolique mais ce que l’on sait c’est que le rideau rouge lui rappelle le rideau de la boucherie de son village natal : là où après avoir peint le boucher, il s’était fait sérieusement rossé par ses fils outrés par la peinture contraire aux règles strictes de leurs convictions religieuses qui </a:t>
            </a:r>
            <a:r>
              <a:rPr lang="fr-FR" u="sng" dirty="0"/>
              <a:t>refusent l’idolâtrie</a:t>
            </a:r>
            <a:r>
              <a:rPr lang="fr-FR" dirty="0"/>
              <a:t>.</a:t>
            </a:r>
          </a:p>
        </p:txBody>
      </p:sp>
    </p:spTree>
    <p:extLst>
      <p:ext uri="{BB962C8B-B14F-4D97-AF65-F5344CB8AC3E}">
        <p14:creationId xmlns:p14="http://schemas.microsoft.com/office/powerpoint/2010/main" val="34926294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4854" y="1362651"/>
            <a:ext cx="11637819" cy="1325563"/>
          </a:xfrm>
        </p:spPr>
        <p:txBody>
          <a:bodyPr>
            <a:noAutofit/>
          </a:bodyPr>
          <a:lstStyle/>
          <a:p>
            <a:r>
              <a:rPr lang="fr-FR" sz="2400" b="1" dirty="0" smtClean="0"/>
              <a:t>«</a:t>
            </a:r>
            <a:r>
              <a:rPr lang="fr-FR" sz="2400" b="1" dirty="0" smtClean="0">
                <a:solidFill>
                  <a:schemeClr val="accent1"/>
                </a:solidFill>
              </a:rPr>
              <a:t> La Folle » </a:t>
            </a:r>
            <a:r>
              <a:rPr lang="fr-FR" sz="2400" dirty="0" smtClean="0">
                <a:solidFill>
                  <a:schemeClr val="accent1"/>
                </a:solidFill>
              </a:rPr>
              <a:t>vers 1919 </a:t>
            </a:r>
            <a:r>
              <a:rPr lang="fr-FR" sz="2400" dirty="0" smtClean="0"/>
              <a:t>( 87 x 65 cm)</a:t>
            </a:r>
            <a:br>
              <a:rPr lang="fr-FR" sz="2400" dirty="0" smtClean="0"/>
            </a:br>
            <a:r>
              <a:rPr lang="fr-FR" sz="2400" dirty="0"/>
              <a:t/>
            </a:r>
            <a:br>
              <a:rPr lang="fr-FR" sz="2400" dirty="0"/>
            </a:br>
            <a:r>
              <a:rPr lang="fr-FR" sz="2400" dirty="0" smtClean="0"/>
              <a:t>Un corps frêle, presque squelettique avec des mains disproportionnées par rapport au corps; </a:t>
            </a:r>
            <a:br>
              <a:rPr lang="fr-FR" sz="2400" dirty="0" smtClean="0"/>
            </a:br>
            <a:r>
              <a:rPr lang="fr-FR" sz="2400" dirty="0" smtClean="0"/>
              <a:t>ces mains en deviennent  presque terrifiantes.</a:t>
            </a:r>
            <a:br>
              <a:rPr lang="fr-FR" sz="2400" dirty="0" smtClean="0"/>
            </a:br>
            <a:r>
              <a:rPr lang="fr-FR" sz="2400" dirty="0"/>
              <a:t/>
            </a:r>
            <a:br>
              <a:rPr lang="fr-FR" sz="2400" dirty="0"/>
            </a:br>
            <a:r>
              <a:rPr lang="fr-FR" sz="2400" dirty="0" smtClean="0"/>
              <a:t>L’arrière-plan avec ses couleurs froides met encore plus en valeur le visage pâle et surtout le yeux au regard fixe</a:t>
            </a:r>
            <a:br>
              <a:rPr lang="fr-FR" sz="2400" dirty="0" smtClean="0"/>
            </a:br>
            <a:r>
              <a:rPr lang="fr-FR" sz="2400" dirty="0"/>
              <a:t/>
            </a:r>
            <a:br>
              <a:rPr lang="fr-FR" sz="2400" dirty="0"/>
            </a:br>
            <a:r>
              <a:rPr lang="fr-FR" sz="2400" dirty="0" smtClean="0"/>
              <a:t>Comme toujours, à travers ce genre de portrait l’artiste nous renvoie ses propres angoisses, ses conflits intérieurs.</a:t>
            </a:r>
            <a:endParaRPr lang="fr-FR" sz="2400" dirty="0"/>
          </a:p>
        </p:txBody>
      </p:sp>
      <p:sp>
        <p:nvSpPr>
          <p:cNvPr id="4" name="Rectangle 3"/>
          <p:cNvSpPr/>
          <p:nvPr/>
        </p:nvSpPr>
        <p:spPr>
          <a:xfrm>
            <a:off x="602672" y="4242138"/>
            <a:ext cx="9408967" cy="1477328"/>
          </a:xfrm>
          <a:prstGeom prst="rect">
            <a:avLst/>
          </a:prstGeom>
        </p:spPr>
        <p:txBody>
          <a:bodyPr wrap="square">
            <a:spAutoFit/>
          </a:bodyPr>
          <a:lstStyle/>
          <a:p>
            <a:r>
              <a:rPr lang="fr-FR" b="1" dirty="0"/>
              <a:t>«</a:t>
            </a:r>
            <a:r>
              <a:rPr lang="fr-FR" b="1" dirty="0">
                <a:solidFill>
                  <a:schemeClr val="accent1"/>
                </a:solidFill>
              </a:rPr>
              <a:t> La folle en rouge » </a:t>
            </a:r>
            <a:r>
              <a:rPr lang="fr-FR" dirty="0">
                <a:solidFill>
                  <a:schemeClr val="accent1"/>
                </a:solidFill>
              </a:rPr>
              <a:t>19</a:t>
            </a:r>
            <a:r>
              <a:rPr lang="fr-FR" dirty="0"/>
              <a:t>20 ( 96 x 60 cm)</a:t>
            </a:r>
            <a:br>
              <a:rPr lang="fr-FR" dirty="0"/>
            </a:br>
            <a:r>
              <a:rPr lang="fr-FR" dirty="0">
                <a:solidFill>
                  <a:schemeClr val="accent1"/>
                </a:solidFill>
              </a:rPr>
              <a:t/>
            </a:r>
            <a:br>
              <a:rPr lang="fr-FR" dirty="0">
                <a:solidFill>
                  <a:schemeClr val="accent1"/>
                </a:solidFill>
              </a:rPr>
            </a:br>
            <a:r>
              <a:rPr lang="fr-FR" b="1" dirty="0">
                <a:solidFill>
                  <a:schemeClr val="accent1"/>
                </a:solidFill>
              </a:rPr>
              <a:t>« Le garçon boucher »</a:t>
            </a:r>
            <a:br>
              <a:rPr lang="fr-FR" b="1" dirty="0">
                <a:solidFill>
                  <a:schemeClr val="accent1"/>
                </a:solidFill>
              </a:rPr>
            </a:br>
            <a:r>
              <a:rPr lang="fr-FR" dirty="0"/>
              <a:t>1919-20  (65 x54 cm)</a:t>
            </a:r>
            <a:br>
              <a:rPr lang="fr-FR" dirty="0"/>
            </a:br>
            <a:r>
              <a:rPr lang="fr-FR" dirty="0" smtClean="0"/>
              <a:t>Un </a:t>
            </a:r>
            <a:r>
              <a:rPr lang="fr-FR" dirty="0"/>
              <a:t>rideau rouge et des tonalités de rouge à profusion</a:t>
            </a:r>
          </a:p>
        </p:txBody>
      </p:sp>
    </p:spTree>
    <p:extLst>
      <p:ext uri="{BB962C8B-B14F-4D97-AF65-F5344CB8AC3E}">
        <p14:creationId xmlns:p14="http://schemas.microsoft.com/office/powerpoint/2010/main" val="747619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9928" y="2858944"/>
            <a:ext cx="10515600" cy="1325563"/>
          </a:xfrm>
        </p:spPr>
        <p:txBody>
          <a:bodyPr>
            <a:normAutofit fontScale="90000"/>
          </a:bodyPr>
          <a:lstStyle/>
          <a:p>
            <a:r>
              <a:rPr lang="fr-FR" sz="3100" dirty="0" smtClean="0"/>
              <a:t>Il faut noter que dans la représentation classique, le corps a toujours véhiculé un message et notamment les mains.</a:t>
            </a:r>
            <a:br>
              <a:rPr lang="fr-FR" sz="3100" dirty="0" smtClean="0"/>
            </a:br>
            <a:r>
              <a:rPr lang="fr-FR" sz="3100" dirty="0" smtClean="0"/>
              <a:t>Simple extension du corps, leur posture était codifiée en vue de symboliser les différents traits de caractère du sujet.</a:t>
            </a:r>
            <a:br>
              <a:rPr lang="fr-FR" sz="3100" dirty="0" smtClean="0"/>
            </a:br>
            <a:r>
              <a:rPr lang="fr-FR" sz="3100" dirty="0" smtClean="0"/>
              <a:t/>
            </a:r>
            <a:br>
              <a:rPr lang="fr-FR" sz="3100" dirty="0" smtClean="0"/>
            </a:br>
            <a:r>
              <a:rPr lang="fr-FR" sz="3100" dirty="0" smtClean="0"/>
              <a:t>Chez SOUTINE, la représentation des mains est primordiale : elles deviennent un véritable sujet, elles sont toujours disproportionnées, déformées et traduisent souvent une sorte de violence.</a:t>
            </a:r>
            <a:br>
              <a:rPr lang="fr-FR" sz="3100" dirty="0" smtClean="0"/>
            </a:br>
            <a:r>
              <a:rPr lang="fr-FR" sz="3100" dirty="0" smtClean="0"/>
              <a:t/>
            </a:r>
            <a:br>
              <a:rPr lang="fr-FR" sz="3100" dirty="0" smtClean="0"/>
            </a:br>
            <a:r>
              <a:rPr lang="fr-FR" sz="3100" dirty="0" smtClean="0"/>
              <a:t>Cette violence renvoie à sa souffrance et à la misère qu’il subit. </a:t>
            </a:r>
            <a:br>
              <a:rPr lang="fr-FR" sz="3100" dirty="0" smtClean="0"/>
            </a:br>
            <a:r>
              <a:rPr lang="fr-FR" sz="3100" dirty="0" smtClean="0"/>
              <a:t/>
            </a:r>
            <a:br>
              <a:rPr lang="fr-FR" sz="3100" dirty="0" smtClean="0"/>
            </a:br>
            <a:r>
              <a:rPr lang="fr-FR" sz="3100" dirty="0" smtClean="0"/>
              <a:t/>
            </a:r>
            <a:br>
              <a:rPr lang="fr-FR" sz="3100" dirty="0" smtClean="0"/>
            </a:br>
            <a:endParaRPr lang="fr-FR" sz="2800" dirty="0"/>
          </a:p>
        </p:txBody>
      </p:sp>
    </p:spTree>
    <p:extLst>
      <p:ext uri="{BB962C8B-B14F-4D97-AF65-F5344CB8AC3E}">
        <p14:creationId xmlns:p14="http://schemas.microsoft.com/office/powerpoint/2010/main" val="7380045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1046" y="2806989"/>
            <a:ext cx="8853054" cy="1325563"/>
          </a:xfrm>
        </p:spPr>
        <p:txBody>
          <a:bodyPr>
            <a:noAutofit/>
          </a:bodyPr>
          <a:lstStyle/>
          <a:p>
            <a:r>
              <a:rPr lang="fr-FR" sz="2800" b="1" dirty="0" smtClean="0">
                <a:solidFill>
                  <a:schemeClr val="accent1"/>
                </a:solidFill>
              </a:rPr>
              <a:t>« Les Glaïeuls</a:t>
            </a:r>
            <a:r>
              <a:rPr lang="fr-FR" sz="2800" b="1" dirty="0" smtClean="0"/>
              <a:t> » </a:t>
            </a:r>
            <a:r>
              <a:rPr lang="fr-FR" sz="2800" dirty="0" smtClean="0"/>
              <a:t>1919 ( 56 x 46 cm)</a:t>
            </a:r>
            <a:br>
              <a:rPr lang="fr-FR" sz="2800" dirty="0" smtClean="0"/>
            </a:br>
            <a:r>
              <a:rPr lang="fr-FR" sz="2800" dirty="0" smtClean="0"/>
              <a:t>Musée de l’Orangerie</a:t>
            </a:r>
            <a:br>
              <a:rPr lang="fr-FR" sz="2800" dirty="0" smtClean="0"/>
            </a:br>
            <a:r>
              <a:rPr lang="fr-FR" sz="2800" dirty="0"/>
              <a:t/>
            </a:r>
            <a:br>
              <a:rPr lang="fr-FR" sz="2800" dirty="0"/>
            </a:br>
            <a:r>
              <a:rPr lang="fr-FR" sz="2800" dirty="0" smtClean="0"/>
              <a:t>Une série ( comme les impressionnistes et VAN GOGH) de </a:t>
            </a:r>
            <a:r>
              <a:rPr lang="fr-FR" sz="2800" u="sng" dirty="0" smtClean="0"/>
              <a:t>15 tableaux </a:t>
            </a:r>
            <a:r>
              <a:rPr lang="fr-FR" sz="2800" dirty="0" smtClean="0"/>
              <a:t>de glaïeuls</a:t>
            </a:r>
            <a:br>
              <a:rPr lang="fr-FR" sz="2800" dirty="0" smtClean="0"/>
            </a:br>
            <a:r>
              <a:rPr lang="fr-FR" sz="2800" dirty="0"/>
              <a:t/>
            </a:r>
            <a:br>
              <a:rPr lang="fr-FR" sz="2800" dirty="0"/>
            </a:br>
            <a:r>
              <a:rPr lang="fr-FR" sz="2800" dirty="0" smtClean="0"/>
              <a:t>Un vase déporté et quatre tiges qui occupent presque tout l’espace.</a:t>
            </a:r>
            <a:br>
              <a:rPr lang="fr-FR" sz="2800" dirty="0" smtClean="0"/>
            </a:br>
            <a:r>
              <a:rPr lang="fr-FR" sz="2800" dirty="0" smtClean="0"/>
              <a:t>Le fond fait ressortir le rouge des fleurs</a:t>
            </a:r>
            <a:br>
              <a:rPr lang="fr-FR" sz="2800" dirty="0" smtClean="0"/>
            </a:br>
            <a:r>
              <a:rPr lang="fr-FR" sz="2800" dirty="0" smtClean="0"/>
              <a:t>Les touches larges et nerveuses du pinceau confèrent du dynamisme</a:t>
            </a:r>
            <a:endParaRPr lang="fr-FR" sz="2800" dirty="0"/>
          </a:p>
        </p:txBody>
      </p:sp>
    </p:spTree>
    <p:extLst>
      <p:ext uri="{BB962C8B-B14F-4D97-AF65-F5344CB8AC3E}">
        <p14:creationId xmlns:p14="http://schemas.microsoft.com/office/powerpoint/2010/main" val="349908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3735" y="1528906"/>
            <a:ext cx="10515600" cy="1325563"/>
          </a:xfrm>
        </p:spPr>
        <p:txBody>
          <a:bodyPr>
            <a:noAutofit/>
          </a:bodyPr>
          <a:lstStyle/>
          <a:p>
            <a:r>
              <a:rPr lang="fr-FR" sz="2000" dirty="0" smtClean="0"/>
              <a:t>Avant la 1</a:t>
            </a:r>
            <a:r>
              <a:rPr lang="fr-FR" sz="2000" baseline="30000" dirty="0" smtClean="0"/>
              <a:t>ère</a:t>
            </a:r>
            <a:r>
              <a:rPr lang="fr-FR" sz="2000" dirty="0" smtClean="0"/>
              <a:t> Guerre Mondiale, on trouve: 	</a:t>
            </a:r>
            <a:br>
              <a:rPr lang="fr-FR" sz="2000" dirty="0" smtClean="0"/>
            </a:br>
            <a:r>
              <a:rPr lang="fr-FR" sz="2000" dirty="0"/>
              <a:t>	</a:t>
            </a:r>
            <a:r>
              <a:rPr lang="fr-FR" sz="2000" dirty="0" smtClean="0"/>
              <a:t>- le tchèque KUPKA</a:t>
            </a:r>
            <a:br>
              <a:rPr lang="fr-FR" sz="2000" dirty="0" smtClean="0"/>
            </a:br>
            <a:r>
              <a:rPr lang="fr-FR" sz="2000" dirty="0"/>
              <a:t>	</a:t>
            </a:r>
            <a:r>
              <a:rPr lang="fr-FR" sz="2000" dirty="0" smtClean="0"/>
              <a:t>- le néerlandais VAN DONGEN</a:t>
            </a:r>
            <a:br>
              <a:rPr lang="fr-FR" sz="2000" dirty="0" smtClean="0"/>
            </a:br>
            <a:r>
              <a:rPr lang="fr-FR" sz="2000" dirty="0"/>
              <a:t>	</a:t>
            </a:r>
            <a:r>
              <a:rPr lang="fr-FR" sz="2000" dirty="0" smtClean="0"/>
              <a:t>- l’espagnol PICASSO</a:t>
            </a:r>
            <a:br>
              <a:rPr lang="fr-FR" sz="2000" dirty="0" smtClean="0"/>
            </a:br>
            <a:r>
              <a:rPr lang="fr-FR" sz="2000" dirty="0" smtClean="0"/>
              <a:t>	- l’italien MODIGLIANI</a:t>
            </a:r>
            <a:br>
              <a:rPr lang="fr-FR" sz="2000" dirty="0" smtClean="0"/>
            </a:br>
            <a:r>
              <a:rPr lang="fr-FR" sz="2000" dirty="0"/>
              <a:t>	</a:t>
            </a:r>
            <a:r>
              <a:rPr lang="fr-FR" sz="2000" dirty="0" smtClean="0"/>
              <a:t>- le mexicain RIVERA</a:t>
            </a:r>
            <a:br>
              <a:rPr lang="fr-FR" sz="2000" dirty="0" smtClean="0"/>
            </a:br>
            <a:r>
              <a:rPr lang="fr-FR" sz="2000" dirty="0"/>
              <a:t>	</a:t>
            </a:r>
            <a:r>
              <a:rPr lang="fr-FR" sz="2000" dirty="0" smtClean="0"/>
              <a:t>- le japonais FOUJITA</a:t>
            </a:r>
            <a:br>
              <a:rPr lang="fr-FR" sz="2000" dirty="0" smtClean="0"/>
            </a:br>
            <a:r>
              <a:rPr lang="fr-FR" sz="2000" dirty="0"/>
              <a:t/>
            </a:r>
            <a:br>
              <a:rPr lang="fr-FR" sz="2000" dirty="0"/>
            </a:br>
            <a:r>
              <a:rPr lang="fr-FR" sz="2000" dirty="0" smtClean="0"/>
              <a:t>Ils seront rejoints par des contingents venus de RUSSIE:</a:t>
            </a:r>
            <a:br>
              <a:rPr lang="fr-FR" sz="2000" dirty="0" smtClean="0"/>
            </a:br>
            <a:r>
              <a:rPr lang="fr-FR" sz="2000" dirty="0"/>
              <a:t>	</a:t>
            </a:r>
            <a:r>
              <a:rPr lang="fr-FR" sz="2000" dirty="0" smtClean="0"/>
              <a:t>- ZADKINE</a:t>
            </a:r>
            <a:br>
              <a:rPr lang="fr-FR" sz="2000" dirty="0" smtClean="0"/>
            </a:br>
            <a:r>
              <a:rPr lang="fr-FR" sz="2000" dirty="0"/>
              <a:t>	</a:t>
            </a:r>
            <a:r>
              <a:rPr lang="fr-FR" sz="2000" dirty="0" smtClean="0"/>
              <a:t>- CHAGALL</a:t>
            </a:r>
            <a:br>
              <a:rPr lang="fr-FR" sz="2000" dirty="0" smtClean="0"/>
            </a:br>
            <a:r>
              <a:rPr lang="fr-FR" sz="2000" dirty="0"/>
              <a:t>	</a:t>
            </a:r>
            <a:r>
              <a:rPr lang="fr-FR" sz="2000" dirty="0" smtClean="0"/>
              <a:t>- </a:t>
            </a:r>
            <a:r>
              <a:rPr lang="fr-FR" sz="2000" b="1" u="sng" dirty="0" smtClean="0"/>
              <a:t>SOUTINE</a:t>
            </a:r>
            <a:br>
              <a:rPr lang="fr-FR" sz="2000" b="1" u="sng" dirty="0" smtClean="0"/>
            </a:br>
            <a:r>
              <a:rPr lang="fr-FR" sz="2000" b="1" dirty="0"/>
              <a:t>	</a:t>
            </a:r>
            <a:r>
              <a:rPr lang="fr-FR" sz="2000" b="1" dirty="0" smtClean="0"/>
              <a:t>- </a:t>
            </a:r>
            <a:r>
              <a:rPr lang="fr-FR" sz="2000" dirty="0" smtClean="0"/>
              <a:t>Sonia TERK – la future Mme Sonia DELAUNAY</a:t>
            </a:r>
            <a:br>
              <a:rPr lang="fr-FR" sz="2000" dirty="0" smtClean="0"/>
            </a:br>
            <a:endParaRPr lang="fr-FR" sz="2000" dirty="0"/>
          </a:p>
        </p:txBody>
      </p:sp>
      <p:sp>
        <p:nvSpPr>
          <p:cNvPr id="3" name="Rectangle 2"/>
          <p:cNvSpPr/>
          <p:nvPr/>
        </p:nvSpPr>
        <p:spPr>
          <a:xfrm>
            <a:off x="730827" y="3995678"/>
            <a:ext cx="10917382" cy="2862322"/>
          </a:xfrm>
          <a:prstGeom prst="rect">
            <a:avLst/>
          </a:prstGeom>
        </p:spPr>
        <p:txBody>
          <a:bodyPr wrap="square">
            <a:spAutoFit/>
          </a:bodyPr>
          <a:lstStyle/>
          <a:p>
            <a:r>
              <a:rPr lang="fr-FR" dirty="0"/>
              <a:t>Ils savent qu’ils peuvent trouver dans certains quartiers de PARIS un atelier à peu de frais sachant qu’ils ont déjà reçu une formation artistique dans leur pays d’origine.</a:t>
            </a:r>
            <a:br>
              <a:rPr lang="fr-FR" dirty="0"/>
            </a:br>
            <a:r>
              <a:rPr lang="fr-FR" dirty="0"/>
              <a:t>C’est une véritable solidarité, une fraternité qui souderont ces différents artistes que l’on regroupera sous le terme «  ECOLE de PARIS »</a:t>
            </a:r>
            <a:br>
              <a:rPr lang="fr-FR" dirty="0"/>
            </a:br>
            <a:r>
              <a:rPr lang="fr-FR" dirty="0"/>
              <a:t>	Sur le plan artistique ce qui les réunit c’est un </a:t>
            </a:r>
            <a:r>
              <a:rPr lang="fr-FR" u="sng" dirty="0"/>
              <a:t>attachement à la figuration</a:t>
            </a:r>
            <a:r>
              <a:rPr lang="fr-FR" dirty="0"/>
              <a:t> et un certain rejet des mouvements «  à la mode » : cubisme, surréalisme, abstraction</a:t>
            </a:r>
            <a:br>
              <a:rPr lang="fr-FR" dirty="0"/>
            </a:br>
            <a:r>
              <a:rPr lang="fr-FR" dirty="0"/>
              <a:t>	Quant à leur thème de prédilection c’est avant tout le portrait sans doute en relation avec le traumatisme de leur exil.</a:t>
            </a:r>
            <a:br>
              <a:rPr lang="fr-FR" dirty="0"/>
            </a:br>
            <a:r>
              <a:rPr lang="fr-FR" dirty="0"/>
              <a:t/>
            </a:r>
            <a:br>
              <a:rPr lang="fr-FR" dirty="0"/>
            </a:br>
            <a:endParaRPr lang="fr-FR" dirty="0"/>
          </a:p>
        </p:txBody>
      </p:sp>
    </p:spTree>
    <p:extLst>
      <p:ext uri="{BB962C8B-B14F-4D97-AF65-F5344CB8AC3E}">
        <p14:creationId xmlns:p14="http://schemas.microsoft.com/office/powerpoint/2010/main" val="4892825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7025" y="3160279"/>
            <a:ext cx="11028219" cy="1325563"/>
          </a:xfrm>
        </p:spPr>
        <p:txBody>
          <a:bodyPr>
            <a:noAutofit/>
          </a:bodyPr>
          <a:lstStyle/>
          <a:p>
            <a:r>
              <a:rPr lang="fr-FR" sz="2800" b="1" dirty="0" smtClean="0"/>
              <a:t>PARIS, les années 1920</a:t>
            </a:r>
            <a:br>
              <a:rPr lang="fr-FR" sz="2800" b="1" dirty="0" smtClean="0"/>
            </a:br>
            <a:r>
              <a:rPr lang="fr-FR" sz="2800" b="1" dirty="0"/>
              <a:t/>
            </a:r>
            <a:br>
              <a:rPr lang="fr-FR" sz="2800" b="1" dirty="0"/>
            </a:br>
            <a:r>
              <a:rPr lang="fr-FR" sz="2800" dirty="0" smtClean="0"/>
              <a:t>Pour Chaïm, l’année 1923 va amener un grand changement dans sa vie artistique: la revue «  Arts »publie un article du propriétaire de galerie et grand collectionneur Paul GUILLAUME</a:t>
            </a:r>
            <a:br>
              <a:rPr lang="fr-FR" sz="2800" dirty="0" smtClean="0"/>
            </a:br>
            <a:r>
              <a:rPr lang="fr-FR" sz="2800" dirty="0"/>
              <a:t/>
            </a:r>
            <a:br>
              <a:rPr lang="fr-FR" sz="2800" dirty="0"/>
            </a:br>
            <a:r>
              <a:rPr lang="fr-FR" sz="2800" dirty="0" smtClean="0"/>
              <a:t>S’ajoute à cela l’achat considérable d’</a:t>
            </a:r>
            <a:r>
              <a:rPr lang="fr-FR" sz="2800" dirty="0" err="1" smtClean="0"/>
              <a:t>oeuvres</a:t>
            </a:r>
            <a:r>
              <a:rPr lang="fr-FR" sz="2800" dirty="0" smtClean="0"/>
              <a:t> par le collectionneur d’art américain Albert BARNES ( qui sera le créateur de la Fondation Barnes) puis une exposition en 1923 à Paris puis aux USA.</a:t>
            </a:r>
            <a:br>
              <a:rPr lang="fr-FR" sz="2800" dirty="0" smtClean="0"/>
            </a:br>
            <a:r>
              <a:rPr lang="fr-FR" sz="2800" dirty="0" smtClean="0"/>
              <a:t>D’autres collectionneurs se mettront à acheter du «  Soutine » </a:t>
            </a:r>
            <a:br>
              <a:rPr lang="fr-FR" sz="2800" dirty="0" smtClean="0"/>
            </a:br>
            <a:r>
              <a:rPr lang="fr-FR" sz="2800" dirty="0"/>
              <a:t/>
            </a:r>
            <a:br>
              <a:rPr lang="fr-FR" sz="2800" dirty="0"/>
            </a:br>
            <a:r>
              <a:rPr lang="fr-FR" sz="2800" dirty="0" smtClean="0"/>
              <a:t>Pour la 1</a:t>
            </a:r>
            <a:r>
              <a:rPr lang="fr-FR" sz="2800" baseline="30000" dirty="0" smtClean="0"/>
              <a:t>ère</a:t>
            </a:r>
            <a:r>
              <a:rPr lang="fr-FR" sz="2800" dirty="0" smtClean="0"/>
              <a:t> fois, Chaïm est libéré des soucis financiers notamment en ce qui concerne la nourriture sauf que ses graves problèmes d’estomac lui imposent un régime strict; il peut aussi se vêtir ce qu’il ne manque pas de faire par de larges dépenses ( costumes sur mesure, cravates en soie, bijoux élégants…)</a:t>
            </a:r>
            <a:br>
              <a:rPr lang="fr-FR" sz="2800" dirty="0" smtClean="0"/>
            </a:br>
            <a:r>
              <a:rPr lang="fr-FR" sz="2800" dirty="0"/>
              <a:t/>
            </a:r>
            <a:br>
              <a:rPr lang="fr-FR" sz="2800" dirty="0"/>
            </a:br>
            <a:r>
              <a:rPr lang="fr-FR" sz="2800" b="1" dirty="0" smtClean="0"/>
              <a:t/>
            </a:r>
            <a:br>
              <a:rPr lang="fr-FR" sz="2800" b="1" dirty="0" smtClean="0"/>
            </a:br>
            <a:endParaRPr lang="fr-FR" sz="2800" b="1" dirty="0"/>
          </a:p>
        </p:txBody>
      </p:sp>
    </p:spTree>
    <p:extLst>
      <p:ext uri="{BB962C8B-B14F-4D97-AF65-F5344CB8AC3E}">
        <p14:creationId xmlns:p14="http://schemas.microsoft.com/office/powerpoint/2010/main" val="37420224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6809" y="365125"/>
            <a:ext cx="10906991" cy="1325563"/>
          </a:xfrm>
        </p:spPr>
        <p:txBody>
          <a:bodyPr>
            <a:normAutofit/>
          </a:bodyPr>
          <a:lstStyle/>
          <a:p>
            <a:r>
              <a:rPr lang="fr-FR" sz="2800" dirty="0" smtClean="0"/>
              <a:t>Durant cette période, il est indécis quant à sa résidence : il fait la navette entre PARIS et CAGNES où il va réaliser à nouveau des paysages ( + de 200)</a:t>
            </a:r>
            <a:endParaRPr lang="fr-FR" sz="2800" dirty="0"/>
          </a:p>
        </p:txBody>
      </p:sp>
      <p:sp>
        <p:nvSpPr>
          <p:cNvPr id="4" name="ZoneTexte 3"/>
          <p:cNvSpPr txBox="1"/>
          <p:nvPr/>
        </p:nvSpPr>
        <p:spPr>
          <a:xfrm>
            <a:off x="252845" y="1500832"/>
            <a:ext cx="11294917" cy="2308324"/>
          </a:xfrm>
          <a:prstGeom prst="rect">
            <a:avLst/>
          </a:prstGeom>
          <a:noFill/>
        </p:spPr>
        <p:txBody>
          <a:bodyPr wrap="square" rtlCol="0">
            <a:spAutoFit/>
          </a:bodyPr>
          <a:lstStyle/>
          <a:p>
            <a:r>
              <a:rPr lang="fr-FR" sz="2400" dirty="0" smtClean="0"/>
              <a:t>Ici, dans </a:t>
            </a:r>
            <a:r>
              <a:rPr lang="fr-FR" sz="2400" b="1" dirty="0" smtClean="0"/>
              <a:t>«  </a:t>
            </a:r>
            <a:r>
              <a:rPr lang="fr-FR" sz="2400" b="1" dirty="0" smtClean="0">
                <a:solidFill>
                  <a:schemeClr val="accent1"/>
                </a:solidFill>
              </a:rPr>
              <a:t>La Gaude</a:t>
            </a:r>
            <a:r>
              <a:rPr lang="fr-FR" sz="2400" dirty="0" smtClean="0"/>
              <a:t> » 1923 ( 81 x 100 cm)</a:t>
            </a:r>
          </a:p>
          <a:p>
            <a:r>
              <a:rPr lang="fr-FR" sz="2400" dirty="0" smtClean="0"/>
              <a:t>On retrouve la distorsion de l’espace, la violence du geste et des couleurs avec une lumière parfois aveuglante, des mouvements curvilignes qui confèrent un côté instable, des traits épais.</a:t>
            </a:r>
            <a:br>
              <a:rPr lang="fr-FR" sz="2400" dirty="0" smtClean="0"/>
            </a:br>
            <a:r>
              <a:rPr lang="fr-FR" sz="2400" dirty="0" smtClean="0"/>
              <a:t>On a très souvent comparé les œuvres de cette période au travaux de VAN GOGH</a:t>
            </a:r>
          </a:p>
          <a:p>
            <a:r>
              <a:rPr lang="fr-FR" sz="2400" dirty="0" smtClean="0"/>
              <a:t> ( bien que SOUTINE s’en défende!)</a:t>
            </a:r>
            <a:endParaRPr lang="fr-FR" sz="2400" dirty="0"/>
          </a:p>
        </p:txBody>
      </p:sp>
      <p:sp>
        <p:nvSpPr>
          <p:cNvPr id="5" name="Rectangle 4"/>
          <p:cNvSpPr/>
          <p:nvPr/>
        </p:nvSpPr>
        <p:spPr>
          <a:xfrm>
            <a:off x="446809" y="3809156"/>
            <a:ext cx="10785764" cy="2308324"/>
          </a:xfrm>
          <a:prstGeom prst="rect">
            <a:avLst/>
          </a:prstGeom>
        </p:spPr>
        <p:txBody>
          <a:bodyPr wrap="square">
            <a:spAutoFit/>
          </a:bodyPr>
          <a:lstStyle/>
          <a:p>
            <a:r>
              <a:rPr lang="fr-FR" dirty="0"/>
              <a:t>«  </a:t>
            </a:r>
            <a:r>
              <a:rPr lang="fr-FR" b="1" dirty="0">
                <a:solidFill>
                  <a:schemeClr val="accent1"/>
                </a:solidFill>
              </a:rPr>
              <a:t>Paysage de Cagnes » 1922 </a:t>
            </a:r>
            <a:r>
              <a:rPr lang="fr-FR" dirty="0">
                <a:solidFill>
                  <a:schemeClr val="accent1"/>
                </a:solidFill>
              </a:rPr>
              <a:t>(92 x 65 cm)</a:t>
            </a:r>
            <a:br>
              <a:rPr lang="fr-FR" dirty="0">
                <a:solidFill>
                  <a:schemeClr val="accent1"/>
                </a:solidFill>
              </a:rPr>
            </a:br>
            <a:r>
              <a:rPr lang="fr-FR" b="1" dirty="0"/>
              <a:t/>
            </a:r>
            <a:br>
              <a:rPr lang="fr-FR" b="1" dirty="0"/>
            </a:br>
            <a:r>
              <a:rPr lang="fr-FR" b="1" dirty="0"/>
              <a:t>I</a:t>
            </a:r>
            <a:r>
              <a:rPr lang="fr-FR" dirty="0"/>
              <a:t>l découvre la lumière du Midi, il peint directement dans la nature aussi sa palette s’illumine</a:t>
            </a:r>
            <a:br>
              <a:rPr lang="fr-FR" dirty="0"/>
            </a:br>
            <a:r>
              <a:rPr lang="fr-FR" dirty="0"/>
              <a:t>Des couleurs chaudes (jaune et rouge) éclatent gaiement au milieu du vert de la végétation et du bleu du ciel</a:t>
            </a:r>
            <a:br>
              <a:rPr lang="fr-FR" dirty="0"/>
            </a:br>
            <a:r>
              <a:rPr lang="fr-FR" dirty="0"/>
              <a:t>Une grande ligne serpentine structure le tableau depuis la route jusqu’au grand arbre penché au dessus des maisons et mène vers un ciel dégagé.</a:t>
            </a:r>
            <a:br>
              <a:rPr lang="fr-FR" dirty="0"/>
            </a:br>
            <a:r>
              <a:rPr lang="fr-FR" b="1" dirty="0"/>
              <a:t/>
            </a:r>
            <a:br>
              <a:rPr lang="fr-FR" b="1" dirty="0"/>
            </a:br>
            <a:r>
              <a:rPr lang="fr-FR" dirty="0"/>
              <a:t>Pas de représentation figurative : par des touches tourbillonnantes, les maisons dansent</a:t>
            </a:r>
          </a:p>
        </p:txBody>
      </p:sp>
    </p:spTree>
    <p:extLst>
      <p:ext uri="{BB962C8B-B14F-4D97-AF65-F5344CB8AC3E}">
        <p14:creationId xmlns:p14="http://schemas.microsoft.com/office/powerpoint/2010/main" val="1859500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2054" y="1082097"/>
            <a:ext cx="10463646" cy="1325563"/>
          </a:xfrm>
        </p:spPr>
        <p:txBody>
          <a:bodyPr>
            <a:noAutofit/>
          </a:bodyPr>
          <a:lstStyle/>
          <a:p>
            <a:r>
              <a:rPr lang="fr-FR" sz="2800" b="1" dirty="0" smtClean="0">
                <a:solidFill>
                  <a:schemeClr val="accent1"/>
                </a:solidFill>
              </a:rPr>
              <a:t>« L’Escalier Rouge à Cagnes » </a:t>
            </a:r>
            <a:r>
              <a:rPr lang="fr-FR" sz="2800" dirty="0" smtClean="0">
                <a:solidFill>
                  <a:schemeClr val="accent1"/>
                </a:solidFill>
              </a:rPr>
              <a:t>vers 1923</a:t>
            </a:r>
            <a:r>
              <a:rPr lang="fr-FR" sz="2800" dirty="0">
                <a:solidFill>
                  <a:schemeClr val="accent1"/>
                </a:solidFill>
              </a:rPr>
              <a:t/>
            </a:r>
            <a:br>
              <a:rPr lang="fr-FR" sz="2800" dirty="0">
                <a:solidFill>
                  <a:schemeClr val="accent1"/>
                </a:solidFill>
              </a:rPr>
            </a:br>
            <a:r>
              <a:rPr lang="fr-FR" sz="2800" dirty="0" smtClean="0"/>
              <a:t>(73 x 54 cm)</a:t>
            </a:r>
            <a:br>
              <a:rPr lang="fr-FR" sz="2800" dirty="0" smtClean="0"/>
            </a:br>
            <a:r>
              <a:rPr lang="fr-FR" sz="2800" dirty="0" smtClean="0"/>
              <a:t>Des marches d’escalier rouges qui pourraient faire penser à la colonne vertébrale d’une carcasse animale sanguinolente.</a:t>
            </a:r>
            <a:br>
              <a:rPr lang="fr-FR" sz="2800" dirty="0" smtClean="0"/>
            </a:br>
            <a:r>
              <a:rPr lang="fr-FR" sz="2800" dirty="0" smtClean="0"/>
              <a:t>Un escalier escarpé qui semble mener nulle part avec toujours des maisons qui dansent </a:t>
            </a:r>
            <a:endParaRPr lang="fr-FR" sz="2800" dirty="0"/>
          </a:p>
        </p:txBody>
      </p:sp>
    </p:spTree>
    <p:extLst>
      <p:ext uri="{BB962C8B-B14F-4D97-AF65-F5344CB8AC3E}">
        <p14:creationId xmlns:p14="http://schemas.microsoft.com/office/powerpoint/2010/main" val="3968837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9381" y="1600408"/>
            <a:ext cx="11170228" cy="1325563"/>
          </a:xfrm>
        </p:spPr>
        <p:txBody>
          <a:bodyPr>
            <a:noAutofit/>
          </a:bodyPr>
          <a:lstStyle/>
          <a:p>
            <a:r>
              <a:rPr lang="fr-FR" sz="2400" dirty="0" smtClean="0"/>
              <a:t>C’est aussi durant cette période qu’il va réaliser un grand nombre de natures mortes avec du gibier, des volailles mais ce genre de sujets (s’il l’a emprunté à CHARDIN) ne plait pas au public!</a:t>
            </a:r>
            <a:br>
              <a:rPr lang="fr-FR" sz="2400" dirty="0" smtClean="0"/>
            </a:br>
            <a:r>
              <a:rPr lang="fr-FR" sz="2400" dirty="0"/>
              <a:t/>
            </a:r>
            <a:br>
              <a:rPr lang="fr-FR" sz="2400" dirty="0"/>
            </a:br>
            <a:r>
              <a:rPr lang="fr-FR" sz="2400" dirty="0" smtClean="0"/>
              <a:t>Dans «</a:t>
            </a:r>
            <a:r>
              <a:rPr lang="fr-FR" sz="2400" b="1" dirty="0" smtClean="0"/>
              <a:t> </a:t>
            </a:r>
            <a:r>
              <a:rPr lang="fr-FR" sz="2400" b="1" dirty="0" smtClean="0">
                <a:solidFill>
                  <a:schemeClr val="accent1"/>
                </a:solidFill>
              </a:rPr>
              <a:t> Lapin »  </a:t>
            </a:r>
            <a:r>
              <a:rPr lang="fr-FR" sz="2400" dirty="0" smtClean="0">
                <a:solidFill>
                  <a:schemeClr val="accent1"/>
                </a:solidFill>
              </a:rPr>
              <a:t>1923-24</a:t>
            </a:r>
            <a:r>
              <a:rPr lang="fr-FR" sz="2400" b="1" dirty="0" smtClean="0">
                <a:solidFill>
                  <a:schemeClr val="accent1"/>
                </a:solidFill>
              </a:rPr>
              <a:t>(</a:t>
            </a:r>
            <a:r>
              <a:rPr lang="fr-FR" sz="2400" dirty="0" smtClean="0">
                <a:solidFill>
                  <a:schemeClr val="accent1"/>
                </a:solidFill>
              </a:rPr>
              <a:t>73 </a:t>
            </a:r>
            <a:r>
              <a:rPr lang="fr-FR" sz="2400" dirty="0" smtClean="0"/>
              <a:t>x 36 cm) on voit l’animal pendu par une patte  qui s’étale de bas en haut sur la toile.</a:t>
            </a:r>
            <a:br>
              <a:rPr lang="fr-FR" sz="2400" dirty="0" smtClean="0"/>
            </a:br>
            <a:r>
              <a:rPr lang="fr-FR" sz="2400" dirty="0" smtClean="0"/>
              <a:t>L’animal a conservé son pelage duveteux aux teintes délicates rehaussées de blanc, seul l’œil dilaté et blanc nous dit qu’il est mort.  </a:t>
            </a:r>
            <a:r>
              <a:rPr lang="fr-FR" sz="2400" u="sng" dirty="0" smtClean="0"/>
              <a:t>Il fait penser aux tableaux de trophées de chasse.</a:t>
            </a:r>
            <a:br>
              <a:rPr lang="fr-FR" sz="2400" u="sng" dirty="0" smtClean="0"/>
            </a:br>
            <a:r>
              <a:rPr lang="fr-FR" sz="2400" dirty="0" smtClean="0"/>
              <a:t>On remarque une cruche rouge-orangée, elle aussi pendue par son anse</a:t>
            </a:r>
            <a:br>
              <a:rPr lang="fr-FR" sz="2400" dirty="0" smtClean="0"/>
            </a:br>
            <a:r>
              <a:rPr lang="fr-FR" sz="2400" dirty="0" smtClean="0"/>
              <a:t>Ce qui est intéressant c’est aussi le jeu de lignes : diagonales des poutres et verticalité du lapin</a:t>
            </a:r>
            <a:endParaRPr lang="fr-FR" sz="2400" b="1" dirty="0"/>
          </a:p>
        </p:txBody>
      </p:sp>
      <p:sp>
        <p:nvSpPr>
          <p:cNvPr id="4" name="Rectangle 3"/>
          <p:cNvSpPr/>
          <p:nvPr/>
        </p:nvSpPr>
        <p:spPr>
          <a:xfrm>
            <a:off x="0" y="4231608"/>
            <a:ext cx="6096000" cy="1200329"/>
          </a:xfrm>
          <a:prstGeom prst="rect">
            <a:avLst/>
          </a:prstGeom>
        </p:spPr>
        <p:txBody>
          <a:bodyPr>
            <a:spAutoFit/>
          </a:bodyPr>
          <a:lstStyle/>
          <a:p>
            <a:r>
              <a:rPr lang="fr-FR" b="1" dirty="0"/>
              <a:t>«</a:t>
            </a:r>
            <a:r>
              <a:rPr lang="fr-FR" b="1" dirty="0">
                <a:solidFill>
                  <a:schemeClr val="accent1"/>
                </a:solidFill>
              </a:rPr>
              <a:t> Le poulet plumé</a:t>
            </a:r>
            <a:r>
              <a:rPr lang="fr-FR" b="1" dirty="0"/>
              <a:t> » </a:t>
            </a:r>
            <a:r>
              <a:rPr lang="fr-FR" dirty="0"/>
              <a:t>1925 ( 73 x 36 cm)</a:t>
            </a:r>
            <a:br>
              <a:rPr lang="fr-FR" dirty="0"/>
            </a:br>
            <a:r>
              <a:rPr lang="fr-FR" dirty="0"/>
              <a:t/>
            </a:r>
            <a:br>
              <a:rPr lang="fr-FR" dirty="0"/>
            </a:br>
            <a:r>
              <a:rPr lang="fr-FR" dirty="0"/>
              <a:t>Un camaïeu de couleurs peu ordinaire ( des bleus et des gris) pour ce poulet dont seul le cou n’a pas été plumé</a:t>
            </a:r>
          </a:p>
        </p:txBody>
      </p:sp>
      <p:sp>
        <p:nvSpPr>
          <p:cNvPr id="5" name="Rectangle 4"/>
          <p:cNvSpPr/>
          <p:nvPr/>
        </p:nvSpPr>
        <p:spPr>
          <a:xfrm>
            <a:off x="5967845" y="4134810"/>
            <a:ext cx="6096000" cy="2308324"/>
          </a:xfrm>
          <a:prstGeom prst="rect">
            <a:avLst/>
          </a:prstGeom>
        </p:spPr>
        <p:txBody>
          <a:bodyPr>
            <a:spAutoFit/>
          </a:bodyPr>
          <a:lstStyle/>
          <a:p>
            <a:r>
              <a:rPr lang="fr-FR" b="1" dirty="0"/>
              <a:t>«</a:t>
            </a:r>
            <a:r>
              <a:rPr lang="fr-FR" b="1" dirty="0">
                <a:solidFill>
                  <a:schemeClr val="accent1"/>
                </a:solidFill>
              </a:rPr>
              <a:t> Nature morte au faisan » </a:t>
            </a:r>
            <a:r>
              <a:rPr lang="fr-FR" dirty="0">
                <a:solidFill>
                  <a:schemeClr val="accent1"/>
                </a:solidFill>
              </a:rPr>
              <a:t>1924(84 </a:t>
            </a:r>
            <a:r>
              <a:rPr lang="fr-FR" dirty="0"/>
              <a:t>x 92 cm)</a:t>
            </a:r>
            <a:br>
              <a:rPr lang="fr-FR" dirty="0"/>
            </a:br>
            <a:r>
              <a:rPr lang="fr-FR" dirty="0"/>
              <a:t>Presque une image christique : un linceul et un corps mort</a:t>
            </a:r>
            <a:br>
              <a:rPr lang="fr-FR" dirty="0"/>
            </a:br>
            <a:r>
              <a:rPr lang="fr-FR" dirty="0"/>
              <a:t>C’est un faisan inerte déjà en décomposition (teintes verdâtres) posé sur un torchon</a:t>
            </a:r>
            <a:br>
              <a:rPr lang="fr-FR" dirty="0"/>
            </a:br>
            <a:r>
              <a:rPr lang="fr-FR" dirty="0"/>
              <a:t> ( comme un drap mortuaire) avec une cruche blanche fermée par une cuillère.</a:t>
            </a:r>
            <a:br>
              <a:rPr lang="fr-FR" dirty="0"/>
            </a:br>
            <a:r>
              <a:rPr lang="fr-FR" dirty="0"/>
              <a:t>Les couleurs viennent du plumage du volatile et du poivron rouge disposé à côté</a:t>
            </a:r>
            <a:endParaRPr lang="fr-FR" dirty="0"/>
          </a:p>
        </p:txBody>
      </p:sp>
    </p:spTree>
    <p:extLst>
      <p:ext uri="{BB962C8B-B14F-4D97-AF65-F5344CB8AC3E}">
        <p14:creationId xmlns:p14="http://schemas.microsoft.com/office/powerpoint/2010/main" val="7896033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9488" y="457638"/>
            <a:ext cx="8090324" cy="1734844"/>
          </a:xfrm>
        </p:spPr>
        <p:txBody>
          <a:bodyPr>
            <a:normAutofit fontScale="90000"/>
          </a:bodyPr>
          <a:lstStyle/>
          <a:p>
            <a:r>
              <a:rPr lang="fr-FR" sz="2800" b="1" dirty="0" smtClean="0">
                <a:solidFill>
                  <a:schemeClr val="accent1"/>
                </a:solidFill>
              </a:rPr>
              <a:t>« La Raie » </a:t>
            </a:r>
            <a:r>
              <a:rPr lang="fr-FR" sz="2800" dirty="0" smtClean="0">
                <a:solidFill>
                  <a:schemeClr val="accent1"/>
                </a:solidFill>
              </a:rPr>
              <a:t>vers 1922</a:t>
            </a:r>
            <a:br>
              <a:rPr lang="fr-FR" sz="2800" dirty="0" smtClean="0">
                <a:solidFill>
                  <a:schemeClr val="accent1"/>
                </a:solidFill>
              </a:rPr>
            </a:br>
            <a:r>
              <a:rPr lang="fr-FR" sz="2800" dirty="0" smtClean="0"/>
              <a:t>( 81 x 47,5 cm)</a:t>
            </a:r>
            <a:br>
              <a:rPr lang="fr-FR" sz="2800" dirty="0" smtClean="0"/>
            </a:br>
            <a:r>
              <a:rPr lang="fr-FR" sz="2800" dirty="0" smtClean="0"/>
              <a:t>Musée Calvet Avignon</a:t>
            </a:r>
            <a:br>
              <a:rPr lang="fr-FR" sz="2800" dirty="0" smtClean="0"/>
            </a:br>
            <a:r>
              <a:rPr lang="fr-FR" sz="2800" dirty="0"/>
              <a:t/>
            </a:r>
            <a:br>
              <a:rPr lang="fr-FR" sz="2800" dirty="0"/>
            </a:br>
            <a:r>
              <a:rPr lang="fr-FR" sz="2800" dirty="0" smtClean="0"/>
              <a:t/>
            </a:r>
            <a:br>
              <a:rPr lang="fr-FR" sz="2800" dirty="0" smtClean="0"/>
            </a:br>
            <a:r>
              <a:rPr lang="fr-FR" sz="2800" dirty="0" smtClean="0"/>
              <a:t>et 1924 ( 81 x 110 cm)</a:t>
            </a:r>
            <a:br>
              <a:rPr lang="fr-FR" sz="2800" dirty="0" smtClean="0"/>
            </a:br>
            <a:r>
              <a:rPr lang="fr-FR" sz="2800" dirty="0" err="1" smtClean="0"/>
              <a:t>Metropolitan</a:t>
            </a:r>
            <a:r>
              <a:rPr lang="fr-FR" sz="2800" dirty="0" smtClean="0"/>
              <a:t> de New York</a:t>
            </a:r>
            <a:endParaRPr lang="fr-FR" sz="2800" dirty="0"/>
          </a:p>
        </p:txBody>
      </p:sp>
      <p:sp>
        <p:nvSpPr>
          <p:cNvPr id="5" name="ZoneTexte 4"/>
          <p:cNvSpPr txBox="1"/>
          <p:nvPr/>
        </p:nvSpPr>
        <p:spPr>
          <a:xfrm>
            <a:off x="159488" y="2332232"/>
            <a:ext cx="4259109" cy="3046988"/>
          </a:xfrm>
          <a:prstGeom prst="rect">
            <a:avLst/>
          </a:prstGeom>
          <a:noFill/>
        </p:spPr>
        <p:txBody>
          <a:bodyPr wrap="square" rtlCol="0">
            <a:spAutoFit/>
          </a:bodyPr>
          <a:lstStyle/>
          <a:p>
            <a:endParaRPr lang="fr-FR" sz="2400" dirty="0" smtClean="0"/>
          </a:p>
          <a:p>
            <a:r>
              <a:rPr lang="fr-FR" sz="2400" dirty="0" smtClean="0"/>
              <a:t>Sans aucun doute inspirées par celle de CHARDIN (1725)mais avec une description d’un animal en décomposition ou                                                      plus sanguinolente avec les viscères apparents à côté de fruits bien rouges </a:t>
            </a:r>
            <a:endParaRPr lang="fr-FR" sz="2400" dirty="0"/>
          </a:p>
        </p:txBody>
      </p:sp>
      <p:sp>
        <p:nvSpPr>
          <p:cNvPr id="7" name="Rectangle 6"/>
          <p:cNvSpPr/>
          <p:nvPr/>
        </p:nvSpPr>
        <p:spPr>
          <a:xfrm>
            <a:off x="5282045" y="384465"/>
            <a:ext cx="6573981" cy="5262979"/>
          </a:xfrm>
          <a:prstGeom prst="rect">
            <a:avLst/>
          </a:prstGeom>
        </p:spPr>
        <p:txBody>
          <a:bodyPr wrap="square">
            <a:spAutoFit/>
          </a:bodyPr>
          <a:lstStyle/>
          <a:p>
            <a:r>
              <a:rPr lang="fr-FR" sz="2400" dirty="0"/>
              <a:t>Parmi les œuvres iconiques il faut évoquer la série » des «  Bœufs » sans conteste inspirée du «  </a:t>
            </a:r>
            <a:r>
              <a:rPr lang="fr-FR" sz="2400" u="sng" dirty="0"/>
              <a:t>Bœuf Ecorché » de Rembrandt ( 1655)</a:t>
            </a:r>
            <a:r>
              <a:rPr lang="fr-FR" sz="2400" dirty="0"/>
              <a:t>qu’il avait admiré lors de sa visite au musé d’Amsterdam</a:t>
            </a:r>
            <a:br>
              <a:rPr lang="fr-FR" sz="2400" dirty="0"/>
            </a:br>
            <a:r>
              <a:rPr lang="fr-FR" sz="2400" dirty="0"/>
              <a:t/>
            </a:r>
            <a:br>
              <a:rPr lang="fr-FR" sz="2400" dirty="0"/>
            </a:br>
            <a:r>
              <a:rPr lang="fr-FR" sz="2400" dirty="0"/>
              <a:t>Beaucoup d’anecdotes circulent autour de Chaïm quant à la réalisation de ces représentations :</a:t>
            </a:r>
            <a:br>
              <a:rPr lang="fr-FR" sz="2400" dirty="0"/>
            </a:br>
            <a:r>
              <a:rPr lang="fr-FR" sz="2400" dirty="0"/>
              <a:t/>
            </a:r>
            <a:br>
              <a:rPr lang="fr-FR" sz="2400" dirty="0"/>
            </a:br>
            <a:r>
              <a:rPr lang="fr-FR" sz="2400" dirty="0"/>
              <a:t>- le sang qu’il récupérait auprès des abattoirs, qu’il versait ensuite sur les carcasses pour qu’elles conservent leur couleur sans ternir</a:t>
            </a:r>
            <a:br>
              <a:rPr lang="fr-FR" sz="2400" dirty="0"/>
            </a:br>
            <a:r>
              <a:rPr lang="fr-FR" sz="2400" dirty="0"/>
              <a:t>- la présence d’odeurs nauséabondes et de mouches qui infestaient le voisinage…</a:t>
            </a:r>
            <a:br>
              <a:rPr lang="fr-FR" sz="2400" dirty="0"/>
            </a:br>
            <a:endParaRPr lang="fr-FR" sz="2400" dirty="0"/>
          </a:p>
        </p:txBody>
      </p:sp>
    </p:spTree>
    <p:extLst>
      <p:ext uri="{BB962C8B-B14F-4D97-AF65-F5344CB8AC3E}">
        <p14:creationId xmlns:p14="http://schemas.microsoft.com/office/powerpoint/2010/main" val="2808664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9710" y="501272"/>
            <a:ext cx="10567554" cy="5693866"/>
          </a:xfrm>
          <a:prstGeom prst="rect">
            <a:avLst/>
          </a:prstGeom>
        </p:spPr>
        <p:txBody>
          <a:bodyPr wrap="square">
            <a:spAutoFit/>
          </a:bodyPr>
          <a:lstStyle/>
          <a:p>
            <a:r>
              <a:rPr lang="fr-FR" sz="2800" dirty="0"/>
              <a:t>Hormis </a:t>
            </a:r>
            <a:r>
              <a:rPr lang="fr-FR" sz="2800" dirty="0" smtClean="0"/>
              <a:t>l’inspiration de l’œuvre de REMBRANDT , </a:t>
            </a:r>
            <a:r>
              <a:rPr lang="fr-FR" sz="2800" dirty="0"/>
              <a:t>il semblerait que durant son enfance il ait été fortement marqué par les carcasses pendues à leur crochet chez le boucher de son village et qu’il aurait été rossé là où elles étaient entreposées</a:t>
            </a:r>
            <a:r>
              <a:rPr lang="fr-FR" sz="2800" dirty="0" smtClean="0"/>
              <a:t>.</a:t>
            </a:r>
          </a:p>
          <a:p>
            <a:endParaRPr lang="fr-FR" sz="2800" dirty="0"/>
          </a:p>
          <a:p>
            <a:r>
              <a:rPr lang="fr-FR" sz="2800" dirty="0" smtClean="0"/>
              <a:t>Un autre souvenir empreint d’angoisses enfantines :</a:t>
            </a:r>
          </a:p>
          <a:p>
            <a:r>
              <a:rPr lang="fr-FR" sz="2800" i="1" dirty="0" smtClean="0">
                <a:solidFill>
                  <a:schemeClr val="accent1"/>
                </a:solidFill>
              </a:rPr>
              <a:t>«  Un jour, j’ai vu un boucher couper la gorge d’une oie et la saigner. J’ai voulu crier mais son regard joyeux me rentra le cri dans la gorge » Ce cri, je le sens toujours là. Quand enfant, je crayonnais maladroitement le portrait de mon professeur, c’est de ce cri que je voulais me débarrasser en vain!</a:t>
            </a:r>
          </a:p>
          <a:p>
            <a:r>
              <a:rPr lang="fr-FR" sz="2800" i="1" dirty="0" smtClean="0">
                <a:solidFill>
                  <a:schemeClr val="accent1"/>
                </a:solidFill>
              </a:rPr>
              <a:t>Quand j’ai peins «  Le </a:t>
            </a:r>
            <a:r>
              <a:rPr lang="fr-FR" sz="2800" i="1" dirty="0">
                <a:solidFill>
                  <a:schemeClr val="accent1"/>
                </a:solidFill>
              </a:rPr>
              <a:t>B</a:t>
            </a:r>
            <a:r>
              <a:rPr lang="fr-FR" sz="2800" i="1" dirty="0" smtClean="0">
                <a:solidFill>
                  <a:schemeClr val="accent1"/>
                </a:solidFill>
              </a:rPr>
              <a:t>œuf écorché » c’était encore ce cri que je voulais libérer. Je n’y suis pas parvenu »</a:t>
            </a:r>
            <a:endParaRPr lang="fr-FR" sz="2800" i="1" dirty="0">
              <a:solidFill>
                <a:schemeClr val="accent1"/>
              </a:solidFill>
            </a:endParaRPr>
          </a:p>
        </p:txBody>
      </p:sp>
    </p:spTree>
    <p:extLst>
      <p:ext uri="{BB962C8B-B14F-4D97-AF65-F5344CB8AC3E}">
        <p14:creationId xmlns:p14="http://schemas.microsoft.com/office/powerpoint/2010/main" val="286885089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762" y="1785429"/>
            <a:ext cx="11495809" cy="1325563"/>
          </a:xfrm>
        </p:spPr>
        <p:txBody>
          <a:bodyPr>
            <a:noAutofit/>
          </a:bodyPr>
          <a:lstStyle/>
          <a:p>
            <a:r>
              <a:rPr lang="fr-FR" sz="2400" dirty="0" smtClean="0"/>
              <a:t>Entre 1920 et 1925, il a réalisé </a:t>
            </a:r>
            <a:r>
              <a:rPr lang="fr-FR" sz="2400" u="sng" dirty="0" smtClean="0"/>
              <a:t>une série d’une dizaine</a:t>
            </a:r>
            <a:r>
              <a:rPr lang="fr-FR" sz="2400" dirty="0" smtClean="0"/>
              <a:t> de « </a:t>
            </a:r>
            <a:r>
              <a:rPr lang="fr-FR" sz="2400" b="1" dirty="0" smtClean="0">
                <a:solidFill>
                  <a:schemeClr val="accent1"/>
                </a:solidFill>
              </a:rPr>
              <a:t>Bœuf Ecorché »</a:t>
            </a:r>
            <a:br>
              <a:rPr lang="fr-FR" sz="2400" b="1" dirty="0" smtClean="0">
                <a:solidFill>
                  <a:schemeClr val="accent1"/>
                </a:solidFill>
              </a:rPr>
            </a:br>
            <a:r>
              <a:rPr lang="fr-FR" sz="2400" dirty="0">
                <a:solidFill>
                  <a:schemeClr val="accent1"/>
                </a:solidFill>
              </a:rPr>
              <a:t/>
            </a:r>
            <a:br>
              <a:rPr lang="fr-FR" sz="2400" dirty="0">
                <a:solidFill>
                  <a:schemeClr val="accent1"/>
                </a:solidFill>
              </a:rPr>
            </a:br>
            <a:r>
              <a:rPr lang="fr-FR" sz="2400" dirty="0" smtClean="0"/>
              <a:t>Ici la carcasse, tête en bas, attachée par les pattes arrières semble flotter. Elle est ouverte sur toute la longueur mais les viscères sont enlevées.</a:t>
            </a:r>
            <a:br>
              <a:rPr lang="fr-FR" sz="2400" dirty="0" smtClean="0"/>
            </a:br>
            <a:r>
              <a:rPr lang="fr-FR" sz="2400" dirty="0"/>
              <a:t/>
            </a:r>
            <a:br>
              <a:rPr lang="fr-FR" sz="2400" dirty="0"/>
            </a:br>
            <a:r>
              <a:rPr lang="fr-FR" sz="2400" dirty="0" smtClean="0"/>
              <a:t>Le fond sombre, réalisé en couleurs froides met l’accent sur ces chairs encore sanguinolentes.</a:t>
            </a:r>
            <a:br>
              <a:rPr lang="fr-FR" sz="2400" dirty="0" smtClean="0"/>
            </a:br>
            <a:r>
              <a:rPr lang="fr-FR" sz="2400" dirty="0" smtClean="0"/>
              <a:t>C’est la narration de l’état transitoire de l’animal mort qui sera par la suite mangé par l’Homme.</a:t>
            </a:r>
            <a:br>
              <a:rPr lang="fr-FR" sz="2400" dirty="0" smtClean="0"/>
            </a:br>
            <a:r>
              <a:rPr lang="fr-FR" sz="2400" dirty="0" smtClean="0"/>
              <a:t>Dénonce-t-il </a:t>
            </a:r>
            <a:r>
              <a:rPr lang="fr-FR" sz="2400" dirty="0" smtClean="0"/>
              <a:t>déjà la brutalité, la violence de l’abattage d’un animal? Renvoie-t-il aux </a:t>
            </a:r>
            <a:r>
              <a:rPr lang="fr-FR" sz="2400" dirty="0" smtClean="0"/>
              <a:t>sa </a:t>
            </a:r>
            <a:r>
              <a:rPr lang="fr-FR" sz="2400" dirty="0" err="1" smtClean="0"/>
              <a:t>crificesd’animaux</a:t>
            </a:r>
            <a:r>
              <a:rPr lang="fr-FR" sz="2400" dirty="0" smtClean="0"/>
              <a:t> </a:t>
            </a:r>
            <a:r>
              <a:rPr lang="fr-FR" sz="2400" dirty="0" smtClean="0"/>
              <a:t>de l’Histoire?</a:t>
            </a:r>
            <a:br>
              <a:rPr lang="fr-FR" sz="2400" dirty="0" smtClean="0"/>
            </a:br>
            <a:r>
              <a:rPr lang="fr-FR" sz="2400" dirty="0"/>
              <a:t/>
            </a:r>
            <a:br>
              <a:rPr lang="fr-FR" sz="2400" dirty="0"/>
            </a:br>
            <a:endParaRPr lang="fr-FR" sz="2400" dirty="0"/>
          </a:p>
        </p:txBody>
      </p:sp>
      <p:sp>
        <p:nvSpPr>
          <p:cNvPr id="4" name="Rectangle 3"/>
          <p:cNvSpPr/>
          <p:nvPr/>
        </p:nvSpPr>
        <p:spPr>
          <a:xfrm>
            <a:off x="117762" y="4197432"/>
            <a:ext cx="11260283" cy="3139321"/>
          </a:xfrm>
          <a:prstGeom prst="rect">
            <a:avLst/>
          </a:prstGeom>
        </p:spPr>
        <p:txBody>
          <a:bodyPr wrap="square">
            <a:spAutoFit/>
          </a:bodyPr>
          <a:lstStyle/>
          <a:p>
            <a:r>
              <a:rPr lang="fr-FR" b="1" dirty="0">
                <a:solidFill>
                  <a:schemeClr val="accent1"/>
                </a:solidFill>
              </a:rPr>
              <a:t>« Bœuf et tête de veau » </a:t>
            </a:r>
            <a:r>
              <a:rPr lang="fr-FR" dirty="0">
                <a:solidFill>
                  <a:schemeClr val="accent1"/>
                </a:solidFill>
              </a:rPr>
              <a:t>1925 ( 92 x 73 cm)</a:t>
            </a:r>
            <a:br>
              <a:rPr lang="fr-FR" dirty="0">
                <a:solidFill>
                  <a:schemeClr val="accent1"/>
                </a:solidFill>
              </a:rPr>
            </a:br>
            <a:r>
              <a:rPr lang="fr-FR" dirty="0">
                <a:solidFill>
                  <a:schemeClr val="accent1"/>
                </a:solidFill>
              </a:rPr>
              <a:t/>
            </a:r>
            <a:br>
              <a:rPr lang="fr-FR" dirty="0">
                <a:solidFill>
                  <a:schemeClr val="accent1"/>
                </a:solidFill>
              </a:rPr>
            </a:br>
            <a:r>
              <a:rPr lang="fr-FR" dirty="0"/>
              <a:t>Une tête de veau (?) accrochée à un crochet de boucher et une carcasse de bœuf dans des teintes rouges et jaunâtres traitées en larges couches se détachent sur un fond sombre</a:t>
            </a:r>
            <a:br>
              <a:rPr lang="fr-FR" dirty="0"/>
            </a:br>
            <a:r>
              <a:rPr lang="fr-FR" dirty="0"/>
              <a:t/>
            </a:r>
            <a:br>
              <a:rPr lang="fr-FR" dirty="0"/>
            </a:br>
            <a:r>
              <a:rPr lang="fr-FR" dirty="0"/>
              <a:t>Une autre anecdote : le sang coulant dans l’appartement du dessous, le concierge a</a:t>
            </a:r>
            <a:br>
              <a:rPr lang="fr-FR" dirty="0"/>
            </a:br>
            <a:r>
              <a:rPr lang="fr-FR" dirty="0"/>
              <a:t>appelé la police croyant qu’il y avait eu un assassinat!</a:t>
            </a:r>
            <a:br>
              <a:rPr lang="fr-FR" dirty="0"/>
            </a:br>
            <a:r>
              <a:rPr lang="fr-FR" dirty="0"/>
              <a:t/>
            </a:r>
            <a:br>
              <a:rPr lang="fr-FR" dirty="0"/>
            </a:br>
            <a:r>
              <a:rPr lang="fr-FR" dirty="0"/>
              <a:t>Plus tard, Francis BACON reprendra ce thème pour cette fois, dénoncer clairement la maltraitance animale</a:t>
            </a:r>
            <a:br>
              <a:rPr lang="fr-FR" dirty="0"/>
            </a:br>
            <a:r>
              <a:rPr lang="fr-FR" dirty="0"/>
              <a:t/>
            </a:r>
            <a:br>
              <a:rPr lang="fr-FR" dirty="0"/>
            </a:br>
            <a:endParaRPr lang="fr-FR" dirty="0"/>
          </a:p>
        </p:txBody>
      </p:sp>
    </p:spTree>
    <p:extLst>
      <p:ext uri="{BB962C8B-B14F-4D97-AF65-F5344CB8AC3E}">
        <p14:creationId xmlns:p14="http://schemas.microsoft.com/office/powerpoint/2010/main" val="21129460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58982" y="2380961"/>
            <a:ext cx="10515600" cy="1325563"/>
          </a:xfrm>
        </p:spPr>
        <p:txBody>
          <a:bodyPr>
            <a:normAutofit fontScale="90000"/>
          </a:bodyPr>
          <a:lstStyle/>
          <a:p>
            <a:r>
              <a:rPr lang="fr-FR" sz="3200" dirty="0" smtClean="0"/>
              <a:t>En 1924, il rencontre Deborah MELNIK qui avait été un de ses modèles à Vilnius, il l’épouse et de cette union nait une petite fille</a:t>
            </a:r>
            <a:br>
              <a:rPr lang="fr-FR" sz="3200" dirty="0" smtClean="0"/>
            </a:br>
            <a:r>
              <a:rPr lang="fr-FR" sz="3200" dirty="0" smtClean="0"/>
              <a:t>Aimée mais Chaïm ayant des doutes quant à sa paternité : il quitte rapidement femme et enfant!</a:t>
            </a:r>
            <a:br>
              <a:rPr lang="fr-FR" sz="3200" dirty="0" smtClean="0"/>
            </a:br>
            <a:r>
              <a:rPr lang="fr-FR" sz="3200" dirty="0" smtClean="0"/>
              <a:t/>
            </a:r>
            <a:br>
              <a:rPr lang="fr-FR" sz="3200" dirty="0" smtClean="0"/>
            </a:br>
            <a:r>
              <a:rPr lang="fr-FR" sz="3200" dirty="0" smtClean="0"/>
              <a:t>Il continue de vivre à Paris avec quelques séjours à Cagnes-sur-Mer</a:t>
            </a:r>
            <a:br>
              <a:rPr lang="fr-FR" sz="3200" dirty="0" smtClean="0"/>
            </a:br>
            <a:r>
              <a:rPr lang="fr-FR" sz="3200" dirty="0"/>
              <a:t/>
            </a:r>
            <a:br>
              <a:rPr lang="fr-FR" sz="3200" dirty="0"/>
            </a:br>
            <a:r>
              <a:rPr lang="fr-FR" sz="3200" dirty="0" smtClean="0"/>
              <a:t>Sur le plan artistique, il va retourner à un sujet de prédilection : le </a:t>
            </a:r>
            <a:r>
              <a:rPr lang="fr-FR" sz="3200" u="sng" dirty="0" smtClean="0"/>
              <a:t>portrait</a:t>
            </a:r>
            <a:endParaRPr lang="fr-FR" sz="3200" u="sng" dirty="0"/>
          </a:p>
        </p:txBody>
      </p:sp>
    </p:spTree>
    <p:extLst>
      <p:ext uri="{BB962C8B-B14F-4D97-AF65-F5344CB8AC3E}">
        <p14:creationId xmlns:p14="http://schemas.microsoft.com/office/powerpoint/2010/main" val="9711411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8601" y="1414607"/>
            <a:ext cx="11523518" cy="1325563"/>
          </a:xfrm>
        </p:spPr>
        <p:txBody>
          <a:bodyPr>
            <a:noAutofit/>
          </a:bodyPr>
          <a:lstStyle/>
          <a:p>
            <a:r>
              <a:rPr lang="fr-FR" sz="2800" b="1" dirty="0" smtClean="0"/>
              <a:t/>
            </a:r>
            <a:br>
              <a:rPr lang="fr-FR" sz="2800" b="1" dirty="0" smtClean="0"/>
            </a:br>
            <a:r>
              <a:rPr lang="fr-FR" sz="2800" b="1" dirty="0" smtClean="0">
                <a:solidFill>
                  <a:schemeClr val="accent1"/>
                </a:solidFill>
              </a:rPr>
              <a:t>« Pâtissier au mouchoir rouge » </a:t>
            </a:r>
            <a:r>
              <a:rPr lang="fr-FR" sz="2800" dirty="0" smtClean="0">
                <a:solidFill>
                  <a:schemeClr val="accent1"/>
                </a:solidFill>
              </a:rPr>
              <a:t>1923 ou «  </a:t>
            </a:r>
            <a:r>
              <a:rPr lang="fr-FR" sz="2800" b="1" dirty="0" smtClean="0">
                <a:solidFill>
                  <a:schemeClr val="accent1"/>
                </a:solidFill>
              </a:rPr>
              <a:t>le Petit Pâtissier »</a:t>
            </a:r>
            <a:r>
              <a:rPr lang="fr-FR" sz="2800" dirty="0" smtClean="0">
                <a:solidFill>
                  <a:schemeClr val="accent1"/>
                </a:solidFill>
              </a:rPr>
              <a:t/>
            </a:r>
            <a:br>
              <a:rPr lang="fr-FR" sz="2800" dirty="0" smtClean="0">
                <a:solidFill>
                  <a:schemeClr val="accent1"/>
                </a:solidFill>
              </a:rPr>
            </a:br>
            <a:r>
              <a:rPr lang="fr-FR" sz="2800" dirty="0">
                <a:solidFill>
                  <a:schemeClr val="accent1"/>
                </a:solidFill>
              </a:rPr>
              <a:t/>
            </a:r>
            <a:br>
              <a:rPr lang="fr-FR" sz="2800" dirty="0">
                <a:solidFill>
                  <a:schemeClr val="accent1"/>
                </a:solidFill>
              </a:rPr>
            </a:br>
            <a:r>
              <a:rPr lang="fr-FR" sz="2800" dirty="0" smtClean="0"/>
              <a:t>C’est ce tableau qui a apporté la célébrité et surtout l’aisance financière à Chaïm : Paul GUILLAUME avait trouvé </a:t>
            </a:r>
            <a:r>
              <a:rPr lang="fr-FR" sz="2800" i="1" dirty="0" smtClean="0">
                <a:solidFill>
                  <a:schemeClr val="accent1"/>
                </a:solidFill>
              </a:rPr>
              <a:t>«  ce pâtissier inouï, fascinant, réel, truculent, affligé d’une oreille immense… c’est juste un chef d’œuvre »</a:t>
            </a:r>
            <a:r>
              <a:rPr lang="fr-FR" sz="2800" dirty="0" smtClean="0">
                <a:solidFill>
                  <a:schemeClr val="accent1"/>
                </a:solidFill>
              </a:rPr>
              <a:t> </a:t>
            </a:r>
            <a:r>
              <a:rPr lang="fr-FR" sz="2800" dirty="0" smtClean="0"/>
              <a:t>puis c’est le collectionneur BARNES qui en fit l’acquisition</a:t>
            </a:r>
            <a:br>
              <a:rPr lang="fr-FR" sz="2800" dirty="0" smtClean="0"/>
            </a:br>
            <a:r>
              <a:rPr lang="fr-FR" sz="2800" dirty="0" smtClean="0"/>
              <a:t>Une composition classique : un personnage central bien assis dans un fauteuil, la silhouette élargie par des épaules carrées emplit toute la surface du tableau. Travail remarquable sur le blanc laiteux irisé de couleurs</a:t>
            </a:r>
            <a:br>
              <a:rPr lang="fr-FR" sz="2800" dirty="0" smtClean="0"/>
            </a:br>
            <a:r>
              <a:rPr lang="fr-FR" sz="2800" dirty="0" smtClean="0"/>
              <a:t>Détails amusant : oreille gauche démesuré, nez un peu rouge tourné vers la droite et surtout le mouchoir rouge qu’il pourrait trituré nerveusement.</a:t>
            </a:r>
            <a:endParaRPr lang="fr-FR" sz="2800" i="1" dirty="0"/>
          </a:p>
        </p:txBody>
      </p:sp>
    </p:spTree>
    <p:extLst>
      <p:ext uri="{BB962C8B-B14F-4D97-AF65-F5344CB8AC3E}">
        <p14:creationId xmlns:p14="http://schemas.microsoft.com/office/powerpoint/2010/main" val="18986583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129" y="2464089"/>
            <a:ext cx="5725389" cy="1325563"/>
          </a:xfrm>
        </p:spPr>
        <p:txBody>
          <a:bodyPr>
            <a:noAutofit/>
          </a:bodyPr>
          <a:lstStyle/>
          <a:p>
            <a:r>
              <a:rPr lang="fr-FR" sz="2400" b="1" dirty="0" smtClean="0">
                <a:solidFill>
                  <a:schemeClr val="accent1"/>
                </a:solidFill>
              </a:rPr>
              <a:t>« Garçon d’Honneur » </a:t>
            </a:r>
            <a:r>
              <a:rPr lang="fr-FR" sz="2400" dirty="0" smtClean="0">
                <a:solidFill>
                  <a:schemeClr val="accent1"/>
                </a:solidFill>
              </a:rPr>
              <a:t>1924 </a:t>
            </a:r>
            <a:r>
              <a:rPr lang="fr-FR" sz="2400" dirty="0" smtClean="0"/>
              <a:t>( 100 x 81 cm)</a:t>
            </a:r>
            <a:br>
              <a:rPr lang="fr-FR" sz="2400" dirty="0" smtClean="0"/>
            </a:br>
            <a:r>
              <a:rPr lang="fr-FR" sz="2400" dirty="0" smtClean="0"/>
              <a:t>Musée de l’Orangerie</a:t>
            </a:r>
            <a:br>
              <a:rPr lang="fr-FR" sz="2400" dirty="0" smtClean="0"/>
            </a:br>
            <a:r>
              <a:rPr lang="fr-FR" sz="2400" dirty="0" smtClean="0"/>
              <a:t>Un garçon  d’honneur mais ce pourrait être aussi un employé d’hôtel avec sa tenue : costume noir, chemise et nœud papillon blancs</a:t>
            </a:r>
            <a:br>
              <a:rPr lang="fr-FR" sz="2400" dirty="0" smtClean="0"/>
            </a:br>
            <a:r>
              <a:rPr lang="fr-FR" sz="2400" dirty="0" smtClean="0"/>
              <a:t>Economie de couleurs sur un fond neutre sur lequel on peut voir l’ombre projetée de ce garçon assis mais dont on ne voit pas le siège.</a:t>
            </a:r>
            <a:br>
              <a:rPr lang="fr-FR" sz="2400" dirty="0" smtClean="0"/>
            </a:br>
            <a:r>
              <a:rPr lang="fr-FR" sz="2400" dirty="0" smtClean="0"/>
              <a:t>Un petit buste, des bras et des jambes démesurés, des mains déformées posées sur les genoux et une physionomie triste avec ses yeux baissés</a:t>
            </a:r>
            <a:br>
              <a:rPr lang="fr-FR" sz="2400" dirty="0" smtClean="0"/>
            </a:br>
            <a:r>
              <a:rPr lang="fr-FR" sz="2400" dirty="0" smtClean="0"/>
              <a:t>Le physique «  ne colle pas » avec la tenue!</a:t>
            </a:r>
            <a:endParaRPr lang="fr-FR" sz="2400" dirty="0"/>
          </a:p>
        </p:txBody>
      </p:sp>
      <p:sp>
        <p:nvSpPr>
          <p:cNvPr id="4" name="Rectangle 3"/>
          <p:cNvSpPr/>
          <p:nvPr/>
        </p:nvSpPr>
        <p:spPr>
          <a:xfrm>
            <a:off x="6213764" y="480110"/>
            <a:ext cx="5978236" cy="4093428"/>
          </a:xfrm>
          <a:prstGeom prst="rect">
            <a:avLst/>
          </a:prstGeom>
        </p:spPr>
        <p:txBody>
          <a:bodyPr wrap="square">
            <a:spAutoFit/>
          </a:bodyPr>
          <a:lstStyle/>
          <a:p>
            <a:r>
              <a:rPr lang="fr-FR" sz="2000" b="1" dirty="0">
                <a:solidFill>
                  <a:schemeClr val="accent1"/>
                </a:solidFill>
              </a:rPr>
              <a:t>« Le Groom » </a:t>
            </a:r>
            <a:r>
              <a:rPr lang="fr-FR" sz="2000" dirty="0">
                <a:solidFill>
                  <a:schemeClr val="accent1"/>
                </a:solidFill>
              </a:rPr>
              <a:t>1925 </a:t>
            </a:r>
            <a:r>
              <a:rPr lang="fr-FR" sz="2000" dirty="0"/>
              <a:t>( 98 x 80,5 cm)</a:t>
            </a:r>
            <a:br>
              <a:rPr lang="fr-FR" sz="2000" dirty="0"/>
            </a:br>
            <a:r>
              <a:rPr lang="fr-FR" sz="2000" dirty="0"/>
              <a:t>-Centre Pompidou Paris-</a:t>
            </a:r>
            <a:br>
              <a:rPr lang="fr-FR" sz="2000" dirty="0"/>
            </a:br>
            <a:r>
              <a:rPr lang="fr-FR" sz="2000" dirty="0"/>
              <a:t>Il s’agit d’un chasseur de «  Chez Maxim’s »</a:t>
            </a:r>
            <a:br>
              <a:rPr lang="fr-FR" sz="2000" dirty="0"/>
            </a:br>
            <a:r>
              <a:rPr lang="fr-FR" sz="2000" dirty="0"/>
              <a:t/>
            </a:r>
            <a:br>
              <a:rPr lang="fr-FR" sz="2000" dirty="0"/>
            </a:br>
            <a:r>
              <a:rPr lang="fr-FR" sz="2000" dirty="0"/>
              <a:t>Jeune homme au corps chétif, le regard lointain il est représenté avec une allure disloquée comme un pantin, Si il est assis, il semble flotter.</a:t>
            </a:r>
            <a:br>
              <a:rPr lang="fr-FR" sz="2000" dirty="0"/>
            </a:br>
            <a:r>
              <a:rPr lang="fr-FR" sz="2000" dirty="0"/>
              <a:t>Il est représenté avec un visage asymétrique, des mains déformées</a:t>
            </a:r>
            <a:br>
              <a:rPr lang="fr-FR" sz="2000" dirty="0"/>
            </a:br>
            <a:r>
              <a:rPr lang="fr-FR" sz="2000" dirty="0"/>
              <a:t/>
            </a:r>
            <a:br>
              <a:rPr lang="fr-FR" sz="2000" dirty="0"/>
            </a:br>
            <a:r>
              <a:rPr lang="fr-FR" sz="2000" dirty="0"/>
              <a:t>Ce qui frappe c’est ce rouge étalé à la brosse en larges empâtements qui est mis en valeur par le fond sombre d’un bleu froid</a:t>
            </a:r>
          </a:p>
        </p:txBody>
      </p:sp>
    </p:spTree>
    <p:extLst>
      <p:ext uri="{BB962C8B-B14F-4D97-AF65-F5344CB8AC3E}">
        <p14:creationId xmlns:p14="http://schemas.microsoft.com/office/powerpoint/2010/main" val="43272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74518" y="1237961"/>
            <a:ext cx="10515600" cy="1325563"/>
          </a:xfrm>
        </p:spPr>
        <p:txBody>
          <a:bodyPr>
            <a:normAutofit fontScale="90000"/>
          </a:bodyPr>
          <a:lstStyle/>
          <a:p>
            <a:r>
              <a:rPr lang="fr-FR" sz="2200" dirty="0" smtClean="0"/>
              <a:t>L’opposition classique se situe entre cette «  Ecole de Paris » et les autres mouvements de l’époque :</a:t>
            </a:r>
            <a:br>
              <a:rPr lang="fr-FR" sz="2200" dirty="0" smtClean="0"/>
            </a:br>
            <a:r>
              <a:rPr lang="fr-FR" sz="2200" dirty="0"/>
              <a:t>	</a:t>
            </a:r>
            <a:r>
              <a:rPr lang="fr-FR" sz="2200" dirty="0" smtClean="0"/>
              <a:t>- les Nabis ave Pierre BONNARD, Maurice DENIS…</a:t>
            </a:r>
            <a:br>
              <a:rPr lang="fr-FR" sz="2200" dirty="0" smtClean="0"/>
            </a:br>
            <a:r>
              <a:rPr lang="fr-FR" sz="2200" dirty="0"/>
              <a:t>	</a:t>
            </a:r>
            <a:r>
              <a:rPr lang="fr-FR" sz="2200" dirty="0" smtClean="0"/>
              <a:t>- les post-fauvistes comme MATISSE, DUFY, MARQUET</a:t>
            </a:r>
            <a:br>
              <a:rPr lang="fr-FR" sz="2200" dirty="0" smtClean="0"/>
            </a:br>
            <a:r>
              <a:rPr lang="fr-FR" sz="2200" dirty="0"/>
              <a:t>	</a:t>
            </a:r>
            <a:r>
              <a:rPr lang="fr-FR" sz="2200" dirty="0" smtClean="0"/>
              <a:t>- les cubistes tels BRAQUE, LEGER</a:t>
            </a:r>
            <a:br>
              <a:rPr lang="fr-FR" sz="2200" dirty="0" smtClean="0"/>
            </a:br>
            <a:r>
              <a:rPr lang="fr-FR" sz="2200" dirty="0"/>
              <a:t/>
            </a:r>
            <a:br>
              <a:rPr lang="fr-FR" sz="2200" dirty="0"/>
            </a:br>
            <a:r>
              <a:rPr lang="fr-FR" sz="2200" dirty="0" smtClean="0"/>
              <a:t>DERAIN, en dehors de cette mouvance, est toutefois respecté car il exerce en tant qu’enseignant.</a:t>
            </a:r>
            <a:br>
              <a:rPr lang="fr-FR" sz="2200" dirty="0" smtClean="0"/>
            </a:br>
            <a:r>
              <a:rPr lang="fr-FR" sz="2200" dirty="0"/>
              <a:t/>
            </a:r>
            <a:br>
              <a:rPr lang="fr-FR" sz="2200" dirty="0"/>
            </a:br>
            <a:r>
              <a:rPr lang="fr-FR" sz="2200" dirty="0" smtClean="0"/>
              <a:t>Bien qu’artistes étrangers, certains n’appartiendront pas à cette Ecole :</a:t>
            </a:r>
            <a:br>
              <a:rPr lang="fr-FR" sz="2200" dirty="0" smtClean="0"/>
            </a:br>
            <a:r>
              <a:rPr lang="fr-FR" sz="2200" dirty="0"/>
              <a:t>	</a:t>
            </a:r>
            <a:r>
              <a:rPr lang="fr-FR" sz="2200" dirty="0" smtClean="0"/>
              <a:t>- les espagnols DALI et MIRO</a:t>
            </a:r>
            <a:br>
              <a:rPr lang="fr-FR" sz="2200" dirty="0" smtClean="0"/>
            </a:br>
            <a:r>
              <a:rPr lang="fr-FR" sz="2200" dirty="0" smtClean="0"/>
              <a:t>	- le néerlandais VAN DONGEN</a:t>
            </a:r>
            <a:br>
              <a:rPr lang="fr-FR" sz="2200" dirty="0" smtClean="0"/>
            </a:br>
            <a:r>
              <a:rPr lang="fr-FR" sz="2200" dirty="0"/>
              <a:t>	</a:t>
            </a:r>
            <a:r>
              <a:rPr lang="fr-FR" sz="2200" dirty="0" smtClean="0"/>
              <a:t>- le russe KANDINSKY</a:t>
            </a:r>
            <a:r>
              <a:rPr lang="fr-FR" sz="3100" dirty="0" smtClean="0"/>
              <a:t/>
            </a:r>
            <a:br>
              <a:rPr lang="fr-FR" sz="3100" dirty="0" smtClean="0"/>
            </a:br>
            <a:r>
              <a:rPr lang="fr-FR" sz="3100" dirty="0"/>
              <a:t>	</a:t>
            </a:r>
            <a:r>
              <a:rPr lang="fr-FR" sz="2200" dirty="0" smtClean="0"/>
              <a:t>- l’allemand HARTUNG</a:t>
            </a:r>
            <a:endParaRPr lang="fr-FR" sz="2200" dirty="0"/>
          </a:p>
        </p:txBody>
      </p:sp>
      <p:sp>
        <p:nvSpPr>
          <p:cNvPr id="3" name="Rectangle 2"/>
          <p:cNvSpPr/>
          <p:nvPr/>
        </p:nvSpPr>
        <p:spPr>
          <a:xfrm>
            <a:off x="232064" y="3875314"/>
            <a:ext cx="11353800" cy="3139321"/>
          </a:xfrm>
          <a:prstGeom prst="rect">
            <a:avLst/>
          </a:prstGeom>
        </p:spPr>
        <p:txBody>
          <a:bodyPr wrap="square">
            <a:spAutoFit/>
          </a:bodyPr>
          <a:lstStyle/>
          <a:p>
            <a:r>
              <a:rPr lang="fr-FR" dirty="0"/>
              <a:t>Les membres de l’Ecole de PARIS ne partagent pas un style ou un pays d’origine mais une histoire commune et surtout </a:t>
            </a:r>
            <a:r>
              <a:rPr lang="fr-FR" b="1" u="sng" dirty="0"/>
              <a:t>un idéal commun</a:t>
            </a:r>
            <a:br>
              <a:rPr lang="fr-FR" b="1" u="sng" dirty="0"/>
            </a:br>
            <a:r>
              <a:rPr lang="fr-FR" b="1" u="sng" dirty="0"/>
              <a:t/>
            </a:r>
            <a:br>
              <a:rPr lang="fr-FR" b="1" u="sng" dirty="0"/>
            </a:br>
            <a:r>
              <a:rPr lang="fr-FR" dirty="0"/>
              <a:t>Une grande exposition en 1925 leur permettra de se faire connaitre et reconnaitre sans pour autant que l’Etat y fasse des acquisitions pour ses collections muséales.</a:t>
            </a:r>
            <a:br>
              <a:rPr lang="fr-FR" dirty="0"/>
            </a:br>
            <a:r>
              <a:rPr lang="fr-FR" dirty="0"/>
              <a:t/>
            </a:r>
            <a:br>
              <a:rPr lang="fr-FR" dirty="0"/>
            </a:br>
            <a:r>
              <a:rPr lang="fr-FR" dirty="0"/>
              <a:t>Certains connaitront le succès mais tous seront confrontés à la montée des nationalismes même au sein du milieu artistique ( sous la plume de certains critiques) puis à celle de l’antisémitisme car PARIS ne sera plus forcément un refuge</a:t>
            </a:r>
            <a:r>
              <a:rPr lang="fr-FR" b="1" u="sng" dirty="0"/>
              <a:t/>
            </a:r>
            <a:br>
              <a:rPr lang="fr-FR" b="1" u="sng" dirty="0"/>
            </a:br>
            <a:r>
              <a:rPr lang="fr-FR" b="1" u="sng" dirty="0"/>
              <a:t/>
            </a:r>
            <a:br>
              <a:rPr lang="fr-FR" b="1" u="sng" dirty="0"/>
            </a:br>
            <a:endParaRPr lang="fr-FR" dirty="0"/>
          </a:p>
        </p:txBody>
      </p:sp>
    </p:spTree>
    <p:extLst>
      <p:ext uri="{BB962C8B-B14F-4D97-AF65-F5344CB8AC3E}">
        <p14:creationId xmlns:p14="http://schemas.microsoft.com/office/powerpoint/2010/main" val="162839134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8209" y="800565"/>
            <a:ext cx="11003973" cy="2628435"/>
          </a:xfrm>
        </p:spPr>
        <p:txBody>
          <a:bodyPr>
            <a:normAutofit fontScale="90000"/>
          </a:bodyPr>
          <a:lstStyle/>
          <a:p>
            <a:r>
              <a:rPr lang="fr-FR" sz="2400" b="1" dirty="0" smtClean="0">
                <a:solidFill>
                  <a:schemeClr val="accent1"/>
                </a:solidFill>
              </a:rPr>
              <a:t>« Le garçon d’Etage</a:t>
            </a:r>
            <a:r>
              <a:rPr lang="fr-FR" sz="2400" b="1" dirty="0" smtClean="0"/>
              <a:t> » </a:t>
            </a:r>
            <a:r>
              <a:rPr lang="fr-FR" sz="2400" dirty="0" smtClean="0"/>
              <a:t>vers 1927(87 x 66 cm)</a:t>
            </a:r>
            <a:br>
              <a:rPr lang="fr-FR" sz="2400" dirty="0" smtClean="0"/>
            </a:br>
            <a:r>
              <a:rPr lang="fr-FR" sz="2400" dirty="0" smtClean="0"/>
              <a:t>Musée de l’Orangerie</a:t>
            </a:r>
            <a:br>
              <a:rPr lang="fr-FR" sz="2400" dirty="0" smtClean="0"/>
            </a:br>
            <a:r>
              <a:rPr lang="fr-FR" sz="2400" dirty="0" smtClean="0"/>
              <a:t/>
            </a:r>
            <a:br>
              <a:rPr lang="fr-FR" sz="2400" dirty="0" smtClean="0"/>
            </a:br>
            <a:r>
              <a:rPr lang="fr-FR" sz="2400" dirty="0" smtClean="0"/>
              <a:t>A cette époque, il se rend régulièrement prendre les eaux à la station thermale de Chatel Guyon.</a:t>
            </a:r>
            <a:br>
              <a:rPr lang="fr-FR" sz="2400" dirty="0" smtClean="0"/>
            </a:br>
            <a:r>
              <a:rPr lang="fr-FR" sz="2400" dirty="0" smtClean="0"/>
              <a:t>C’est là qu’il rencontrera Madeleine et Marcellin CASTAING- de riches collectionneurs- qui deviendront ses mécènes.</a:t>
            </a:r>
            <a:br>
              <a:rPr lang="fr-FR" sz="2400" dirty="0" smtClean="0"/>
            </a:br>
            <a:r>
              <a:rPr lang="fr-FR" sz="2400" dirty="0" smtClean="0"/>
              <a:t>Il a sans doute observé le personnel de l’hôtel dont il dressera une série de portraits.</a:t>
            </a:r>
            <a:br>
              <a:rPr lang="fr-FR" sz="2400" dirty="0" smtClean="0"/>
            </a:br>
            <a:r>
              <a:rPr lang="fr-FR" sz="2400" dirty="0" smtClean="0"/>
              <a:t>Ce garçon d’étage avec ses mains sur les hanches a presque une attitude agressive. Il a un visage grossier et peu attrayant avec un large front, un menton étroit et pointu, des oreilles rouges et déformées. Il semble étriqué dans son uniforme moulant et présente des épaules dissymétriques et des mains difformes</a:t>
            </a:r>
            <a:endParaRPr lang="fr-FR" sz="2400" dirty="0"/>
          </a:p>
        </p:txBody>
      </p:sp>
      <p:sp>
        <p:nvSpPr>
          <p:cNvPr id="4" name="Rectangle 3"/>
          <p:cNvSpPr/>
          <p:nvPr/>
        </p:nvSpPr>
        <p:spPr>
          <a:xfrm>
            <a:off x="218209" y="4100358"/>
            <a:ext cx="11471564" cy="2585323"/>
          </a:xfrm>
          <a:prstGeom prst="rect">
            <a:avLst/>
          </a:prstGeom>
        </p:spPr>
        <p:txBody>
          <a:bodyPr wrap="square">
            <a:spAutoFit/>
          </a:bodyPr>
          <a:lstStyle/>
          <a:p>
            <a:r>
              <a:rPr lang="fr-FR" b="1" dirty="0">
                <a:solidFill>
                  <a:schemeClr val="accent1"/>
                </a:solidFill>
              </a:rPr>
              <a:t>«  Madeleine CASTAING</a:t>
            </a:r>
            <a:r>
              <a:rPr lang="fr-FR" b="1" dirty="0"/>
              <a:t> » </a:t>
            </a:r>
            <a:r>
              <a:rPr lang="fr-FR" dirty="0"/>
              <a:t>vers 1929</a:t>
            </a:r>
            <a:br>
              <a:rPr lang="fr-FR" dirty="0"/>
            </a:br>
            <a:r>
              <a:rPr lang="fr-FR" dirty="0"/>
              <a:t>(100 x 73 cm) </a:t>
            </a:r>
            <a:r>
              <a:rPr lang="fr-FR" dirty="0" err="1"/>
              <a:t>Metropolitan</a:t>
            </a:r>
            <a:r>
              <a:rPr lang="fr-FR" dirty="0"/>
              <a:t> Museum </a:t>
            </a:r>
            <a:r>
              <a:rPr lang="fr-FR" dirty="0" err="1"/>
              <a:t>N.York</a:t>
            </a:r>
            <a:r>
              <a:rPr lang="fr-FR" dirty="0"/>
              <a:t/>
            </a:r>
            <a:br>
              <a:rPr lang="fr-FR" dirty="0"/>
            </a:br>
            <a:r>
              <a:rPr lang="fr-FR" dirty="0"/>
              <a:t/>
            </a:r>
            <a:br>
              <a:rPr lang="fr-FR" dirty="0"/>
            </a:br>
            <a:r>
              <a:rPr lang="fr-FR" dirty="0"/>
              <a:t>Décoratrice d’intérieur et antiquaire elle va être contrainte à poser 6 fois dans l’atelier de l’artiste:  Elle porte un manteau de fourrure, une longue robe rouge devant un arrière-plan bleu-noir</a:t>
            </a:r>
            <a:br>
              <a:rPr lang="fr-FR" dirty="0"/>
            </a:br>
            <a:r>
              <a:rPr lang="fr-FR" dirty="0" smtClean="0"/>
              <a:t>Tout </a:t>
            </a:r>
            <a:r>
              <a:rPr lang="fr-FR" dirty="0"/>
              <a:t>laisse à penser qu’elle est impatiente :</a:t>
            </a:r>
            <a:br>
              <a:rPr lang="fr-FR" dirty="0"/>
            </a:br>
            <a:r>
              <a:rPr lang="fr-FR" dirty="0"/>
              <a:t>-ses mains sont agitées, elle «  triture » ses doigts,</a:t>
            </a:r>
            <a:br>
              <a:rPr lang="fr-FR" dirty="0"/>
            </a:br>
            <a:r>
              <a:rPr lang="fr-FR" dirty="0"/>
              <a:t>- les jambes sont mal positionnées</a:t>
            </a:r>
            <a:br>
              <a:rPr lang="fr-FR" dirty="0"/>
            </a:br>
            <a:r>
              <a:rPr lang="fr-FR" dirty="0"/>
              <a:t>- le visage est tendu, la bouche a moitié tordue</a:t>
            </a:r>
          </a:p>
        </p:txBody>
      </p:sp>
    </p:spTree>
    <p:extLst>
      <p:ext uri="{BB962C8B-B14F-4D97-AF65-F5344CB8AC3E}">
        <p14:creationId xmlns:p14="http://schemas.microsoft.com/office/powerpoint/2010/main" val="1697495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6255" y="645679"/>
            <a:ext cx="11481953" cy="1325563"/>
          </a:xfrm>
        </p:spPr>
        <p:txBody>
          <a:bodyPr>
            <a:noAutofit/>
          </a:bodyPr>
          <a:lstStyle/>
          <a:p>
            <a:r>
              <a:rPr lang="fr-FR" sz="2800" b="1" dirty="0" smtClean="0">
                <a:solidFill>
                  <a:schemeClr val="accent1"/>
                </a:solidFill>
              </a:rPr>
              <a:t>« Femme entrant dans l’eau </a:t>
            </a:r>
            <a:r>
              <a:rPr lang="fr-FR" sz="2800" b="1" dirty="0" smtClean="0"/>
              <a:t>» </a:t>
            </a:r>
            <a:r>
              <a:rPr lang="fr-FR" sz="2800" dirty="0" smtClean="0"/>
              <a:t>1931 ( 113 x 72,5 cm)</a:t>
            </a:r>
            <a:br>
              <a:rPr lang="fr-FR" sz="2800" dirty="0" smtClean="0"/>
            </a:br>
            <a:r>
              <a:rPr lang="fr-FR" sz="2800" dirty="0"/>
              <a:t/>
            </a:r>
            <a:br>
              <a:rPr lang="fr-FR" sz="2800" dirty="0"/>
            </a:br>
            <a:r>
              <a:rPr lang="fr-FR" sz="2800" dirty="0" smtClean="0"/>
              <a:t>Sans aucun doute il a puisé son inspiration chez</a:t>
            </a:r>
            <a:br>
              <a:rPr lang="fr-FR" sz="2800" dirty="0" smtClean="0"/>
            </a:br>
            <a:r>
              <a:rPr lang="fr-FR" sz="2800" dirty="0" smtClean="0"/>
              <a:t>REMBRANDT «  </a:t>
            </a:r>
            <a:r>
              <a:rPr lang="fr-FR" sz="2800" b="1" dirty="0" smtClean="0"/>
              <a:t>Femme se baignant dans une rivière » </a:t>
            </a:r>
            <a:r>
              <a:rPr lang="fr-FR" sz="2800" dirty="0" smtClean="0"/>
              <a:t>peint en 1655</a:t>
            </a:r>
            <a:br>
              <a:rPr lang="fr-FR" sz="2800" dirty="0" smtClean="0"/>
            </a:br>
            <a:endParaRPr lang="fr-FR" sz="2800" dirty="0"/>
          </a:p>
        </p:txBody>
      </p:sp>
      <p:sp>
        <p:nvSpPr>
          <p:cNvPr id="6" name="ZoneTexte 5"/>
          <p:cNvSpPr txBox="1"/>
          <p:nvPr/>
        </p:nvSpPr>
        <p:spPr>
          <a:xfrm>
            <a:off x="374073" y="1971242"/>
            <a:ext cx="11274135" cy="1569660"/>
          </a:xfrm>
          <a:prstGeom prst="rect">
            <a:avLst/>
          </a:prstGeom>
          <a:noFill/>
        </p:spPr>
        <p:txBody>
          <a:bodyPr wrap="square" rtlCol="0">
            <a:spAutoFit/>
          </a:bodyPr>
          <a:lstStyle/>
          <a:p>
            <a:r>
              <a:rPr lang="fr-FR" sz="2400" dirty="0" smtClean="0"/>
              <a:t>On retrouve la même posture : la </a:t>
            </a:r>
            <a:r>
              <a:rPr lang="fr-FR" sz="2400" dirty="0"/>
              <a:t>f</a:t>
            </a:r>
            <a:r>
              <a:rPr lang="fr-FR" sz="2400" dirty="0" smtClean="0"/>
              <a:t>emme remonte sa robe blanche et se regarde entrer dans l’eau jusqu’aux genoux</a:t>
            </a:r>
          </a:p>
          <a:p>
            <a:r>
              <a:rPr lang="fr-FR" sz="2400" dirty="0" smtClean="0"/>
              <a:t>Chez Chaïm, les coups de pinceau sont rapides pour ce corps lourd</a:t>
            </a:r>
          </a:p>
          <a:p>
            <a:r>
              <a:rPr lang="fr-FR" sz="2400" dirty="0" smtClean="0"/>
              <a:t>mais là encore on remarque le travail sur le blanc avec les touches irisées</a:t>
            </a:r>
            <a:endParaRPr lang="fr-FR" sz="2400" dirty="0"/>
          </a:p>
        </p:txBody>
      </p:sp>
      <p:sp>
        <p:nvSpPr>
          <p:cNvPr id="3" name="Rectangle 2"/>
          <p:cNvSpPr/>
          <p:nvPr/>
        </p:nvSpPr>
        <p:spPr>
          <a:xfrm>
            <a:off x="374073" y="3996311"/>
            <a:ext cx="11139054" cy="2031325"/>
          </a:xfrm>
          <a:prstGeom prst="rect">
            <a:avLst/>
          </a:prstGeom>
        </p:spPr>
        <p:txBody>
          <a:bodyPr wrap="square">
            <a:spAutoFit/>
          </a:bodyPr>
          <a:lstStyle/>
          <a:p>
            <a:r>
              <a:rPr lang="fr-FR" dirty="0"/>
              <a:t>«</a:t>
            </a:r>
            <a:r>
              <a:rPr lang="fr-FR" dirty="0">
                <a:solidFill>
                  <a:schemeClr val="accent1"/>
                </a:solidFill>
              </a:rPr>
              <a:t> </a:t>
            </a:r>
            <a:r>
              <a:rPr lang="fr-FR" b="1" dirty="0">
                <a:solidFill>
                  <a:schemeClr val="accent1"/>
                </a:solidFill>
              </a:rPr>
              <a:t>La Communiante </a:t>
            </a:r>
            <a:r>
              <a:rPr lang="fr-FR" dirty="0">
                <a:solidFill>
                  <a:schemeClr val="accent1"/>
                </a:solidFill>
              </a:rPr>
              <a:t>( </a:t>
            </a:r>
            <a:r>
              <a:rPr lang="fr-FR" b="1" dirty="0">
                <a:solidFill>
                  <a:schemeClr val="accent1"/>
                </a:solidFill>
              </a:rPr>
              <a:t>la Mariée</a:t>
            </a:r>
            <a:r>
              <a:rPr lang="fr-FR" dirty="0"/>
              <a:t>) » 1924 (81 x 48 cm)</a:t>
            </a:r>
            <a:br>
              <a:rPr lang="fr-FR" dirty="0"/>
            </a:br>
            <a:r>
              <a:rPr lang="fr-FR" dirty="0"/>
              <a:t>Musée de l’Orangerie</a:t>
            </a:r>
            <a:br>
              <a:rPr lang="fr-FR" dirty="0"/>
            </a:br>
            <a:r>
              <a:rPr lang="fr-FR" dirty="0"/>
              <a:t/>
            </a:r>
            <a:br>
              <a:rPr lang="fr-FR" dirty="0"/>
            </a:br>
            <a:r>
              <a:rPr lang="fr-FR" dirty="0"/>
              <a:t>Le blanc évanescent est mis en valeur devant le papier peint aux motifs géométriques chargés de couleurs</a:t>
            </a:r>
            <a:br>
              <a:rPr lang="fr-FR" dirty="0"/>
            </a:br>
            <a:r>
              <a:rPr lang="fr-FR" dirty="0"/>
              <a:t>Ces couleurs ont les retrouvent sur les joues rosies du modèle- rosies sans doute par l’émotion du moment-</a:t>
            </a:r>
            <a:br>
              <a:rPr lang="fr-FR" dirty="0"/>
            </a:br>
            <a:r>
              <a:rPr lang="fr-FR" dirty="0"/>
              <a:t/>
            </a:r>
            <a:br>
              <a:rPr lang="fr-FR" dirty="0"/>
            </a:br>
            <a:r>
              <a:rPr lang="fr-FR" dirty="0"/>
              <a:t>Par le vêtement porté, il nous donne l’essence même du sujet</a:t>
            </a:r>
          </a:p>
        </p:txBody>
      </p:sp>
    </p:spTree>
    <p:extLst>
      <p:ext uri="{BB962C8B-B14F-4D97-AF65-F5344CB8AC3E}">
        <p14:creationId xmlns:p14="http://schemas.microsoft.com/office/powerpoint/2010/main" val="72136330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76745" y="2671907"/>
            <a:ext cx="10515599" cy="1325563"/>
          </a:xfrm>
        </p:spPr>
        <p:txBody>
          <a:bodyPr>
            <a:noAutofit/>
          </a:bodyPr>
          <a:lstStyle/>
          <a:p>
            <a:r>
              <a:rPr lang="fr-FR" sz="2800" dirty="0" smtClean="0"/>
              <a:t>Encore une série, des personnages anonymes mais sous le thème des </a:t>
            </a:r>
            <a:r>
              <a:rPr lang="fr-FR" sz="2800" b="1" dirty="0" smtClean="0"/>
              <a:t>« Enfants de Chœur » </a:t>
            </a:r>
            <a:r>
              <a:rPr lang="fr-FR" sz="2800" dirty="0" smtClean="0"/>
              <a:t>(</a:t>
            </a:r>
            <a:r>
              <a:rPr lang="fr-FR" sz="2800" b="1" dirty="0" smtClean="0"/>
              <a:t> </a:t>
            </a:r>
            <a:r>
              <a:rPr lang="fr-FR" sz="2800" dirty="0" smtClean="0"/>
              <a:t>inspiration sans doute près de COURBET «  Enterrement à Ornans »)</a:t>
            </a:r>
            <a:r>
              <a:rPr lang="fr-FR" sz="2800" b="1" dirty="0" smtClean="0"/>
              <a:t/>
            </a:r>
            <a:br>
              <a:rPr lang="fr-FR" sz="2800" b="1" dirty="0" smtClean="0"/>
            </a:br>
            <a:r>
              <a:rPr lang="fr-FR" sz="2800" dirty="0" smtClean="0"/>
              <a:t>Leur tenue emblématique avec les couleurs chères à SOUTINE ( le rouge et le blanc) permet de les identifier</a:t>
            </a:r>
            <a:br>
              <a:rPr lang="fr-FR" sz="2800" dirty="0" smtClean="0"/>
            </a:br>
            <a:r>
              <a:rPr lang="fr-FR" sz="2800" dirty="0"/>
              <a:t/>
            </a:r>
            <a:br>
              <a:rPr lang="fr-FR" sz="2800" dirty="0"/>
            </a:br>
            <a:r>
              <a:rPr lang="fr-FR" sz="2800" b="1" dirty="0" smtClean="0">
                <a:solidFill>
                  <a:schemeClr val="accent1"/>
                </a:solidFill>
              </a:rPr>
              <a:t>1</a:t>
            </a:r>
            <a:r>
              <a:rPr lang="fr-FR" sz="2800" dirty="0" smtClean="0">
                <a:solidFill>
                  <a:schemeClr val="accent1"/>
                </a:solidFill>
              </a:rPr>
              <a:t>/</a:t>
            </a:r>
            <a:r>
              <a:rPr lang="fr-FR" sz="2800" b="1" dirty="0" smtClean="0">
                <a:solidFill>
                  <a:schemeClr val="accent1"/>
                </a:solidFill>
              </a:rPr>
              <a:t>« Le Grand enfant de ch</a:t>
            </a:r>
            <a:r>
              <a:rPr lang="fr-FR" sz="2800" b="1" dirty="0" smtClean="0"/>
              <a:t>œur » </a:t>
            </a:r>
            <a:r>
              <a:rPr lang="fr-FR" sz="2800" dirty="0" smtClean="0"/>
              <a:t>1925</a:t>
            </a:r>
            <a:br>
              <a:rPr lang="fr-FR" sz="2800" dirty="0" smtClean="0"/>
            </a:br>
            <a:r>
              <a:rPr lang="fr-FR" sz="2800" dirty="0" smtClean="0"/>
              <a:t>( 100 x 56 cm) Centre Pompidou</a:t>
            </a:r>
            <a:br>
              <a:rPr lang="fr-FR" sz="2800" dirty="0" smtClean="0"/>
            </a:br>
            <a:r>
              <a:rPr lang="fr-FR" sz="2800" dirty="0" smtClean="0"/>
              <a:t>Il semble flotter avec ce corps exagérément allongé</a:t>
            </a:r>
            <a:br>
              <a:rPr lang="fr-FR" sz="2800" dirty="0" smtClean="0"/>
            </a:br>
            <a:r>
              <a:rPr lang="fr-FR" sz="2800" dirty="0" smtClean="0"/>
              <a:t/>
            </a:r>
            <a:br>
              <a:rPr lang="fr-FR" sz="2800" dirty="0" smtClean="0"/>
            </a:br>
            <a:r>
              <a:rPr lang="fr-FR" sz="2800" b="1" dirty="0" smtClean="0">
                <a:solidFill>
                  <a:schemeClr val="accent1"/>
                </a:solidFill>
              </a:rPr>
              <a:t>2/ »Enfant de chœur</a:t>
            </a:r>
            <a:r>
              <a:rPr lang="fr-FR" sz="2800" dirty="0" smtClean="0">
                <a:solidFill>
                  <a:schemeClr val="accent1"/>
                </a:solidFill>
              </a:rPr>
              <a:t> » 1927</a:t>
            </a:r>
            <a:r>
              <a:rPr lang="fr-FR" sz="2800" b="1" dirty="0">
                <a:solidFill>
                  <a:schemeClr val="accent1"/>
                </a:solidFill>
              </a:rPr>
              <a:t/>
            </a:r>
            <a:br>
              <a:rPr lang="fr-FR" sz="2800" b="1" dirty="0">
                <a:solidFill>
                  <a:schemeClr val="accent1"/>
                </a:solidFill>
              </a:rPr>
            </a:br>
            <a:r>
              <a:rPr lang="fr-FR" sz="2800" b="1" dirty="0" smtClean="0">
                <a:solidFill>
                  <a:schemeClr val="accent1"/>
                </a:solidFill>
              </a:rPr>
              <a:t>3/« l’Enfant de chœur » </a:t>
            </a:r>
            <a:r>
              <a:rPr lang="fr-FR" sz="2800" dirty="0" smtClean="0"/>
              <a:t>1927-28</a:t>
            </a:r>
            <a:br>
              <a:rPr lang="fr-FR" sz="2800" dirty="0" smtClean="0"/>
            </a:br>
            <a:endParaRPr lang="fr-FR" sz="2800" dirty="0"/>
          </a:p>
        </p:txBody>
      </p:sp>
    </p:spTree>
    <p:extLst>
      <p:ext uri="{BB962C8B-B14F-4D97-AF65-F5344CB8AC3E}">
        <p14:creationId xmlns:p14="http://schemas.microsoft.com/office/powerpoint/2010/main" val="21811090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1228" y="2058844"/>
            <a:ext cx="10515600" cy="1325563"/>
          </a:xfrm>
        </p:spPr>
        <p:txBody>
          <a:bodyPr>
            <a:noAutofit/>
          </a:bodyPr>
          <a:lstStyle/>
          <a:p>
            <a:r>
              <a:rPr lang="fr-FR" sz="3200" dirty="0" smtClean="0"/>
              <a:t>Sa reconnaissance artistique est confirmée :</a:t>
            </a:r>
            <a:br>
              <a:rPr lang="fr-FR" sz="3200" dirty="0" smtClean="0"/>
            </a:br>
            <a:r>
              <a:rPr lang="fr-FR" sz="3200" dirty="0" smtClean="0"/>
              <a:t/>
            </a:r>
            <a:br>
              <a:rPr lang="fr-FR" sz="3200" dirty="0" smtClean="0"/>
            </a:br>
            <a:r>
              <a:rPr lang="fr-FR" sz="3200" dirty="0" smtClean="0"/>
              <a:t>- 1927 : exposition personnelle dans une galerie parisienne</a:t>
            </a:r>
            <a:br>
              <a:rPr lang="fr-FR" sz="3200" dirty="0" smtClean="0"/>
            </a:br>
            <a:r>
              <a:rPr lang="fr-FR" sz="3200" dirty="0" smtClean="0"/>
              <a:t>- 1935 :    ‘’                    ‘’               aux USA</a:t>
            </a:r>
            <a:br>
              <a:rPr lang="fr-FR" sz="3200" dirty="0" smtClean="0"/>
            </a:br>
            <a:r>
              <a:rPr lang="fr-FR" sz="3200" dirty="0" smtClean="0"/>
              <a:t>- 1937 : grande rétrospective de son œuvre à Londres</a:t>
            </a:r>
            <a:br>
              <a:rPr lang="fr-FR" sz="3200" dirty="0" smtClean="0"/>
            </a:br>
            <a:r>
              <a:rPr lang="fr-FR" sz="3200" dirty="0"/>
              <a:t/>
            </a:r>
            <a:br>
              <a:rPr lang="fr-FR" sz="3200" dirty="0"/>
            </a:br>
            <a:r>
              <a:rPr lang="fr-FR" sz="3200" dirty="0" smtClean="0"/>
              <a:t>Sur le plan personnel, en 1937 Chaïm rencontre une juive allemande qui a fui les nazis pour se réfugier en France :</a:t>
            </a:r>
            <a:br>
              <a:rPr lang="fr-FR" sz="3200" dirty="0" smtClean="0"/>
            </a:br>
            <a:r>
              <a:rPr lang="fr-FR" sz="3200" dirty="0" smtClean="0"/>
              <a:t> Gerda GROTH qu’il surnommera rapidement </a:t>
            </a:r>
            <a:br>
              <a:rPr lang="fr-FR" sz="3200" dirty="0" smtClean="0"/>
            </a:br>
            <a:r>
              <a:rPr lang="fr-FR" sz="3200" dirty="0" smtClean="0"/>
              <a:t>« Mademoiselle GARDE »</a:t>
            </a:r>
            <a:endParaRPr lang="fr-FR" sz="3200" dirty="0"/>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43813" y="4085850"/>
            <a:ext cx="3599250" cy="2600458"/>
          </a:xfrm>
          <a:prstGeom prst="rect">
            <a:avLst/>
          </a:prstGeom>
        </p:spPr>
      </p:pic>
    </p:spTree>
    <p:extLst>
      <p:ext uri="{BB962C8B-B14F-4D97-AF65-F5344CB8AC3E}">
        <p14:creationId xmlns:p14="http://schemas.microsoft.com/office/powerpoint/2010/main" val="5739437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0773" y="500207"/>
            <a:ext cx="10515600" cy="1325563"/>
          </a:xfrm>
        </p:spPr>
        <p:txBody>
          <a:bodyPr>
            <a:noAutofit/>
          </a:bodyPr>
          <a:lstStyle/>
          <a:p>
            <a:r>
              <a:rPr lang="fr-FR" sz="2800" dirty="0" smtClean="0"/>
              <a:t>Sa création artistique va à nouveau se focaliser sur la nature qu’il va représenter notamment quand il se rend chez les CASTAING près de</a:t>
            </a:r>
            <a:br>
              <a:rPr lang="fr-FR" sz="2800" dirty="0" smtClean="0"/>
            </a:br>
            <a:r>
              <a:rPr lang="fr-FR" sz="2800" dirty="0" smtClean="0"/>
              <a:t>Chartres. Pourtant, la récession économique se fait sentir et surtout avec l’arrivée du nazisme c’est le début des persécutions à l’égard des juifs</a:t>
            </a:r>
            <a:endParaRPr lang="fr-FR" sz="2800" dirty="0"/>
          </a:p>
        </p:txBody>
      </p:sp>
      <p:sp>
        <p:nvSpPr>
          <p:cNvPr id="4" name="ZoneTexte 3"/>
          <p:cNvSpPr txBox="1"/>
          <p:nvPr/>
        </p:nvSpPr>
        <p:spPr>
          <a:xfrm>
            <a:off x="477981" y="2145794"/>
            <a:ext cx="11305309" cy="1569660"/>
          </a:xfrm>
          <a:prstGeom prst="rect">
            <a:avLst/>
          </a:prstGeom>
          <a:noFill/>
        </p:spPr>
        <p:txBody>
          <a:bodyPr wrap="square" rtlCol="0">
            <a:spAutoFit/>
          </a:bodyPr>
          <a:lstStyle/>
          <a:p>
            <a:r>
              <a:rPr lang="fr-FR" sz="2400" b="1" dirty="0" smtClean="0">
                <a:solidFill>
                  <a:schemeClr val="accent1"/>
                </a:solidFill>
              </a:rPr>
              <a:t>« Vieille Maison aux environs de</a:t>
            </a:r>
            <a:r>
              <a:rPr lang="fr-FR" sz="2400" dirty="0" smtClean="0">
                <a:solidFill>
                  <a:schemeClr val="accent1"/>
                </a:solidFill>
              </a:rPr>
              <a:t> </a:t>
            </a:r>
            <a:r>
              <a:rPr lang="fr-FR" sz="2400" b="1" dirty="0" smtClean="0">
                <a:solidFill>
                  <a:schemeClr val="accent1"/>
                </a:solidFill>
              </a:rPr>
              <a:t>Chartres</a:t>
            </a:r>
            <a:r>
              <a:rPr lang="fr-FR" sz="2400" b="1" dirty="0" smtClean="0"/>
              <a:t> » </a:t>
            </a:r>
            <a:r>
              <a:rPr lang="fr-FR" sz="2400" dirty="0" smtClean="0"/>
              <a:t>vers 1934 ( 47 x 62,5 cm)</a:t>
            </a:r>
          </a:p>
          <a:p>
            <a:endParaRPr lang="fr-FR" sz="2400" dirty="0"/>
          </a:p>
          <a:p>
            <a:r>
              <a:rPr lang="fr-FR" sz="2400" dirty="0" smtClean="0"/>
              <a:t>On ressent un peu moins de fébrilité dans ce paysage qui au 1</a:t>
            </a:r>
            <a:r>
              <a:rPr lang="fr-FR" sz="2400" baseline="30000" dirty="0" smtClean="0"/>
              <a:t>er</a:t>
            </a:r>
            <a:r>
              <a:rPr lang="fr-FR" sz="2400" dirty="0" smtClean="0"/>
              <a:t> abord semble rempli d’une certaine sérénité</a:t>
            </a:r>
            <a:endParaRPr lang="fr-FR" sz="2400" dirty="0"/>
          </a:p>
        </p:txBody>
      </p:sp>
      <p:sp>
        <p:nvSpPr>
          <p:cNvPr id="5" name="Rectangle 4"/>
          <p:cNvSpPr/>
          <p:nvPr/>
        </p:nvSpPr>
        <p:spPr>
          <a:xfrm>
            <a:off x="477981" y="3843727"/>
            <a:ext cx="10678391" cy="1200329"/>
          </a:xfrm>
          <a:prstGeom prst="rect">
            <a:avLst/>
          </a:prstGeom>
        </p:spPr>
        <p:txBody>
          <a:bodyPr wrap="square">
            <a:spAutoFit/>
          </a:bodyPr>
          <a:lstStyle/>
          <a:p>
            <a:r>
              <a:rPr lang="fr-FR" b="1" dirty="0">
                <a:solidFill>
                  <a:schemeClr val="accent1"/>
                </a:solidFill>
              </a:rPr>
              <a:t>« La Cathédrale de Chartres </a:t>
            </a:r>
            <a:r>
              <a:rPr lang="fr-FR" b="1" dirty="0"/>
              <a:t>» </a:t>
            </a:r>
            <a:r>
              <a:rPr lang="fr-FR" dirty="0"/>
              <a:t>vers  1933 et 1934</a:t>
            </a:r>
            <a:br>
              <a:rPr lang="fr-FR" dirty="0"/>
            </a:br>
            <a:r>
              <a:rPr lang="fr-FR" dirty="0"/>
              <a:t>( huile sur panneau 92 x 50 cm)</a:t>
            </a:r>
            <a:br>
              <a:rPr lang="fr-FR" dirty="0"/>
            </a:br>
            <a:r>
              <a:rPr lang="fr-FR" dirty="0" smtClean="0"/>
              <a:t>L’édifice </a:t>
            </a:r>
            <a:r>
              <a:rPr lang="fr-FR" dirty="0"/>
              <a:t>s’élève bien droit dans un ciel presque ensoleillé</a:t>
            </a:r>
            <a:br>
              <a:rPr lang="fr-FR" dirty="0"/>
            </a:br>
            <a:r>
              <a:rPr lang="fr-FR" dirty="0"/>
              <a:t>une célèbre cathédrale représentée par COROT en 1830</a:t>
            </a:r>
          </a:p>
        </p:txBody>
      </p:sp>
      <p:sp>
        <p:nvSpPr>
          <p:cNvPr id="6" name="Rectangle 5"/>
          <p:cNvSpPr/>
          <p:nvPr/>
        </p:nvSpPr>
        <p:spPr>
          <a:xfrm>
            <a:off x="324806" y="5364080"/>
            <a:ext cx="3437479" cy="369332"/>
          </a:xfrm>
          <a:prstGeom prst="rect">
            <a:avLst/>
          </a:prstGeom>
        </p:spPr>
        <p:txBody>
          <a:bodyPr wrap="none">
            <a:spAutoFit/>
          </a:bodyPr>
          <a:lstStyle/>
          <a:p>
            <a:r>
              <a:rPr lang="fr-FR" dirty="0"/>
              <a:t>Il revient sur le thème des arbres : </a:t>
            </a:r>
          </a:p>
        </p:txBody>
      </p:sp>
      <p:sp>
        <p:nvSpPr>
          <p:cNvPr id="7" name="Rectangle 6"/>
          <p:cNvSpPr/>
          <p:nvPr/>
        </p:nvSpPr>
        <p:spPr>
          <a:xfrm>
            <a:off x="4388428" y="5410246"/>
            <a:ext cx="6096000" cy="646331"/>
          </a:xfrm>
          <a:prstGeom prst="rect">
            <a:avLst/>
          </a:prstGeom>
        </p:spPr>
        <p:txBody>
          <a:bodyPr>
            <a:spAutoFit/>
          </a:bodyPr>
          <a:lstStyle/>
          <a:p>
            <a:r>
              <a:rPr lang="fr-FR" dirty="0"/>
              <a:t>«</a:t>
            </a:r>
            <a:r>
              <a:rPr lang="fr-FR" dirty="0">
                <a:solidFill>
                  <a:schemeClr val="accent1"/>
                </a:solidFill>
              </a:rPr>
              <a:t> Arbre dans le vent »  vers 1939 ( 69 x 86 cm)                   « L’Allée d’arbres </a:t>
            </a:r>
            <a:r>
              <a:rPr lang="fr-FR" dirty="0"/>
              <a:t>» 1936 ( 76 x 69 cm)</a:t>
            </a:r>
            <a:endParaRPr lang="fr-FR" dirty="0"/>
          </a:p>
        </p:txBody>
      </p:sp>
    </p:spTree>
    <p:extLst>
      <p:ext uri="{BB962C8B-B14F-4D97-AF65-F5344CB8AC3E}">
        <p14:creationId xmlns:p14="http://schemas.microsoft.com/office/powerpoint/2010/main" val="27083038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2727" y="1819853"/>
            <a:ext cx="10810010" cy="1325563"/>
          </a:xfrm>
        </p:spPr>
        <p:txBody>
          <a:bodyPr>
            <a:noAutofit/>
          </a:bodyPr>
          <a:lstStyle/>
          <a:p>
            <a:r>
              <a:rPr lang="fr-FR" sz="2800" dirty="0" smtClean="0"/>
              <a:t>Contraints à ne plus se déplacer, Chaïm et sa compagne se cachent ; en même temps sa santé se dégrade.</a:t>
            </a:r>
            <a:br>
              <a:rPr lang="fr-FR" sz="2800" dirty="0" smtClean="0"/>
            </a:br>
            <a:r>
              <a:rPr lang="fr-FR" sz="2800" dirty="0" smtClean="0"/>
              <a:t/>
            </a:r>
            <a:br>
              <a:rPr lang="fr-FR" sz="2800" dirty="0" smtClean="0"/>
            </a:br>
            <a:r>
              <a:rPr lang="fr-FR" sz="2800" dirty="0" smtClean="0"/>
              <a:t>En 1940, Gerda est arrêtée, déportée vers un camp d’internement dans le sud de la France d’où elle sera libérée assez rapidement mais elle ne reverra jamais Chaïm.</a:t>
            </a:r>
            <a:br>
              <a:rPr lang="fr-FR" sz="2800" dirty="0" smtClean="0"/>
            </a:br>
            <a:r>
              <a:rPr lang="fr-FR" sz="2800" dirty="0"/>
              <a:t/>
            </a:r>
            <a:br>
              <a:rPr lang="fr-FR" sz="2800" dirty="0"/>
            </a:br>
            <a:r>
              <a:rPr lang="fr-FR" sz="2800" dirty="0" smtClean="0"/>
              <a:t>A partir de cette période, Chaïm va peindre des animaux vivants, des enfants… : peindre l’enfance, peindre la vie c’est conjurer le climat mortifère de la guerre et celui de la maladie qui le ronge</a:t>
            </a:r>
            <a:br>
              <a:rPr lang="fr-FR" sz="2800" dirty="0" smtClean="0"/>
            </a:br>
            <a:r>
              <a:rPr lang="fr-FR" sz="2800" dirty="0"/>
              <a:t/>
            </a:r>
            <a:br>
              <a:rPr lang="fr-FR" sz="2800" dirty="0"/>
            </a:br>
            <a:endParaRPr lang="fr-FR" sz="2800" dirty="0"/>
          </a:p>
        </p:txBody>
      </p:sp>
      <p:sp>
        <p:nvSpPr>
          <p:cNvPr id="3" name="Rectangle 2"/>
          <p:cNvSpPr/>
          <p:nvPr/>
        </p:nvSpPr>
        <p:spPr>
          <a:xfrm>
            <a:off x="533400" y="4394445"/>
            <a:ext cx="9109364" cy="1477328"/>
          </a:xfrm>
          <a:prstGeom prst="rect">
            <a:avLst/>
          </a:prstGeom>
        </p:spPr>
        <p:txBody>
          <a:bodyPr wrap="square">
            <a:spAutoFit/>
          </a:bodyPr>
          <a:lstStyle/>
          <a:p>
            <a:r>
              <a:rPr lang="fr-FR" b="1" dirty="0"/>
              <a:t>«</a:t>
            </a:r>
            <a:r>
              <a:rPr lang="fr-FR" b="1" dirty="0">
                <a:solidFill>
                  <a:schemeClr val="accent1"/>
                </a:solidFill>
              </a:rPr>
              <a:t> Retour de l’école après l’orage » </a:t>
            </a:r>
            <a:r>
              <a:rPr lang="fr-FR" dirty="0">
                <a:solidFill>
                  <a:schemeClr val="accent1"/>
                </a:solidFill>
              </a:rPr>
              <a:t>1939</a:t>
            </a:r>
            <a:br>
              <a:rPr lang="fr-FR" dirty="0">
                <a:solidFill>
                  <a:schemeClr val="accent1"/>
                </a:solidFill>
              </a:rPr>
            </a:br>
            <a:r>
              <a:rPr lang="fr-FR" dirty="0"/>
              <a:t>(46 x 50 cm)</a:t>
            </a:r>
            <a:br>
              <a:rPr lang="fr-FR" dirty="0"/>
            </a:br>
            <a:r>
              <a:rPr lang="fr-FR" dirty="0"/>
              <a:t/>
            </a:r>
            <a:br>
              <a:rPr lang="fr-FR" dirty="0"/>
            </a:br>
            <a:r>
              <a:rPr lang="fr-FR" dirty="0"/>
              <a:t>Peindre des enfants affrontant l’orage c’est peindre l’innocence qui doit affronter les affres de la  guerre </a:t>
            </a:r>
          </a:p>
        </p:txBody>
      </p:sp>
    </p:spTree>
    <p:extLst>
      <p:ext uri="{BB962C8B-B14F-4D97-AF65-F5344CB8AC3E}">
        <p14:creationId xmlns:p14="http://schemas.microsoft.com/office/powerpoint/2010/main" val="16665704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82781" y="1298093"/>
            <a:ext cx="11000509" cy="3970318"/>
          </a:xfrm>
          <a:prstGeom prst="rect">
            <a:avLst/>
          </a:prstGeom>
        </p:spPr>
        <p:txBody>
          <a:bodyPr wrap="square">
            <a:spAutoFit/>
          </a:bodyPr>
          <a:lstStyle/>
          <a:p>
            <a:r>
              <a:rPr lang="fr-FR" sz="2800" dirty="0"/>
              <a:t>Le port de l’étoile jaune devient obligatoire en 1942; cette même année il est présenté à la peintre Marie-Berthe AURENCHE ( sans doute par Mme Castaing); c’est la 2</a:t>
            </a:r>
            <a:r>
              <a:rPr lang="fr-FR" sz="2800" baseline="30000" dirty="0"/>
              <a:t>nde</a:t>
            </a:r>
            <a:r>
              <a:rPr lang="fr-FR" sz="2800" dirty="0"/>
              <a:t> femme de Max ERNST ( parti en exil aux USA</a:t>
            </a:r>
            <a:r>
              <a:rPr lang="fr-FR" sz="2800" dirty="0" smtClean="0"/>
              <a:t>)</a:t>
            </a:r>
          </a:p>
          <a:p>
            <a:r>
              <a:rPr lang="fr-FR" sz="2800" dirty="0"/>
              <a:t/>
            </a:r>
            <a:br>
              <a:rPr lang="fr-FR" sz="2800" dirty="0"/>
            </a:br>
            <a:r>
              <a:rPr lang="fr-FR" sz="2800" dirty="0"/>
              <a:t>Ils vont vivre ensemble mais dans la peur et l’inquiétude car ils sont recherchés par la </a:t>
            </a:r>
            <a:r>
              <a:rPr lang="fr-FR" sz="2800" dirty="0" smtClean="0"/>
              <a:t>Gestapo de Paris et de Lyon ainsi que par la police du régime de Vichy ce qui les amène à changer régulièrement de résidence : une vie d’errance, d’autodafés et de lacération de toiles et aussi l’aggravation de l’ulcère dont souffre Chaïm</a:t>
            </a:r>
          </a:p>
        </p:txBody>
      </p:sp>
    </p:spTree>
    <p:extLst>
      <p:ext uri="{BB962C8B-B14F-4D97-AF65-F5344CB8AC3E}">
        <p14:creationId xmlns:p14="http://schemas.microsoft.com/office/powerpoint/2010/main" val="141840734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274" y="2482937"/>
            <a:ext cx="6026726" cy="1325563"/>
          </a:xfrm>
        </p:spPr>
        <p:txBody>
          <a:bodyPr>
            <a:noAutofit/>
          </a:bodyPr>
          <a:lstStyle/>
          <a:p>
            <a:r>
              <a:rPr lang="fr-FR" sz="2400" b="1" dirty="0" smtClean="0">
                <a:solidFill>
                  <a:schemeClr val="accent1"/>
                </a:solidFill>
              </a:rPr>
              <a:t>« L’écolier bleu » </a:t>
            </a:r>
            <a:r>
              <a:rPr lang="fr-FR" sz="2400" dirty="0" smtClean="0">
                <a:solidFill>
                  <a:schemeClr val="accent1"/>
                </a:solidFill>
              </a:rPr>
              <a:t>1942</a:t>
            </a:r>
            <a:br>
              <a:rPr lang="fr-FR" sz="2400" dirty="0" smtClean="0">
                <a:solidFill>
                  <a:schemeClr val="accent1"/>
                </a:solidFill>
              </a:rPr>
            </a:br>
            <a:r>
              <a:rPr lang="fr-FR" sz="2400" dirty="0">
                <a:solidFill>
                  <a:schemeClr val="accent1"/>
                </a:solidFill>
              </a:rPr>
              <a:t/>
            </a:r>
            <a:br>
              <a:rPr lang="fr-FR" sz="2400" dirty="0">
                <a:solidFill>
                  <a:schemeClr val="accent1"/>
                </a:solidFill>
              </a:rPr>
            </a:br>
            <a:r>
              <a:rPr lang="fr-FR" sz="2400" dirty="0" smtClean="0"/>
              <a:t>Il peint le portrait du fils du garde-champêtre âgé de 12 ans Marcel VARVOU- c’est dans cette famille que Chaïm avait  trouvé refuge pour fuir la Gestapo</a:t>
            </a:r>
            <a:br>
              <a:rPr lang="fr-FR" sz="2400" dirty="0" smtClean="0"/>
            </a:br>
            <a:r>
              <a:rPr lang="fr-FR" sz="2400" dirty="0"/>
              <a:t/>
            </a:r>
            <a:br>
              <a:rPr lang="fr-FR" sz="2400" dirty="0"/>
            </a:br>
            <a:r>
              <a:rPr lang="fr-FR" sz="2400" dirty="0" smtClean="0"/>
              <a:t>On constate que son style et les couleurs de ses peintures ont changé.</a:t>
            </a:r>
            <a:br>
              <a:rPr lang="fr-FR" sz="2400" dirty="0" smtClean="0"/>
            </a:br>
            <a:r>
              <a:rPr lang="fr-FR" sz="2400" dirty="0"/>
              <a:t/>
            </a:r>
            <a:br>
              <a:rPr lang="fr-FR" sz="2400" dirty="0"/>
            </a:br>
            <a:r>
              <a:rPr lang="fr-FR" sz="2400" dirty="0" smtClean="0"/>
              <a:t>Même si on lit une certaine résignation dans la position de ce petit écolier, ses traits sont moins déformés que dans les précédents portraits et en arrière-plan on peut voir un rideau de verdure ( mais sans issue!)</a:t>
            </a:r>
            <a:endParaRPr lang="fr-FR" sz="2400" dirty="0"/>
          </a:p>
        </p:txBody>
      </p:sp>
      <p:sp>
        <p:nvSpPr>
          <p:cNvPr id="4" name="Rectangle 3"/>
          <p:cNvSpPr/>
          <p:nvPr/>
        </p:nvSpPr>
        <p:spPr>
          <a:xfrm>
            <a:off x="6605155" y="684891"/>
            <a:ext cx="6096000" cy="1631216"/>
          </a:xfrm>
          <a:prstGeom prst="rect">
            <a:avLst/>
          </a:prstGeom>
        </p:spPr>
        <p:txBody>
          <a:bodyPr>
            <a:spAutoFit/>
          </a:bodyPr>
          <a:lstStyle/>
          <a:p>
            <a:r>
              <a:rPr lang="fr-FR" sz="2000" dirty="0">
                <a:solidFill>
                  <a:schemeClr val="accent1"/>
                </a:solidFill>
              </a:rPr>
              <a:t>«</a:t>
            </a:r>
            <a:r>
              <a:rPr lang="fr-FR" sz="2000" b="1" dirty="0">
                <a:solidFill>
                  <a:schemeClr val="accent1"/>
                </a:solidFill>
              </a:rPr>
              <a:t> Mère et enfant » </a:t>
            </a:r>
            <a:r>
              <a:rPr lang="fr-FR" sz="2000" dirty="0">
                <a:solidFill>
                  <a:schemeClr val="accent1"/>
                </a:solidFill>
              </a:rPr>
              <a:t>vers 1942( 55 x 38 cm)</a:t>
            </a:r>
            <a:br>
              <a:rPr lang="fr-FR" sz="2000" dirty="0">
                <a:solidFill>
                  <a:schemeClr val="accent1"/>
                </a:solidFill>
              </a:rPr>
            </a:br>
            <a:r>
              <a:rPr lang="fr-FR" sz="2000" dirty="0">
                <a:solidFill>
                  <a:schemeClr val="accent1"/>
                </a:solidFill>
              </a:rPr>
              <a:t/>
            </a:r>
            <a:br>
              <a:rPr lang="fr-FR" sz="2000" dirty="0">
                <a:solidFill>
                  <a:schemeClr val="accent1"/>
                </a:solidFill>
              </a:rPr>
            </a:br>
            <a:r>
              <a:rPr lang="fr-FR" sz="2000" b="1" dirty="0"/>
              <a:t>« </a:t>
            </a:r>
            <a:r>
              <a:rPr lang="fr-FR" sz="2000" b="1" dirty="0">
                <a:solidFill>
                  <a:schemeClr val="accent1"/>
                </a:solidFill>
              </a:rPr>
              <a:t> Maternité »  </a:t>
            </a:r>
            <a:r>
              <a:rPr lang="fr-FR" sz="2000" dirty="0">
                <a:solidFill>
                  <a:schemeClr val="accent1"/>
                </a:solidFill>
              </a:rPr>
              <a:t>vers 1942 </a:t>
            </a:r>
            <a:r>
              <a:rPr lang="fr-FR" sz="2000" dirty="0"/>
              <a:t>( 64 x 53 cm)</a:t>
            </a:r>
            <a:br>
              <a:rPr lang="fr-FR" sz="2000" dirty="0"/>
            </a:br>
            <a:r>
              <a:rPr lang="fr-FR" sz="2000" dirty="0"/>
              <a:t/>
            </a:r>
            <a:br>
              <a:rPr lang="fr-FR" sz="2000" dirty="0"/>
            </a:br>
            <a:endParaRPr lang="fr-FR" sz="2000" dirty="0"/>
          </a:p>
        </p:txBody>
      </p:sp>
      <p:sp>
        <p:nvSpPr>
          <p:cNvPr id="5" name="Rectangle 4"/>
          <p:cNvSpPr/>
          <p:nvPr/>
        </p:nvSpPr>
        <p:spPr>
          <a:xfrm>
            <a:off x="7096991" y="2007956"/>
            <a:ext cx="4561610" cy="1938992"/>
          </a:xfrm>
          <a:prstGeom prst="rect">
            <a:avLst/>
          </a:prstGeom>
        </p:spPr>
        <p:txBody>
          <a:bodyPr wrap="square">
            <a:spAutoFit/>
          </a:bodyPr>
          <a:lstStyle/>
          <a:p>
            <a:r>
              <a:rPr lang="fr-FR" sz="2000" dirty="0"/>
              <a:t>Certes on peut lire une certaine tristesse, voire une forme de résignation. Dans le tableau </a:t>
            </a:r>
            <a:r>
              <a:rPr lang="fr-FR" sz="2000" dirty="0">
                <a:solidFill>
                  <a:schemeClr val="accent1"/>
                </a:solidFill>
              </a:rPr>
              <a:t>2</a:t>
            </a:r>
            <a:r>
              <a:rPr lang="fr-FR" sz="2000" dirty="0"/>
              <a:t> il peint la maladresse de la mère tenant gauchement son enfant! mais le symbole de la maternité est quelque chose de positif aux accents d’espoir</a:t>
            </a:r>
          </a:p>
        </p:txBody>
      </p:sp>
    </p:spTree>
    <p:extLst>
      <p:ext uri="{BB962C8B-B14F-4D97-AF65-F5344CB8AC3E}">
        <p14:creationId xmlns:p14="http://schemas.microsoft.com/office/powerpoint/2010/main" val="34681957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500" y="1053176"/>
            <a:ext cx="10494818" cy="1325563"/>
          </a:xfrm>
        </p:spPr>
        <p:txBody>
          <a:bodyPr>
            <a:noAutofit/>
          </a:bodyPr>
          <a:lstStyle/>
          <a:p>
            <a:r>
              <a:rPr lang="fr-FR" sz="2800" b="1" dirty="0" smtClean="0">
                <a:solidFill>
                  <a:schemeClr val="accent1"/>
                </a:solidFill>
              </a:rPr>
              <a:t>« </a:t>
            </a:r>
            <a:r>
              <a:rPr lang="fr-FR" sz="2800" b="1" dirty="0">
                <a:solidFill>
                  <a:schemeClr val="accent1"/>
                </a:solidFill>
              </a:rPr>
              <a:t>2</a:t>
            </a:r>
            <a:r>
              <a:rPr lang="fr-FR" sz="2800" b="1" dirty="0" smtClean="0">
                <a:solidFill>
                  <a:schemeClr val="accent1"/>
                </a:solidFill>
              </a:rPr>
              <a:t> enfants à Champigny sous un ciel ble</a:t>
            </a:r>
            <a:r>
              <a:rPr lang="fr-FR" sz="2800" b="1" dirty="0" smtClean="0"/>
              <a:t>u » </a:t>
            </a:r>
            <a:r>
              <a:rPr lang="fr-FR" sz="2800" dirty="0" smtClean="0"/>
              <a:t>vers 1942-43 ( 46 x 61m)</a:t>
            </a:r>
            <a:br>
              <a:rPr lang="fr-FR" sz="2800" dirty="0" smtClean="0"/>
            </a:br>
            <a:r>
              <a:rPr lang="fr-FR" sz="2800" dirty="0"/>
              <a:t/>
            </a:r>
            <a:br>
              <a:rPr lang="fr-FR" sz="2800" dirty="0"/>
            </a:br>
            <a:r>
              <a:rPr lang="fr-FR" sz="2800" dirty="0" smtClean="0"/>
              <a:t>Sans doute le dernier tableau de SOUTINE qui sera contraint de quitter la Touraine pour être hospitalisé à PARIS où il mourra le </a:t>
            </a:r>
            <a:r>
              <a:rPr lang="fr-FR" sz="2800" b="1" u="sng" dirty="0" smtClean="0"/>
              <a:t>9 aout 1943 </a:t>
            </a:r>
            <a:r>
              <a:rPr lang="fr-FR" sz="2800" dirty="0" smtClean="0"/>
              <a:t>lors de l’intervention chirurgicale</a:t>
            </a:r>
            <a:endParaRPr lang="fr-FR" sz="2800" dirty="0"/>
          </a:p>
        </p:txBody>
      </p:sp>
      <p:sp>
        <p:nvSpPr>
          <p:cNvPr id="4" name="Rectangle 3"/>
          <p:cNvSpPr/>
          <p:nvPr/>
        </p:nvSpPr>
        <p:spPr>
          <a:xfrm>
            <a:off x="498764" y="2692589"/>
            <a:ext cx="10494818" cy="2616101"/>
          </a:xfrm>
          <a:prstGeom prst="rect">
            <a:avLst/>
          </a:prstGeom>
        </p:spPr>
        <p:txBody>
          <a:bodyPr wrap="square">
            <a:spAutoFit/>
          </a:bodyPr>
          <a:lstStyle/>
          <a:p>
            <a:r>
              <a:rPr lang="fr-FR" dirty="0">
                <a:solidFill>
                  <a:schemeClr val="accent1"/>
                </a:solidFill>
                <a:latin typeface="Alegreya"/>
              </a:rPr>
              <a:t>Vous êtes prié d’assister à l’inhumation de Monsieur Ch. Soutine,</a:t>
            </a:r>
            <a:br>
              <a:rPr lang="fr-FR" dirty="0">
                <a:solidFill>
                  <a:schemeClr val="accent1"/>
                </a:solidFill>
                <a:latin typeface="Alegreya"/>
              </a:rPr>
            </a:br>
            <a:r>
              <a:rPr lang="fr-FR" dirty="0">
                <a:solidFill>
                  <a:schemeClr val="accent1"/>
                </a:solidFill>
                <a:latin typeface="Alegreya"/>
              </a:rPr>
              <a:t>Artiste Peintre, décédé à Paris, le 9 août 1943 à l’âge de 49 ans,</a:t>
            </a:r>
            <a:br>
              <a:rPr lang="fr-FR" dirty="0">
                <a:solidFill>
                  <a:schemeClr val="accent1"/>
                </a:solidFill>
                <a:latin typeface="Alegreya"/>
              </a:rPr>
            </a:br>
            <a:r>
              <a:rPr lang="fr-FR" dirty="0">
                <a:solidFill>
                  <a:schemeClr val="accent1"/>
                </a:solidFill>
                <a:latin typeface="Alegreya"/>
              </a:rPr>
              <a:t>Qui aura lieu le mercredi 11 courant, à 14 heures précises,</a:t>
            </a:r>
            <a:br>
              <a:rPr lang="fr-FR" dirty="0">
                <a:solidFill>
                  <a:schemeClr val="accent1"/>
                </a:solidFill>
                <a:latin typeface="Alegreya"/>
              </a:rPr>
            </a:br>
            <a:r>
              <a:rPr lang="fr-FR" dirty="0">
                <a:solidFill>
                  <a:schemeClr val="accent1"/>
                </a:solidFill>
                <a:latin typeface="Alegreya"/>
              </a:rPr>
              <a:t>au Cimetière Montparnasse.</a:t>
            </a:r>
            <a:br>
              <a:rPr lang="fr-FR" dirty="0">
                <a:solidFill>
                  <a:schemeClr val="accent1"/>
                </a:solidFill>
                <a:latin typeface="Alegreya"/>
              </a:rPr>
            </a:br>
            <a:r>
              <a:rPr lang="fr-FR" dirty="0">
                <a:solidFill>
                  <a:schemeClr val="accent1"/>
                </a:solidFill>
                <a:latin typeface="Alegreya"/>
              </a:rPr>
              <a:t>On se réunira à la porte principale du cimetière ».</a:t>
            </a:r>
          </a:p>
          <a:p>
            <a:r>
              <a:rPr lang="fr-FR" dirty="0">
                <a:solidFill>
                  <a:schemeClr val="accent1"/>
                </a:solidFill>
              </a:rPr>
              <a:t>De la part de Madame Marie-Berthe </a:t>
            </a:r>
            <a:r>
              <a:rPr lang="fr-FR" dirty="0" err="1">
                <a:solidFill>
                  <a:schemeClr val="accent1"/>
                </a:solidFill>
              </a:rPr>
              <a:t>Aurenche</a:t>
            </a:r>
            <a:endParaRPr lang="fr-FR" dirty="0">
              <a:solidFill>
                <a:schemeClr val="accent1"/>
              </a:solidFill>
            </a:endParaRPr>
          </a:p>
          <a:p>
            <a:endParaRPr lang="fr-FR" dirty="0"/>
          </a:p>
          <a:p>
            <a:endParaRPr lang="fr-FR" dirty="0"/>
          </a:p>
          <a:p>
            <a:endParaRPr lang="fr-FR" sz="2000" dirty="0"/>
          </a:p>
        </p:txBody>
      </p:sp>
      <p:sp>
        <p:nvSpPr>
          <p:cNvPr id="5" name="Rectangle 4"/>
          <p:cNvSpPr/>
          <p:nvPr/>
        </p:nvSpPr>
        <p:spPr>
          <a:xfrm>
            <a:off x="498764" y="4737208"/>
            <a:ext cx="9944100" cy="461665"/>
          </a:xfrm>
          <a:prstGeom prst="rect">
            <a:avLst/>
          </a:prstGeom>
        </p:spPr>
        <p:txBody>
          <a:bodyPr wrap="square">
            <a:spAutoFit/>
          </a:bodyPr>
          <a:lstStyle/>
          <a:p>
            <a:r>
              <a:rPr lang="fr-FR" sz="2400" dirty="0"/>
              <a:t>Picasso et Max JACOB font partie des rares témoins de cette inhumation.</a:t>
            </a:r>
            <a:endParaRPr lang="fr-FR" sz="2400" dirty="0"/>
          </a:p>
        </p:txBody>
      </p:sp>
    </p:spTree>
    <p:extLst>
      <p:ext uri="{BB962C8B-B14F-4D97-AF65-F5344CB8AC3E}">
        <p14:creationId xmlns:p14="http://schemas.microsoft.com/office/powerpoint/2010/main" val="1423432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9035" y="759980"/>
            <a:ext cx="11686307" cy="1325563"/>
          </a:xfrm>
        </p:spPr>
        <p:txBody>
          <a:bodyPr>
            <a:normAutofit fontScale="90000"/>
          </a:bodyPr>
          <a:lstStyle/>
          <a:p>
            <a:r>
              <a:rPr lang="fr-FR" b="1" dirty="0" smtClean="0"/>
              <a:t/>
            </a:r>
            <a:br>
              <a:rPr lang="fr-FR" b="1" dirty="0" smtClean="0"/>
            </a:br>
            <a:r>
              <a:rPr lang="fr-FR" b="1" dirty="0" smtClean="0"/>
              <a:t/>
            </a:r>
            <a:br>
              <a:rPr lang="fr-FR" b="1" dirty="0" smtClean="0"/>
            </a:br>
            <a:r>
              <a:rPr lang="fr-FR" b="1" u="sng" dirty="0" smtClean="0"/>
              <a:t>CONCLUSION</a:t>
            </a:r>
            <a:br>
              <a:rPr lang="fr-FR" b="1" u="sng" dirty="0" smtClean="0"/>
            </a:br>
            <a:r>
              <a:rPr lang="fr-FR" sz="2700" dirty="0" smtClean="0"/>
              <a:t>Chaïm </a:t>
            </a:r>
            <a:r>
              <a:rPr lang="fr-FR" sz="2700" dirty="0" smtClean="0"/>
              <a:t>SOUTINE à classer dans le catalogue des «  peintres maudits » qui a voulu peindre </a:t>
            </a:r>
            <a:r>
              <a:rPr lang="fr-FR" sz="2700" u="sng" dirty="0" smtClean="0"/>
              <a:t>jusqu’à l’insoutenable le tragique de la vie </a:t>
            </a:r>
            <a:r>
              <a:rPr lang="fr-FR" sz="2700" dirty="0" smtClean="0"/>
              <a:t>avec sa palette stridente.</a:t>
            </a:r>
            <a:br>
              <a:rPr lang="fr-FR" sz="2700" dirty="0" smtClean="0"/>
            </a:br>
            <a:r>
              <a:rPr lang="fr-FR" sz="2700" dirty="0" smtClean="0"/>
              <a:t>Reconnu de son vivant, on recense aujourd’hui  presque </a:t>
            </a:r>
            <a:r>
              <a:rPr lang="fr-FR" sz="2700" b="1" dirty="0" smtClean="0"/>
              <a:t>500 toiles </a:t>
            </a:r>
            <a:r>
              <a:rPr lang="fr-FR" sz="2700" dirty="0" smtClean="0"/>
              <a:t>( paysages 190, portraits 187 et natures mortes 120)réparties dans les plus grands musées du monde et chez des collectionneurs privés.</a:t>
            </a:r>
            <a:br>
              <a:rPr lang="fr-FR" sz="2700" dirty="0" smtClean="0"/>
            </a:br>
            <a:r>
              <a:rPr lang="fr-FR" sz="2700" dirty="0" smtClean="0"/>
              <a:t>Un peintre qui, admirant les «  grands » les a réinterprété :</a:t>
            </a:r>
            <a:br>
              <a:rPr lang="fr-FR" sz="2700" dirty="0" smtClean="0"/>
            </a:br>
            <a:r>
              <a:rPr lang="fr-FR" sz="2700" dirty="0" smtClean="0"/>
              <a:t>REMBRANDT </a:t>
            </a:r>
            <a:r>
              <a:rPr lang="fr-FR" sz="2700" dirty="0" smtClean="0"/>
              <a:t>,     CHARDIN ,                        COURBET,                               VAN GOGH</a:t>
            </a:r>
            <a:r>
              <a:rPr lang="fr-FR" sz="2700" b="1" dirty="0" smtClean="0"/>
              <a:t/>
            </a:r>
            <a:br>
              <a:rPr lang="fr-FR" sz="2700" b="1" dirty="0" smtClean="0"/>
            </a:br>
            <a:r>
              <a:rPr lang="fr-FR" sz="2700" b="1" dirty="0"/>
              <a:t/>
            </a:r>
            <a:br>
              <a:rPr lang="fr-FR" sz="2700" b="1" dirty="0"/>
            </a:br>
            <a:endParaRPr lang="fr-FR" sz="2700" b="1" dirty="0"/>
          </a:p>
        </p:txBody>
      </p:sp>
      <p:sp>
        <p:nvSpPr>
          <p:cNvPr id="7" name="Rectangle 6"/>
          <p:cNvSpPr/>
          <p:nvPr/>
        </p:nvSpPr>
        <p:spPr>
          <a:xfrm>
            <a:off x="0" y="3265393"/>
            <a:ext cx="11087743" cy="1323439"/>
          </a:xfrm>
          <a:prstGeom prst="rect">
            <a:avLst/>
          </a:prstGeom>
        </p:spPr>
        <p:txBody>
          <a:bodyPr wrap="square">
            <a:spAutoFit/>
          </a:bodyPr>
          <a:lstStyle/>
          <a:p>
            <a:r>
              <a:rPr lang="fr-FR" sz="2000" dirty="0"/>
              <a:t>Un peintre que beaucoup d’historiens d’art qualifieront comme «  père de l’expressionnisme » avec l’utilisation de couleurs criardes et le choix de sujets assez provocateurs.</a:t>
            </a:r>
            <a:br>
              <a:rPr lang="fr-FR" sz="2000" dirty="0"/>
            </a:br>
            <a:r>
              <a:rPr lang="fr-FR" sz="2000" dirty="0" smtClean="0"/>
              <a:t>Certains </a:t>
            </a:r>
            <a:r>
              <a:rPr lang="fr-FR" sz="2000" dirty="0"/>
              <a:t>portraits d’Egon SCHIELE </a:t>
            </a:r>
            <a:r>
              <a:rPr lang="fr-FR" sz="2000" dirty="0" smtClean="0"/>
              <a:t>présentent une </a:t>
            </a:r>
            <a:r>
              <a:rPr lang="fr-FR" sz="2000" dirty="0"/>
              <a:t>certaine filiation avec ceux de Chaïm SOUTINE</a:t>
            </a:r>
            <a:br>
              <a:rPr lang="fr-FR" sz="2000" dirty="0"/>
            </a:br>
            <a:endParaRPr lang="fr-FR" sz="2000" dirty="0"/>
          </a:p>
        </p:txBody>
      </p:sp>
      <p:sp>
        <p:nvSpPr>
          <p:cNvPr id="8" name="Rectangle 7"/>
          <p:cNvSpPr/>
          <p:nvPr/>
        </p:nvSpPr>
        <p:spPr>
          <a:xfrm>
            <a:off x="0" y="4311901"/>
            <a:ext cx="11384973" cy="646331"/>
          </a:xfrm>
          <a:prstGeom prst="rect">
            <a:avLst/>
          </a:prstGeom>
        </p:spPr>
        <p:txBody>
          <a:bodyPr wrap="square">
            <a:spAutoFit/>
          </a:bodyPr>
          <a:lstStyle/>
          <a:p>
            <a:r>
              <a:rPr lang="fr-FR" dirty="0"/>
              <a:t>Un peintre qui, à son tour influencera  Francis BACON qui n’hésitera pas à mettre en scène des personnages avec des carcasses de viande </a:t>
            </a:r>
          </a:p>
        </p:txBody>
      </p:sp>
      <p:sp>
        <p:nvSpPr>
          <p:cNvPr id="9" name="Rectangle 8"/>
          <p:cNvSpPr/>
          <p:nvPr/>
        </p:nvSpPr>
        <p:spPr>
          <a:xfrm>
            <a:off x="99035" y="5060864"/>
            <a:ext cx="11495165" cy="1754326"/>
          </a:xfrm>
          <a:prstGeom prst="rect">
            <a:avLst/>
          </a:prstGeom>
        </p:spPr>
        <p:txBody>
          <a:bodyPr wrap="square">
            <a:spAutoFit/>
          </a:bodyPr>
          <a:lstStyle/>
          <a:p>
            <a:r>
              <a:rPr lang="fr-FR" dirty="0"/>
              <a:t>Le Musée de l’Orangerie qui conserve 22 toiles de SOUTINE, explorait l’interprétation de son œuvre à travers celle de l’américain </a:t>
            </a:r>
            <a:r>
              <a:rPr lang="fr-FR" u="sng" dirty="0"/>
              <a:t>Willem de KOONING</a:t>
            </a:r>
            <a:r>
              <a:rPr lang="fr-FR" dirty="0"/>
              <a:t> (1904-1997) par une exposition du 15.9.2021 au 10.1.2022</a:t>
            </a:r>
            <a:br>
              <a:rPr lang="fr-FR" dirty="0"/>
            </a:br>
            <a:r>
              <a:rPr lang="fr-FR" dirty="0"/>
              <a:t/>
            </a:r>
            <a:br>
              <a:rPr lang="fr-FR" dirty="0"/>
            </a:br>
            <a:r>
              <a:rPr lang="fr-FR" dirty="0"/>
              <a:t>Cet artiste d’origine néerlandaise a toujours eu une très grande admiration pour le travail de son ainé «  pour la déstabilisation du regard</a:t>
            </a:r>
            <a:br>
              <a:rPr lang="fr-FR" dirty="0"/>
            </a:br>
            <a:r>
              <a:rPr lang="fr-FR" dirty="0"/>
              <a:t>que procure une œuvre de Soutine »</a:t>
            </a:r>
          </a:p>
        </p:txBody>
      </p:sp>
    </p:spTree>
    <p:extLst>
      <p:ext uri="{BB962C8B-B14F-4D97-AF65-F5344CB8AC3E}">
        <p14:creationId xmlns:p14="http://schemas.microsoft.com/office/powerpoint/2010/main" val="2422298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9601" y="1144442"/>
            <a:ext cx="11329554" cy="1325563"/>
          </a:xfrm>
        </p:spPr>
        <p:txBody>
          <a:bodyPr>
            <a:noAutofit/>
          </a:bodyPr>
          <a:lstStyle/>
          <a:p>
            <a:r>
              <a:rPr lang="fr-FR" sz="2800" dirty="0"/>
              <a:t>Paris, cette ville lumière devient une bohême artistique cosmopolite qui se retrouve dans les bals, les grands cafés concentrés autour de MONTPARNASSE </a:t>
            </a:r>
            <a:r>
              <a:rPr lang="fr-FR" sz="2800" dirty="0" smtClean="0"/>
              <a:t>.</a:t>
            </a:r>
            <a:br>
              <a:rPr lang="fr-FR" sz="2800" dirty="0" smtClean="0"/>
            </a:br>
            <a:r>
              <a:rPr lang="fr-FR" sz="2800" dirty="0" smtClean="0"/>
              <a:t>MONTMARTRE </a:t>
            </a:r>
            <a:r>
              <a:rPr lang="fr-FR" sz="2800" dirty="0"/>
              <a:t>et le Bateau Lavoir ont été délaissés car devenus «  trop bourgeois </a:t>
            </a:r>
            <a:r>
              <a:rPr lang="fr-FR" sz="2800" dirty="0" smtClean="0"/>
              <a:t>»                         </a:t>
            </a:r>
            <a:br>
              <a:rPr lang="fr-FR" sz="2800" dirty="0" smtClean="0"/>
            </a:br>
            <a:r>
              <a:rPr lang="fr-FR" sz="2800" dirty="0"/>
              <a:t/>
            </a:r>
            <a:br>
              <a:rPr lang="fr-FR" sz="2800" dirty="0"/>
            </a:br>
            <a:r>
              <a:rPr lang="fr-FR" sz="2800" dirty="0" smtClean="0"/>
              <a:t>                                                     </a:t>
            </a:r>
            <a:r>
              <a:rPr lang="fr-FR" sz="2800" i="1" dirty="0" smtClean="0"/>
              <a:t>ici MODIGLIANI, PICASSO et l’écrivain SALMON</a:t>
            </a:r>
            <a:endParaRPr lang="fr-FR" sz="2800" dirty="0"/>
          </a:p>
        </p:txBody>
      </p:sp>
      <p:sp>
        <p:nvSpPr>
          <p:cNvPr id="4" name="Rectangle 3"/>
          <p:cNvSpPr/>
          <p:nvPr/>
        </p:nvSpPr>
        <p:spPr>
          <a:xfrm>
            <a:off x="228600" y="3217269"/>
            <a:ext cx="10910454" cy="3477875"/>
          </a:xfrm>
          <a:prstGeom prst="rect">
            <a:avLst/>
          </a:prstGeom>
        </p:spPr>
        <p:txBody>
          <a:bodyPr wrap="square">
            <a:spAutoFit/>
          </a:bodyPr>
          <a:lstStyle/>
          <a:p>
            <a:r>
              <a:rPr lang="fr-FR" sz="2000" dirty="0"/>
              <a:t>Grâce au sculpteur </a:t>
            </a:r>
            <a:r>
              <a:rPr lang="fr-FR" sz="2000" u="sng" dirty="0"/>
              <a:t>Alfred BOUCHER *</a:t>
            </a:r>
            <a:r>
              <a:rPr lang="fr-FR" sz="2000" dirty="0"/>
              <a:t>qui a acquis un terrain vague dans le quartier des abattoirs de</a:t>
            </a:r>
            <a:br>
              <a:rPr lang="fr-FR" sz="2000" dirty="0"/>
            </a:br>
            <a:r>
              <a:rPr lang="fr-FR" sz="2000" dirty="0"/>
              <a:t>Vaugirard et a fait édifier un ensemble d’ateliers</a:t>
            </a:r>
            <a:br>
              <a:rPr lang="fr-FR" sz="2000" dirty="0"/>
            </a:br>
            <a:r>
              <a:rPr lang="fr-FR" sz="2000" dirty="0"/>
              <a:t>en réutilisant des pavillons de l’Exposition universelle de</a:t>
            </a:r>
            <a:br>
              <a:rPr lang="fr-FR" sz="2000" dirty="0"/>
            </a:br>
            <a:r>
              <a:rPr lang="fr-FR" sz="2000" dirty="0"/>
              <a:t>1900, les artistes ( essentiellement juifs) vont être accueillis à «  </a:t>
            </a:r>
            <a:r>
              <a:rPr lang="fr-FR" sz="2000" b="1" dirty="0"/>
              <a:t>la Ruche</a:t>
            </a:r>
            <a:r>
              <a:rPr lang="fr-FR" sz="2000" dirty="0"/>
              <a:t> » = </a:t>
            </a:r>
            <a:r>
              <a:rPr lang="fr-FR" sz="2000" u="sng" dirty="0"/>
              <a:t>une colonie d’abeilles</a:t>
            </a:r>
            <a:br>
              <a:rPr lang="fr-FR" sz="2000" u="sng" dirty="0"/>
            </a:br>
            <a:r>
              <a:rPr lang="fr-FR" sz="2000" u="sng" dirty="0"/>
              <a:t/>
            </a:r>
            <a:br>
              <a:rPr lang="fr-FR" sz="2000" u="sng" dirty="0"/>
            </a:br>
            <a:r>
              <a:rPr lang="fr-FR" sz="2000" dirty="0"/>
              <a:t>Le train de vie est modeste, voire misérable mais les échanges foisonnent dans une atmosphère bohême où les pratiques classiques côtoient les recherches avant-gardistes.</a:t>
            </a:r>
            <a:br>
              <a:rPr lang="fr-FR" sz="2000" dirty="0"/>
            </a:br>
            <a:r>
              <a:rPr lang="fr-FR" sz="2000" dirty="0"/>
              <a:t>CHAGALL arrive de Biélorussie en 1911, il peint la nuit sur des draps ou des toiles anciennes regrattées élaborant un univers onirique peuplé d’éléments issus de l’iconographie juive.</a:t>
            </a:r>
            <a:br>
              <a:rPr lang="fr-FR" sz="2000" dirty="0"/>
            </a:br>
            <a:r>
              <a:rPr lang="fr-FR" sz="2000" b="1" u="sng" dirty="0"/>
              <a:t>Chaïm SOUTINE </a:t>
            </a:r>
            <a:r>
              <a:rPr lang="fr-FR" sz="2000" dirty="0"/>
              <a:t>et d’autres artistes qui sont amis depuis leur formation aux Beaux Arts de Minsk arrivent en </a:t>
            </a:r>
            <a:r>
              <a:rPr lang="fr-FR" sz="2000" u="sng" dirty="0"/>
              <a:t>1912</a:t>
            </a:r>
            <a:endParaRPr lang="fr-FR" sz="2000" dirty="0"/>
          </a:p>
        </p:txBody>
      </p:sp>
    </p:spTree>
    <p:extLst>
      <p:ext uri="{BB962C8B-B14F-4D97-AF65-F5344CB8AC3E}">
        <p14:creationId xmlns:p14="http://schemas.microsoft.com/office/powerpoint/2010/main" val="311876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90" y="2872365"/>
            <a:ext cx="6182591" cy="1325563"/>
          </a:xfrm>
        </p:spPr>
        <p:txBody>
          <a:bodyPr>
            <a:normAutofit fontScale="90000"/>
          </a:bodyPr>
          <a:lstStyle/>
          <a:p>
            <a:r>
              <a:rPr lang="fr-FR" sz="2800" b="1" dirty="0" smtClean="0"/>
              <a:t>« La Ruche » </a:t>
            </a:r>
            <a:r>
              <a:rPr lang="fr-FR" sz="2800" dirty="0" smtClean="0"/>
              <a:t>photographie de 1918</a:t>
            </a:r>
            <a:br>
              <a:rPr lang="fr-FR" sz="2800" dirty="0" smtClean="0"/>
            </a:br>
            <a:r>
              <a:rPr lang="fr-FR" sz="2800" dirty="0" smtClean="0"/>
              <a:t>Officiellement inaugurée en 1902</a:t>
            </a:r>
            <a:br>
              <a:rPr lang="fr-FR" sz="2800" dirty="0" smtClean="0"/>
            </a:br>
            <a:r>
              <a:rPr lang="fr-FR" sz="2800" dirty="0"/>
              <a:t/>
            </a:r>
            <a:br>
              <a:rPr lang="fr-FR" sz="2800" dirty="0"/>
            </a:br>
            <a:r>
              <a:rPr lang="fr-FR" sz="2800" dirty="0" smtClean="0"/>
              <a:t/>
            </a:r>
            <a:br>
              <a:rPr lang="fr-FR" sz="2800" dirty="0" smtClean="0"/>
            </a:br>
            <a:r>
              <a:rPr lang="fr-FR" sz="2800" dirty="0"/>
              <a:t/>
            </a:r>
            <a:br>
              <a:rPr lang="fr-FR" sz="2800" dirty="0"/>
            </a:br>
            <a:r>
              <a:rPr lang="fr-FR" sz="3100" i="1" dirty="0" smtClean="0">
                <a:solidFill>
                  <a:schemeClr val="accent1"/>
                </a:solidFill>
              </a:rPr>
              <a:t>« Les abeilles offrent à l’homme le plus bel exemple d’union qui soit, dans un travail, dans l’effort. Et voilà pourquoi nous avons fait « la Ruche »</a:t>
            </a:r>
            <a:r>
              <a:rPr lang="fr-FR" sz="3100" dirty="0" smtClean="0">
                <a:solidFill>
                  <a:schemeClr val="accent1"/>
                </a:solidFill>
              </a:rPr>
              <a:t/>
            </a:r>
            <a:br>
              <a:rPr lang="fr-FR" sz="3100" dirty="0" smtClean="0">
                <a:solidFill>
                  <a:schemeClr val="accent1"/>
                </a:solidFill>
              </a:rPr>
            </a:br>
            <a:r>
              <a:rPr lang="fr-FR" sz="2800" dirty="0"/>
              <a:t/>
            </a:r>
            <a:br>
              <a:rPr lang="fr-FR" sz="2800" dirty="0"/>
            </a:br>
            <a:r>
              <a:rPr lang="fr-FR" sz="3100" dirty="0" smtClean="0"/>
              <a:t>Ce lieu va servir de sas entre leur milieu d’origine et la vie en France où ils s’intègrent progressivement.</a:t>
            </a:r>
            <a:br>
              <a:rPr lang="fr-FR" sz="3100" dirty="0" smtClean="0"/>
            </a:br>
            <a:r>
              <a:rPr lang="fr-FR" sz="3100" dirty="0" smtClean="0"/>
              <a:t>Pourtant le yiddish est leur langue commune et leur culture traditionnelle qui est source de mélancolie.</a:t>
            </a:r>
            <a:br>
              <a:rPr lang="fr-FR" sz="3100" dirty="0" smtClean="0"/>
            </a:br>
            <a:r>
              <a:rPr lang="fr-FR" sz="3100" dirty="0"/>
              <a:t/>
            </a:r>
            <a:br>
              <a:rPr lang="fr-FR" sz="3100" dirty="0"/>
            </a:br>
            <a:endParaRPr lang="fr-FR" sz="3100" dirty="0"/>
          </a:p>
        </p:txBody>
      </p:sp>
      <p:sp>
        <p:nvSpPr>
          <p:cNvPr id="4" name="Rectangle 3"/>
          <p:cNvSpPr/>
          <p:nvPr/>
        </p:nvSpPr>
        <p:spPr>
          <a:xfrm>
            <a:off x="6096000" y="379999"/>
            <a:ext cx="6096000" cy="923330"/>
          </a:xfrm>
          <a:prstGeom prst="rect">
            <a:avLst/>
          </a:prstGeom>
        </p:spPr>
        <p:txBody>
          <a:bodyPr>
            <a:spAutoFit/>
          </a:bodyPr>
          <a:lstStyle/>
          <a:p>
            <a:r>
              <a:rPr lang="fr-FR" b="1" dirty="0"/>
              <a:t>« La Rotonde », « le Dôme » </a:t>
            </a:r>
            <a:r>
              <a:rPr lang="fr-FR" dirty="0"/>
              <a:t>sont les rendez-vous incontournables pour les artistes qui gravitent dans le quartier de Montparnasse</a:t>
            </a:r>
          </a:p>
        </p:txBody>
      </p:sp>
      <p:sp>
        <p:nvSpPr>
          <p:cNvPr id="5" name="Rectangle 4"/>
          <p:cNvSpPr/>
          <p:nvPr/>
        </p:nvSpPr>
        <p:spPr>
          <a:xfrm>
            <a:off x="6650181" y="2132645"/>
            <a:ext cx="6096000" cy="1200329"/>
          </a:xfrm>
          <a:prstGeom prst="rect">
            <a:avLst/>
          </a:prstGeom>
        </p:spPr>
        <p:txBody>
          <a:bodyPr>
            <a:spAutoFit/>
          </a:bodyPr>
          <a:lstStyle/>
          <a:p>
            <a:r>
              <a:rPr lang="fr-FR" b="1" dirty="0"/>
              <a:t>« La Closerie des Lilas » </a:t>
            </a:r>
            <a:r>
              <a:rPr lang="fr-FR" dirty="0"/>
              <a:t>véritable cercle littéraire où se retrouvent APOLLINAIRE, CENDRARS, Max JACOB comme quelques années auparavant gravitaient</a:t>
            </a:r>
            <a:br>
              <a:rPr lang="fr-FR" dirty="0"/>
            </a:br>
            <a:r>
              <a:rPr lang="fr-FR" dirty="0"/>
              <a:t>VERLAINE, RIMBAUD, ZOLA, BAUDELAIRE…</a:t>
            </a:r>
            <a:endParaRPr lang="fr-FR" dirty="0"/>
          </a:p>
        </p:txBody>
      </p:sp>
    </p:spTree>
    <p:extLst>
      <p:ext uri="{BB962C8B-B14F-4D97-AF65-F5344CB8AC3E}">
        <p14:creationId xmlns:p14="http://schemas.microsoft.com/office/powerpoint/2010/main" val="29175267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2888" y="2360181"/>
            <a:ext cx="10758055" cy="2554720"/>
          </a:xfrm>
        </p:spPr>
        <p:txBody>
          <a:bodyPr>
            <a:noAutofit/>
          </a:bodyPr>
          <a:lstStyle/>
          <a:p>
            <a:r>
              <a:rPr lang="fr-FR" sz="2800" b="1" u="sng" dirty="0" smtClean="0"/>
              <a:t>Etre un artiste juif</a:t>
            </a:r>
            <a:br>
              <a:rPr lang="fr-FR" sz="2800" b="1" u="sng" dirty="0" smtClean="0"/>
            </a:br>
            <a:r>
              <a:rPr lang="fr-FR" sz="2800" b="1" u="sng" dirty="0"/>
              <a:t/>
            </a:r>
            <a:br>
              <a:rPr lang="fr-FR" sz="2800" b="1" u="sng" dirty="0"/>
            </a:br>
            <a:r>
              <a:rPr lang="fr-FR" sz="2800" dirty="0" smtClean="0"/>
              <a:t>Le point le plus important de ce cosmopolitisme sans précédent est que cette Ecole de Paris compte de nombreux juifs venus de métropoles européennes ou de petites bourgades juives de l’</a:t>
            </a:r>
            <a:r>
              <a:rPr lang="fr-FR" sz="2800" dirty="0"/>
              <a:t>E</a:t>
            </a:r>
            <a:r>
              <a:rPr lang="fr-FR" sz="2800" dirty="0" smtClean="0"/>
              <a:t>mpire russe.</a:t>
            </a:r>
            <a:br>
              <a:rPr lang="fr-FR" sz="2800" dirty="0" smtClean="0"/>
            </a:br>
            <a:r>
              <a:rPr lang="fr-FR" sz="2800" dirty="0"/>
              <a:t/>
            </a:r>
            <a:br>
              <a:rPr lang="fr-FR" sz="2800" dirty="0"/>
            </a:br>
            <a:r>
              <a:rPr lang="fr-FR" sz="2800" dirty="0" smtClean="0"/>
              <a:t>Tous sont en quête d’émancipation tant politique que sociale, culturelle ou religieuse; bon nombre fuient les pogroms mais aussi une situation économique désastreuses dont ils sont les 1ères victimes.</a:t>
            </a:r>
            <a:br>
              <a:rPr lang="fr-FR" sz="2800" dirty="0" smtClean="0"/>
            </a:br>
            <a:r>
              <a:rPr lang="fr-FR" sz="2800" dirty="0"/>
              <a:t/>
            </a:r>
            <a:br>
              <a:rPr lang="fr-FR" sz="2800" dirty="0"/>
            </a:br>
            <a:r>
              <a:rPr lang="fr-FR" sz="2800" dirty="0" smtClean="0"/>
              <a:t>Si certains se sont formés à l’école des Beaux Arts : VITEBSK pour CHAGALL, CRACOVIE pour KISLING, </a:t>
            </a:r>
            <a:r>
              <a:rPr lang="fr-FR" sz="2800" b="1" u="sng" dirty="0" smtClean="0"/>
              <a:t>VILNIUS pour SOUTINE</a:t>
            </a:r>
            <a:r>
              <a:rPr lang="fr-FR" sz="2800" dirty="0" smtClean="0"/>
              <a:t>, d’autres n’y ont pas eu accès en raison du numerus clausus imposé aux Juifs de l’Empire russe ou parce que leur famille s’y oppose pour raisons religieuses</a:t>
            </a:r>
            <a:r>
              <a:rPr lang="fr-FR" sz="2800" b="1" u="sng" dirty="0" smtClean="0"/>
              <a:t> </a:t>
            </a:r>
            <a:br>
              <a:rPr lang="fr-FR" sz="2800" b="1" u="sng" dirty="0" smtClean="0"/>
            </a:br>
            <a:endParaRPr lang="fr-FR" sz="2800" b="1" u="sng" dirty="0"/>
          </a:p>
        </p:txBody>
      </p:sp>
    </p:spTree>
    <p:extLst>
      <p:ext uri="{BB962C8B-B14F-4D97-AF65-F5344CB8AC3E}">
        <p14:creationId xmlns:p14="http://schemas.microsoft.com/office/powerpoint/2010/main" val="17932902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2116" y="1040533"/>
            <a:ext cx="11066320" cy="1900094"/>
          </a:xfrm>
        </p:spPr>
        <p:txBody>
          <a:bodyPr>
            <a:noAutofit/>
          </a:bodyPr>
          <a:lstStyle/>
          <a:p>
            <a:r>
              <a:rPr lang="fr-FR" sz="2800" dirty="0" smtClean="0"/>
              <a:t>La France, pays des Droits de l’Homme, fait des Juifs des citoyens à part entière depuis 1791 et surtout leur offre une vie meilleure.</a:t>
            </a:r>
            <a:br>
              <a:rPr lang="fr-FR" sz="2800" dirty="0" smtClean="0"/>
            </a:br>
            <a:r>
              <a:rPr lang="fr-FR" sz="2800" dirty="0" smtClean="0"/>
              <a:t/>
            </a:r>
            <a:br>
              <a:rPr lang="fr-FR" sz="2800" dirty="0" smtClean="0"/>
            </a:br>
            <a:r>
              <a:rPr lang="fr-FR" sz="2800" dirty="0" smtClean="0"/>
              <a:t>Ces artistes vont retrouver un autre appui : celle des critiques et des marchands d’art car beaucoup sont eux-aussi d’origine juive.</a:t>
            </a:r>
            <a:br>
              <a:rPr lang="fr-FR" sz="2800" dirty="0" smtClean="0"/>
            </a:br>
            <a:r>
              <a:rPr lang="fr-FR" sz="2800" dirty="0"/>
              <a:t/>
            </a:r>
            <a:br>
              <a:rPr lang="fr-FR" sz="2800" dirty="0"/>
            </a:br>
            <a:r>
              <a:rPr lang="fr-FR" sz="2800" dirty="0" smtClean="0"/>
              <a:t>Entre les 2 guerres, des revues «  d’art juif » vont se multiplier; les artistes seront reconnus tant par la critique que commercialement grâce à des marchands comme Paul GUILLAUME, l’américain Alfred BARNES</a:t>
            </a:r>
            <a:endParaRPr lang="fr-FR" sz="2800" dirty="0"/>
          </a:p>
        </p:txBody>
      </p:sp>
      <p:sp>
        <p:nvSpPr>
          <p:cNvPr id="4" name="Rectangle 3"/>
          <p:cNvSpPr/>
          <p:nvPr/>
        </p:nvSpPr>
        <p:spPr>
          <a:xfrm>
            <a:off x="322116" y="3885290"/>
            <a:ext cx="6096000" cy="1631216"/>
          </a:xfrm>
          <a:prstGeom prst="rect">
            <a:avLst/>
          </a:prstGeom>
        </p:spPr>
        <p:txBody>
          <a:bodyPr>
            <a:spAutoFit/>
          </a:bodyPr>
          <a:lstStyle/>
          <a:p>
            <a:r>
              <a:rPr lang="fr-FR" sz="2000" b="1" dirty="0"/>
              <a:t>« L’atelier à la Ruche » </a:t>
            </a:r>
            <a:r>
              <a:rPr lang="fr-FR" sz="2000" dirty="0"/>
              <a:t>Marc CHAGALL</a:t>
            </a:r>
            <a:br>
              <a:rPr lang="fr-FR" sz="2000" dirty="0"/>
            </a:br>
            <a:r>
              <a:rPr lang="fr-FR" sz="2000" dirty="0"/>
              <a:t>1911</a:t>
            </a:r>
            <a:br>
              <a:rPr lang="fr-FR" sz="2000" dirty="0"/>
            </a:br>
            <a:r>
              <a:rPr lang="fr-FR" sz="2000" dirty="0">
                <a:solidFill>
                  <a:schemeClr val="accent1"/>
                </a:solidFill>
              </a:rPr>
              <a:t>« </a:t>
            </a:r>
            <a:r>
              <a:rPr lang="fr-FR" sz="2000" i="1" dirty="0">
                <a:solidFill>
                  <a:schemeClr val="accent1"/>
                </a:solidFill>
              </a:rPr>
              <a:t>A la Ruche, on y crevait ou l’on en sortait célèbre »</a:t>
            </a:r>
            <a:br>
              <a:rPr lang="fr-FR" sz="2000" i="1" dirty="0">
                <a:solidFill>
                  <a:schemeClr val="accent1"/>
                </a:solidFill>
              </a:rPr>
            </a:br>
            <a:r>
              <a:rPr lang="fr-FR" sz="2000" i="1" dirty="0">
                <a:solidFill>
                  <a:schemeClr val="accent1"/>
                </a:solidFill>
              </a:rPr>
              <a:t/>
            </a:r>
            <a:br>
              <a:rPr lang="fr-FR" sz="2000" i="1" dirty="0">
                <a:solidFill>
                  <a:schemeClr val="accent1"/>
                </a:solidFill>
              </a:rPr>
            </a:br>
            <a:r>
              <a:rPr lang="fr-FR" sz="2000" dirty="0"/>
              <a:t>En 1915, on dénombre 110 ateliers et 90 artistes</a:t>
            </a:r>
          </a:p>
        </p:txBody>
      </p:sp>
      <p:sp>
        <p:nvSpPr>
          <p:cNvPr id="5" name="Rectangle 4"/>
          <p:cNvSpPr/>
          <p:nvPr/>
        </p:nvSpPr>
        <p:spPr>
          <a:xfrm>
            <a:off x="6548003" y="4100733"/>
            <a:ext cx="6096000" cy="1323439"/>
          </a:xfrm>
          <a:prstGeom prst="rect">
            <a:avLst/>
          </a:prstGeom>
        </p:spPr>
        <p:txBody>
          <a:bodyPr>
            <a:spAutoFit/>
          </a:bodyPr>
          <a:lstStyle/>
          <a:p>
            <a:r>
              <a:rPr lang="fr-FR" sz="2000" b="1" dirty="0"/>
              <a:t>« La Ruche » </a:t>
            </a:r>
            <a:r>
              <a:rPr lang="fr-FR" sz="2000" dirty="0"/>
              <a:t>représentée par </a:t>
            </a:r>
            <a:br>
              <a:rPr lang="fr-FR" sz="2000" dirty="0"/>
            </a:br>
            <a:r>
              <a:rPr lang="fr-FR" sz="2000" dirty="0"/>
              <a:t>Jacques CHAPIRO ou SHAPIRO</a:t>
            </a:r>
            <a:br>
              <a:rPr lang="fr-FR" sz="2000" dirty="0"/>
            </a:br>
            <a:r>
              <a:rPr lang="fr-FR" sz="2000" dirty="0"/>
              <a:t>(peintre russe, auteur de décors et costumes pour son ami DIAGHILEV)</a:t>
            </a:r>
            <a:endParaRPr lang="fr-FR" sz="2000" dirty="0"/>
          </a:p>
        </p:txBody>
      </p:sp>
    </p:spTree>
    <p:extLst>
      <p:ext uri="{BB962C8B-B14F-4D97-AF65-F5344CB8AC3E}">
        <p14:creationId xmlns:p14="http://schemas.microsoft.com/office/powerpoint/2010/main" val="330598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83671" y="3451225"/>
            <a:ext cx="10965873" cy="1325563"/>
          </a:xfrm>
        </p:spPr>
        <p:txBody>
          <a:bodyPr>
            <a:noAutofit/>
          </a:bodyPr>
          <a:lstStyle/>
          <a:p>
            <a:r>
              <a:rPr lang="fr-FR" sz="2800" dirty="0" smtClean="0"/>
              <a:t>Mais à côté de cette reconnaissance, la question de leur origine va prendre de l’ampleur, la </a:t>
            </a:r>
            <a:r>
              <a:rPr lang="fr-FR" sz="2800" dirty="0"/>
              <a:t>xénophobie augmente</a:t>
            </a:r>
            <a:r>
              <a:rPr lang="fr-FR" sz="2800" dirty="0" smtClean="0"/>
              <a:t> :</a:t>
            </a:r>
            <a:br>
              <a:rPr lang="fr-FR" sz="2800" dirty="0" smtClean="0"/>
            </a:br>
            <a:r>
              <a:rPr lang="fr-FR" sz="2800" dirty="0" smtClean="0"/>
              <a:t/>
            </a:r>
            <a:br>
              <a:rPr lang="fr-FR" sz="2800" dirty="0" smtClean="0"/>
            </a:br>
            <a:r>
              <a:rPr lang="fr-FR" sz="2800" dirty="0"/>
              <a:t>	</a:t>
            </a:r>
            <a:r>
              <a:rPr lang="fr-FR" sz="2800" dirty="0" smtClean="0"/>
              <a:t>- on juge trop élevé le nombre d’étrangers</a:t>
            </a:r>
            <a:br>
              <a:rPr lang="fr-FR" sz="2800" dirty="0" smtClean="0"/>
            </a:br>
            <a:r>
              <a:rPr lang="fr-FR" sz="2800" dirty="0"/>
              <a:t>	</a:t>
            </a:r>
            <a:r>
              <a:rPr lang="fr-FR" sz="2800" dirty="0" smtClean="0"/>
              <a:t>- on souhaite s’affranchir «  des influences exotiques »</a:t>
            </a:r>
            <a:br>
              <a:rPr lang="fr-FR" sz="2800" dirty="0" smtClean="0"/>
            </a:br>
            <a:r>
              <a:rPr lang="fr-FR" sz="2800" dirty="0" smtClean="0"/>
              <a:t>Au Salon de 1924, on propose de remplacer la présentation des artistes non plus par ordre alphabétique mais par nationalité … un bon nombre renonceront à exposer!</a:t>
            </a:r>
            <a:br>
              <a:rPr lang="fr-FR" sz="2800" dirty="0" smtClean="0"/>
            </a:br>
            <a:r>
              <a:rPr lang="fr-FR" sz="2800" dirty="0"/>
              <a:t/>
            </a:r>
            <a:br>
              <a:rPr lang="fr-FR" sz="2800" dirty="0"/>
            </a:br>
            <a:r>
              <a:rPr lang="fr-FR" sz="2800" dirty="0" smtClean="0"/>
              <a:t>La revue «  Mercure de France » défend une politique antisémite :</a:t>
            </a:r>
            <a:br>
              <a:rPr lang="fr-FR" sz="2800" dirty="0" smtClean="0"/>
            </a:br>
            <a:r>
              <a:rPr lang="fr-FR" sz="2800" dirty="0"/>
              <a:t>	</a:t>
            </a:r>
            <a:r>
              <a:rPr lang="fr-FR" sz="2800" dirty="0" smtClean="0"/>
              <a:t>- «  il n’y a pas de juifs au Louvre »</a:t>
            </a:r>
            <a:br>
              <a:rPr lang="fr-FR" sz="2800" dirty="0" smtClean="0"/>
            </a:br>
            <a:r>
              <a:rPr lang="fr-FR" sz="2800" dirty="0"/>
              <a:t>	</a:t>
            </a:r>
            <a:r>
              <a:rPr lang="fr-FR" sz="2800" dirty="0" smtClean="0"/>
              <a:t>- «  il y a trop de LEVY dans les salons »</a:t>
            </a:r>
            <a:br>
              <a:rPr lang="fr-FR" sz="2800" dirty="0" smtClean="0"/>
            </a:br>
            <a:r>
              <a:rPr lang="fr-FR" sz="2800" dirty="0"/>
              <a:t>	</a:t>
            </a:r>
            <a:r>
              <a:rPr lang="fr-FR" sz="2800" dirty="0" smtClean="0"/>
              <a:t>- «  les juifs sont mercantiles avant d’être artistes »</a:t>
            </a:r>
            <a:br>
              <a:rPr lang="fr-FR" sz="2800" dirty="0" smtClean="0"/>
            </a:br>
            <a:r>
              <a:rPr lang="fr-FR" sz="2800" dirty="0"/>
              <a:t/>
            </a:r>
            <a:br>
              <a:rPr lang="fr-FR" sz="2800" dirty="0"/>
            </a:br>
            <a:r>
              <a:rPr lang="fr-FR" sz="2800" u="sng" dirty="0" smtClean="0"/>
              <a:t>l’appellation «  ECOLE de PARIS » voit AUSSI le jour pour combattre cette xénophobie.</a:t>
            </a:r>
            <a:br>
              <a:rPr lang="fr-FR" sz="2800" u="sng" dirty="0" smtClean="0"/>
            </a:br>
            <a:r>
              <a:rPr lang="fr-FR" sz="2800" u="sng" dirty="0"/>
              <a:t/>
            </a:r>
            <a:br>
              <a:rPr lang="fr-FR" sz="2800" u="sng" dirty="0"/>
            </a:br>
            <a:r>
              <a:rPr lang="fr-FR" sz="2800" dirty="0" smtClean="0"/>
              <a:t/>
            </a:r>
            <a:br>
              <a:rPr lang="fr-FR" sz="2800" dirty="0" smtClean="0"/>
            </a:br>
            <a:r>
              <a:rPr lang="fr-FR" sz="2800" dirty="0"/>
              <a:t/>
            </a:r>
            <a:br>
              <a:rPr lang="fr-FR" sz="2800" dirty="0"/>
            </a:br>
            <a:endParaRPr lang="fr-FR" sz="2800" dirty="0"/>
          </a:p>
        </p:txBody>
      </p:sp>
    </p:spTree>
    <p:extLst>
      <p:ext uri="{BB962C8B-B14F-4D97-AF65-F5344CB8AC3E}">
        <p14:creationId xmlns:p14="http://schemas.microsoft.com/office/powerpoint/2010/main" val="16250220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1968</TotalTime>
  <Words>1125</Words>
  <Application>Microsoft Office PowerPoint</Application>
  <PresentationFormat>Grand écran</PresentationFormat>
  <Paragraphs>114</Paragraphs>
  <Slides>49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49</vt:i4>
      </vt:variant>
    </vt:vector>
  </HeadingPairs>
  <TitlesOfParts>
    <vt:vector size="54" baseType="lpstr">
      <vt:lpstr>Alegreya</vt:lpstr>
      <vt:lpstr>Arial</vt:lpstr>
      <vt:lpstr>Calibri</vt:lpstr>
      <vt:lpstr>Calibri Light</vt:lpstr>
      <vt:lpstr>Thème Office</vt:lpstr>
      <vt:lpstr>CHAÏM SOUTINE  1893-1943</vt:lpstr>
      <vt:lpstr>  L’ECOLE de PARIS :  Ce vocable désigne le foisonnement artistique dû à la présence à Paris de nombreux artistes venus de toute l’Europe ( mais aussi des USA et d’Asie) du début du XX ème siècle jusqu’à la 2nde Guerre Mondiale.  Ces artistes ont en commun de fuir les conditions politico-sociales peu propices à une libre pratique de l’art notamment ceux issus de Russie et d’Europe centrale.  Ils ont connaissance des différents mouvements artistiques novateurs français : naturalisme, symbolisme et surtout impressionnisme dont l’influence s’était rapidement et internationalement répandue.   De surcroit, il faut souligner que PARIS jouissait d’une aura artistique confortée par le succès de l’Exposition Universelle de 1900.  </vt:lpstr>
      <vt:lpstr>Avant la 1ère Guerre Mondiale, on trouve:    - le tchèque KUPKA  - le néerlandais VAN DONGEN  - l’espagnol PICASSO  - l’italien MODIGLIANI  - le mexicain RIVERA  - le japonais FOUJITA  Ils seront rejoints par des contingents venus de RUSSIE:  - ZADKINE  - CHAGALL  - SOUTINE  - Sonia TERK – la future Mme Sonia DELAUNAY </vt:lpstr>
      <vt:lpstr>L’opposition classique se situe entre cette «  Ecole de Paris » et les autres mouvements de l’époque :  - les Nabis ave Pierre BONNARD, Maurice DENIS…  - les post-fauvistes comme MATISSE, DUFY, MARQUET  - les cubistes tels BRAQUE, LEGER  DERAIN, en dehors de cette mouvance, est toutefois respecté car il exerce en tant qu’enseignant.  Bien qu’artistes étrangers, certains n’appartiendront pas à cette Ecole :  - les espagnols DALI et MIRO  - le néerlandais VAN DONGEN  - le russe KANDINSKY  - l’allemand HARTUNG</vt:lpstr>
      <vt:lpstr>Paris, cette ville lumière devient une bohême artistique cosmopolite qui se retrouve dans les bals, les grands cafés concentrés autour de MONTPARNASSE . MONTMARTRE et le Bateau Lavoir ont été délaissés car devenus «  trop bourgeois »                                                                                ici MODIGLIANI, PICASSO et l’écrivain SALMON</vt:lpstr>
      <vt:lpstr>« La Ruche » photographie de 1918 Officiellement inaugurée en 1902    « Les abeilles offrent à l’homme le plus bel exemple d’union qui soit, dans un travail, dans l’effort. Et voilà pourquoi nous avons fait « la Ruche »  Ce lieu va servir de sas entre leur milieu d’origine et la vie en France où ils s’intègrent progressivement. Pourtant le yiddish est leur langue commune et leur culture traditionnelle qui est source de mélancolie.  </vt:lpstr>
      <vt:lpstr>Etre un artiste juif  Le point le plus important de ce cosmopolitisme sans précédent est que cette Ecole de Paris compte de nombreux juifs venus de métropoles européennes ou de petites bourgades juives de l’Empire russe.  Tous sont en quête d’émancipation tant politique que sociale, culturelle ou religieuse; bon nombre fuient les pogroms mais aussi une situation économique désastreuses dont ils sont les 1ères victimes.  Si certains se sont formés à l’école des Beaux Arts : VITEBSK pour CHAGALL, CRACOVIE pour KISLING, VILNIUS pour SOUTINE, d’autres n’y ont pas eu accès en raison du numerus clausus imposé aux Juifs de l’Empire russe ou parce que leur famille s’y oppose pour raisons religieuses  </vt:lpstr>
      <vt:lpstr>La France, pays des Droits de l’Homme, fait des Juifs des citoyens à part entière depuis 1791 et surtout leur offre une vie meilleure.  Ces artistes vont retrouver un autre appui : celle des critiques et des marchands d’art car beaucoup sont eux-aussi d’origine juive.  Entre les 2 guerres, des revues «  d’art juif » vont se multiplier; les artistes seront reconnus tant par la critique que commercialement grâce à des marchands comme Paul GUILLAUME, l’américain Alfred BARNES</vt:lpstr>
      <vt:lpstr>Mais à côté de cette reconnaissance, la question de leur origine va prendre de l’ampleur, la xénophobie augmente :   - on juge trop élevé le nombre d’étrangers  - on souhaite s’affranchir «  des influences exotiques » Au Salon de 1924, on propose de remplacer la présentation des artistes non plus par ordre alphabétique mais par nationalité … un bon nombre renonceront à exposer!  La revue «  Mercure de France » défend une politique antisémite :  - «  il n’y a pas de juifs au Louvre »  - «  il y a trop de LEVY dans les salons »  - «  les juifs sont mercantiles avant d’être artistes »  l’appellation «  ECOLE de PARIS » voit AUSSI le jour pour combattre cette xénophobie.    </vt:lpstr>
      <vt:lpstr>Hélas, avec la crise de 1929 les clients se raréfient, les galeries ferment progressivement  ce qui entraine une situation difficile pour les artistes.  C’est l’Occupation qui mettra fin à cette Ecole de Paris :   de nombreux artistes quittent Paris pour s’installer en province puis avec la loi de Vichy«  sur le statut des juifs » ils seront contraints à se cacher ou à fuir.  Si certains artistes ( CHAGALL, KISLING) reviendront à Paris après la guerre, la capitale ne retrouvera jamais le statut de «  Terre Promise »</vt:lpstr>
      <vt:lpstr>ENTRONS dans l’UNIVERS de Chaïm</vt:lpstr>
      <vt:lpstr> Il nait, 10ème enfant d’une lignée de 11 dans un petit village où la plupart des bâtiments sont relativement délabrés, offrant un hébergement dérisoire destiné très souvent à des familles nombreuses.   Son père est un tailleur très pauvre, sa mère souffre de cette précarité.   Chaïm montre, très jeune, un goût pour le dessin mais dans sa religion juive ( une frange très doctrinale) peinture et dessin sont strictement interdits et assimilés à l’hérésie et au blasphème.   Son père songeait pour lui à une carrière de tailleur ou de cordonnier, il le prenait comme apprenti dans son atelier dès son âge de 10 ans. Ses frères ainés le rossent quand ils le surprennent entrain de dessiner  </vt:lpstr>
      <vt:lpstr> Constatant qu’il n’y a pas de place pour l’art, il part ave son ami d’école Michel KILOÏNE ( 1892-1968) jusqu’à la ville de MINSK où ils vont prendre des cours de dessin.  Rapidement, il part à VILNIUS- capitale de la Biélorussie- où il tente de s’inscrire à l’Académie des Beaux Arts pour un cursus de 3 ans mais il échoue. Toutefois il est autorisé à suivre les conférences.  Les thèmes de ses peintures sont tristes : misère, mort… ; malgré tout, son travail est tel qu’il valide ses examens du 1er coup et se classe parmi les meilleurs élèves. Durant ces années, il s’est fait un ami Pinchus KREMEGNE ( issu lui aussi d’une famille d’artisans juifs)  Grâce au généreux don d’un médecin juif ( mécène de court terme) il a de quoi acheter un billet de train pour PARIS – via Berlin- à 2000 kms  </vt:lpstr>
      <vt:lpstr>En juillet 1912, âgé de 20 ans, sans le sou, maigre comme un clou, ne maitrisant pas la langue française, ne parlant que le yiddish, il arrive à la gare du Nord avec son ami KIKOÏNE et c’est un ancien camarade KREMEGNE qui vient les chercher. Celui-ci vit à «  la Ruche » et il emmène Chaïm dans un logement exempt de tout confort, habité par la vermine  « Il a pour lit une planche entre 2 chaises, les pieds de celles-ci sont immergées dans des boites de conserve emplies d’eau afin d’éviter les punaises. Sa pauvreté est extrême ».  On dit qu’il avait l’air d’un clochard fou, enveloppé dans un pardessus misérable. Il se tenait à longueur de journée devant un café dans l’attente d’un café-crème. L’hiver, il se collait au poêle allumé pour réchauffer ses doigts gourds qui refusaient de tenir le pinceau </vt:lpstr>
      <vt:lpstr>« L’Atelier de Soutine » FOUJITA -1913- (41 x 33 cm)  Une certaine mélancolie se dégage de cette toile en raison des couleurs utilisées mais c’est surtout le reflet d’une grande précarité - porte close - rampe d’escalier rouillée - les plantes qui végètent dans leurs pots  le seul détail positif sont les 2 blocs de pierre qui serviront à la création pour un (des) sculpteur(s)</vt:lpstr>
      <vt:lpstr>En 1913, avec son ami KIKOÏNE, ils s’inscrivent à l’école des Beaux-Arts dans les cours du peintre d’histoire Fernand CORMON ( il a eu VAN GOGH, TOULOUSE-LAUTREC  parmi ses élèves)  Mais dans ces cours, Chaïm a l’impression de perdre son temps, il préfère se lancer de manière indépendante. Il erre dans le 15ème arrondissement, installe son chevalet et peint  Ce qu’il fait très souvent c’est aller au Louvre; il est très impressionné par les œuvres de COROT, de COURBET, de CHARDIN mais surtout par celles de REMBRANDT; De même, il admire LE GRECO, GOYA. Ces visites, pour lui, sont plus importantes que tout ce qu’il a appris durant ses études; il se rend même à Amsterdam , voyageant de  nuit dans la classe réservé au bétail, pour voir davantage d’œuvres de REMBRANDT et notamment «  le Bœuf Ecorché »(1655) </vt:lpstr>
      <vt:lpstr>En 1915, a lieu une rencontre étonnante entre Chaïm et Amédéo MODIGLIANI par le biais du sculpteur Jacques LIPSCHITZ . Le «  prince » italien au regard ardent et au charme irrésistible et le slave introverti, taiseux, laid et sale lieront une grande amitié  Amédéo, parisien depuis 8 ans va prendre «  sous son aile » Chaïm de 10 ans son cadet. Tous deux, de santé fragile, seront réformés pour la 1ère guerre mondiale; tous deux souffriront de la faim et du froid, tous deux tenteront de noyer cette misère dans l’alcool et la drogue.  Deux grands peintres : l’un choisira de montrer la beauté, l’autre la laideur  </vt:lpstr>
      <vt:lpstr>«  Autoportrait » 1916 (54 x 30 cm) Musée de l’Hermitage                                 « Autoportrait à la barbe » vers 1917 (81 x 65cm)</vt:lpstr>
      <vt:lpstr>« Portrait du peintre RICHARD X  » - 1915  Il s’agit du 1er travail exposé dans une galerie «  Les Indépendants » ( près des Champs Elysées) Cette exposition a pu être réalisée grâce à MODIGLIANI qui connaissait le propriétaire de la galerie Georges CHERON qui était en même temps critique d’art.  Un travail basé sur le sérieux : traits du modèle, tenue vestimentaire( chemise blanche avec lavallière noire)avec en arrière-plan un papier peint qui pourrait faire penser aux nabis ou aux fauves</vt:lpstr>
      <vt:lpstr>SOUTINE représentera toutes les catégories de la peinture hormis les peintures d’histoire. Il faut noter qu’aucun tableau ne fera référence à son pays natal ou à la religion ( contrairement à CHAGALL)  Quand il est miséreux, qu’il souffre de la faim : il se consacre aux natures mortes représentant des objets comestibles: la nourriture est pour lui obsessionnelle et cela remonte à son enfance. Manger pour lui c’est souffrir : il a un ulcère à l’estomac qui lui provoque de violentes crises ( et dont il mourra) Les natures mortes semblent être les 1ers travaux qu’il présentera et par la suite ceux qui lui donneront la reconnaissance.</vt:lpstr>
      <vt:lpstr>« Nature Morte aux Harengs » (69 x 86 cm) -1916-  Un bol blanc et vide, un plat ovale contenant 3 maigres harengs qui semblent comme menacés par 2 fourchettes opposées*, le tout dans un camaïeu de couleurs ternes  On retrouve les mêmes composantes dans « la Nature morte à la Soupière » (61 x 73 cm) peinte la même année Il souffre de la faim à cette époque</vt:lpstr>
      <vt:lpstr>En 1918, c’est un déferlement de bombes sur Paris,  il va donc effectuer un voyage à VENCE et à CAGNES sur Mer invité par le couple ZBOROWKI (C’est Amédéo qui avait présenté à Moïse ce marchand d’art)  Cette région a déjà attiré de nombreux artistes RENOIR, KISLING, MODIGLIANI, FOUJITA, DUFY…  Durant ce séjour, c’est un travail intense où il va réaliser plus de 30 peintures  Ces œuvres séduiront le riche collectionneur américain Albert BARNES qui fera l’acquisition d’un grand nombre fin 1922    « La Montée sous-Baous »(82,5 x 60 cm)et «Vue sur le quartier Ste Anne »(61x50cm)  </vt:lpstr>
      <vt:lpstr>Présentation PowerPoint</vt:lpstr>
      <vt:lpstr>« Platanes à Céret » vers 1920 (72,5 x 53,5 cm)  La masse des arbres au 1er plan semble se soulever tout comme les maisons en arrière. La peinture est appliquée en couches épaisses avec des mouvements circulaires</vt:lpstr>
      <vt:lpstr>Cette période entre CAGNES, CERET et quelques escales parisiennes, c’est la période la plus productive de SOUTINE : presque 200 tableaux en 3 ans  Il y a beaucoup de paysages qu’il peint non pas pour leur beauté car ce sont des falaises, de profonds canyons dans les Pyrénées .  Il les représente de manière presque apocalyptique dans des couleurs fortes  Sa peinture est à l’image de sa vie : déchirée et malade  A cette même période, il va réaliser aussi de nombreux portraits  </vt:lpstr>
      <vt:lpstr>« La petite fille en rouge »1919 (65 x 54 cm) Collection Barnes  Une petite fille au chemisier rouge, nœud rose dans les cheveux pose fièrement. Ses mains sont sur ses genoux avec les doigts entrelacés. On peut voir les tourbillons des lignes et des couleurs.    Que signifie son petit sourire en coin : malice ou tristesse?</vt:lpstr>
      <vt:lpstr>« La Folle » vers 1919 ( 87 x 65 cm)  Un corps frêle, presque squelettique avec des mains disproportionnées par rapport au corps;  ces mains en deviennent  presque terrifiantes.  L’arrière-plan avec ses couleurs froides met encore plus en valeur le visage pâle et surtout le yeux au regard fixe  Comme toujours, à travers ce genre de portrait l’artiste nous renvoie ses propres angoisses, ses conflits intérieurs.</vt:lpstr>
      <vt:lpstr>Il faut noter que dans la représentation classique, le corps a toujours véhiculé un message et notamment les mains. Simple extension du corps, leur posture était codifiée en vue de symboliser les différents traits de caractère du sujet.  Chez SOUTINE, la représentation des mains est primordiale : elles deviennent un véritable sujet, elles sont toujours disproportionnées, déformées et traduisent souvent une sorte de violence.  Cette violence renvoie à sa souffrance et à la misère qu’il subit.    </vt:lpstr>
      <vt:lpstr>« Les Glaïeuls » 1919 ( 56 x 46 cm) Musée de l’Orangerie  Une série ( comme les impressionnistes et VAN GOGH) de 15 tableaux de glaïeuls  Un vase déporté et quatre tiges qui occupent presque tout l’espace. Le fond fait ressortir le rouge des fleurs Les touches larges et nerveuses du pinceau confèrent du dynamisme</vt:lpstr>
      <vt:lpstr>PARIS, les années 1920  Pour Chaïm, l’année 1923 va amener un grand changement dans sa vie artistique: la revue «  Arts »publie un article du propriétaire de galerie et grand collectionneur Paul GUILLAUME  S’ajoute à cela l’achat considérable d’oeuvres par le collectionneur d’art américain Albert BARNES ( qui sera le créateur de la Fondation Barnes) puis une exposition en 1923 à Paris puis aux USA. D’autres collectionneurs se mettront à acheter du «  Soutine »   Pour la 1ère fois, Chaïm est libéré des soucis financiers notamment en ce qui concerne la nourriture sauf que ses graves problèmes d’estomac lui imposent un régime strict; il peut aussi se vêtir ce qu’il ne manque pas de faire par de larges dépenses ( costumes sur mesure, cravates en soie, bijoux élégants…)   </vt:lpstr>
      <vt:lpstr>Durant cette période, il est indécis quant à sa résidence : il fait la navette entre PARIS et CAGNES où il va réaliser à nouveau des paysages ( + de 200)</vt:lpstr>
      <vt:lpstr>« L’Escalier Rouge à Cagnes » vers 1923 (73 x 54 cm) Des marches d’escalier rouges qui pourraient faire penser à la colonne vertébrale d’une carcasse animale sanguinolente. Un escalier escarpé qui semble mener nulle part avec toujours des maisons qui dansent </vt:lpstr>
      <vt:lpstr>C’est aussi durant cette période qu’il va réaliser un grand nombre de natures mortes avec du gibier, des volailles mais ce genre de sujets (s’il l’a emprunté à CHARDIN) ne plait pas au public!  Dans «  Lapin »  1923-24(73 x 36 cm) on voit l’animal pendu par une patte  qui s’étale de bas en haut sur la toile. L’animal a conservé son pelage duveteux aux teintes délicates rehaussées de blanc, seul l’œil dilaté et blanc nous dit qu’il est mort.  Il fait penser aux tableaux de trophées de chasse. On remarque une cruche rouge-orangée, elle aussi pendue par son anse Ce qui est intéressant c’est aussi le jeu de lignes : diagonales des poutres et verticalité du lapin</vt:lpstr>
      <vt:lpstr>« La Raie » vers 1922 ( 81 x 47,5 cm) Musée Calvet Avignon   et 1924 ( 81 x 110 cm) Metropolitan de New York</vt:lpstr>
      <vt:lpstr>Présentation PowerPoint</vt:lpstr>
      <vt:lpstr>Entre 1920 et 1925, il a réalisé une série d’une dizaine de « Bœuf Ecorché »  Ici la carcasse, tête en bas, attachée par les pattes arrières semble flotter. Elle est ouverte sur toute la longueur mais les viscères sont enlevées.  Le fond sombre, réalisé en couleurs froides met l’accent sur ces chairs encore sanguinolentes. C’est la narration de l’état transitoire de l’animal mort qui sera par la suite mangé par l’Homme. Dénonce-t-il déjà la brutalité, la violence de l’abattage d’un animal? Renvoie-t-il aux sa crificesd’animaux de l’Histoire?  </vt:lpstr>
      <vt:lpstr>En 1924, il rencontre Deborah MELNIK qui avait été un de ses modèles à Vilnius, il l’épouse et de cette union nait une petite fille Aimée mais Chaïm ayant des doutes quant à sa paternité : il quitte rapidement femme et enfant!  Il continue de vivre à Paris avec quelques séjours à Cagnes-sur-Mer  Sur le plan artistique, il va retourner à un sujet de prédilection : le portrait</vt:lpstr>
      <vt:lpstr> « Pâtissier au mouchoir rouge » 1923 ou «  le Petit Pâtissier »  C’est ce tableau qui a apporté la célébrité et surtout l’aisance financière à Chaïm : Paul GUILLAUME avait trouvé «  ce pâtissier inouï, fascinant, réel, truculent, affligé d’une oreille immense… c’est juste un chef d’œuvre » puis c’est le collectionneur BARNES qui en fit l’acquisition Une composition classique : un personnage central bien assis dans un fauteuil, la silhouette élargie par des épaules carrées emplit toute la surface du tableau. Travail remarquable sur le blanc laiteux irisé de couleurs Détails amusant : oreille gauche démesuré, nez un peu rouge tourné vers la droite et surtout le mouchoir rouge qu’il pourrait trituré nerveusement.</vt:lpstr>
      <vt:lpstr>« Garçon d’Honneur » 1924 ( 100 x 81 cm) Musée de l’Orangerie Un garçon  d’honneur mais ce pourrait être aussi un employé d’hôtel avec sa tenue : costume noir, chemise et nœud papillon blancs Economie de couleurs sur un fond neutre sur lequel on peut voir l’ombre projetée de ce garçon assis mais dont on ne voit pas le siège. Un petit buste, des bras et des jambes démesurés, des mains déformées posées sur les genoux et une physionomie triste avec ses yeux baissés Le physique «  ne colle pas » avec la tenue!</vt:lpstr>
      <vt:lpstr>« Le garçon d’Etage » vers 1927(87 x 66 cm) Musée de l’Orangerie  A cette époque, il se rend régulièrement prendre les eaux à la station thermale de Chatel Guyon. C’est là qu’il rencontrera Madeleine et Marcellin CASTAING- de riches collectionneurs- qui deviendront ses mécènes. Il a sans doute observé le personnel de l’hôtel dont il dressera une série de portraits. Ce garçon d’étage avec ses mains sur les hanches a presque une attitude agressive. Il a un visage grossier et peu attrayant avec un large front, un menton étroit et pointu, des oreilles rouges et déformées. Il semble étriqué dans son uniforme moulant et présente des épaules dissymétriques et des mains difformes</vt:lpstr>
      <vt:lpstr>« Femme entrant dans l’eau » 1931 ( 113 x 72,5 cm)  Sans aucun doute il a puisé son inspiration chez REMBRANDT «  Femme se baignant dans une rivière » peint en 1655 </vt:lpstr>
      <vt:lpstr>Encore une série, des personnages anonymes mais sous le thème des « Enfants de Chœur » ( inspiration sans doute près de COURBET «  Enterrement à Ornans ») Leur tenue emblématique avec les couleurs chères à SOUTINE ( le rouge et le blanc) permet de les identifier  1/« Le Grand enfant de chœur » 1925 ( 100 x 56 cm) Centre Pompidou Il semble flotter avec ce corps exagérément allongé  2/ »Enfant de chœur » 1927 3/« l’Enfant de chœur » 1927-28 </vt:lpstr>
      <vt:lpstr>Sa reconnaissance artistique est confirmée :  - 1927 : exposition personnelle dans une galerie parisienne - 1935 :    ‘’                    ‘’               aux USA - 1937 : grande rétrospective de son œuvre à Londres  Sur le plan personnel, en 1937 Chaïm rencontre une juive allemande qui a fui les nazis pour se réfugier en France :  Gerda GROTH qu’il surnommera rapidement  « Mademoiselle GARDE »</vt:lpstr>
      <vt:lpstr>Sa création artistique va à nouveau se focaliser sur la nature qu’il va représenter notamment quand il se rend chez les CASTAING près de Chartres. Pourtant, la récession économique se fait sentir et surtout avec l’arrivée du nazisme c’est le début des persécutions à l’égard des juifs</vt:lpstr>
      <vt:lpstr>Contraints à ne plus se déplacer, Chaïm et sa compagne se cachent ; en même temps sa santé se dégrade.  En 1940, Gerda est arrêtée, déportée vers un camp d’internement dans le sud de la France d’où elle sera libérée assez rapidement mais elle ne reverra jamais Chaïm.  A partir de cette période, Chaïm va peindre des animaux vivants, des enfants… : peindre l’enfance, peindre la vie c’est conjurer le climat mortifère de la guerre et celui de la maladie qui le ronge  </vt:lpstr>
      <vt:lpstr>Présentation PowerPoint</vt:lpstr>
      <vt:lpstr>« L’écolier bleu » 1942  Il peint le portrait du fils du garde-champêtre âgé de 12 ans Marcel VARVOU- c’est dans cette famille que Chaïm avait  trouvé refuge pour fuir la Gestapo  On constate que son style et les couleurs de ses peintures ont changé.  Même si on lit une certaine résignation dans la position de ce petit écolier, ses traits sont moins déformés que dans les précédents portraits et en arrière-plan on peut voir un rideau de verdure ( mais sans issue!)</vt:lpstr>
      <vt:lpstr>« 2 enfants à Champigny sous un ciel bleu » vers 1942-43 ( 46 x 61m)  Sans doute le dernier tableau de SOUTINE qui sera contraint de quitter la Touraine pour être hospitalisé à PARIS où il mourra le 9 aout 1943 lors de l’intervention chirurgicale</vt:lpstr>
      <vt:lpstr>  CONCLUSION Chaïm SOUTINE à classer dans le catalogue des «  peintres maudits » qui a voulu peindre jusqu’à l’insoutenable le tragique de la vie avec sa palette stridente. Reconnu de son vivant, on recense aujourd’hui  presque 500 toiles ( paysages 190, portraits 187 et natures mortes 120)réparties dans les plus grands musées du monde et chez des collectionneurs privés. Un peintre qui, admirant les «  grands » les a réinterprété : REMBRANDT ,     CHARDIN ,                        COURBET,                               VAN GOGH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CHAÏM SOUTINE  1893-1943</dc:title>
  <dc:creator>Béatrice</dc:creator>
  <cp:lastModifiedBy>Béatrice</cp:lastModifiedBy>
  <cp:revision>148</cp:revision>
  <dcterms:created xsi:type="dcterms:W3CDTF">2023-11-24T14:34:29Z</dcterms:created>
  <dcterms:modified xsi:type="dcterms:W3CDTF">2024-01-15T17:54:18Z</dcterms:modified>
</cp:coreProperties>
</file>