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73" r:id="rId8"/>
    <p:sldId id="266" r:id="rId9"/>
    <p:sldId id="267" r:id="rId10"/>
    <p:sldId id="281" r:id="rId11"/>
    <p:sldId id="297" r:id="rId12"/>
    <p:sldId id="263" r:id="rId13"/>
    <p:sldId id="292" r:id="rId14"/>
    <p:sldId id="286" r:id="rId15"/>
    <p:sldId id="287" r:id="rId16"/>
    <p:sldId id="288" r:id="rId17"/>
    <p:sldId id="311" r:id="rId18"/>
    <p:sldId id="312" r:id="rId19"/>
    <p:sldId id="299" r:id="rId20"/>
    <p:sldId id="320" r:id="rId21"/>
    <p:sldId id="289" r:id="rId22"/>
    <p:sldId id="291" r:id="rId23"/>
    <p:sldId id="282" r:id="rId24"/>
    <p:sldId id="293" r:id="rId25"/>
    <p:sldId id="283" r:id="rId26"/>
    <p:sldId id="275" r:id="rId27"/>
    <p:sldId id="337" r:id="rId28"/>
    <p:sldId id="308" r:id="rId29"/>
    <p:sldId id="319" r:id="rId30"/>
    <p:sldId id="336" r:id="rId31"/>
    <p:sldId id="318" r:id="rId32"/>
    <p:sldId id="316" r:id="rId33"/>
    <p:sldId id="314" r:id="rId34"/>
    <p:sldId id="300" r:id="rId35"/>
    <p:sldId id="326" r:id="rId36"/>
    <p:sldId id="302" r:id="rId37"/>
    <p:sldId id="304" r:id="rId38"/>
    <p:sldId id="315" r:id="rId39"/>
    <p:sldId id="335" r:id="rId40"/>
    <p:sldId id="305" r:id="rId41"/>
    <p:sldId id="322" r:id="rId42"/>
    <p:sldId id="324" r:id="rId43"/>
    <p:sldId id="323" r:id="rId44"/>
    <p:sldId id="331" r:id="rId45"/>
    <p:sldId id="332" r:id="rId46"/>
    <p:sldId id="334" r:id="rId47"/>
    <p:sldId id="329" r:id="rId48"/>
    <p:sldId id="339" r:id="rId4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99C5639-7B30-419E-8118-EFFCCFF9BC33}" type="datetimeFigureOut">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331115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9C5639-7B30-419E-8118-EFFCCFF9BC33}" type="datetimeFigureOut">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2777592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9C5639-7B30-419E-8118-EFFCCFF9BC33}" type="datetimeFigureOut">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408770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9C5639-7B30-419E-8118-EFFCCFF9BC33}" type="datetimeFigureOut">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2489207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99C5639-7B30-419E-8118-EFFCCFF9BC33}" type="datetimeFigureOut">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1512251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99C5639-7B30-419E-8118-EFFCCFF9BC33}" type="datetimeFigureOut">
              <a:rPr lang="fr-FR" smtClean="0"/>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3940754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99C5639-7B30-419E-8118-EFFCCFF9BC33}" type="datetimeFigureOut">
              <a:rPr lang="fr-FR" smtClean="0"/>
              <a:t>06/12/2023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741419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99C5639-7B30-419E-8118-EFFCCFF9BC33}" type="datetimeFigureOut">
              <a:rPr lang="fr-FR" smtClean="0"/>
              <a:t>06/12/2023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855049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9C5639-7B30-419E-8118-EFFCCFF9BC33}" type="datetimeFigureOut">
              <a:rPr lang="fr-FR" smtClean="0"/>
              <a:t>06/12/2023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1216372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99C5639-7B30-419E-8118-EFFCCFF9BC33}" type="datetimeFigureOut">
              <a:rPr lang="fr-FR" smtClean="0"/>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35090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99C5639-7B30-419E-8118-EFFCCFF9BC33}" type="datetimeFigureOut">
              <a:rPr lang="fr-FR" smtClean="0"/>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CBC13F-E57B-4378-A709-EEA26C2A6D59}" type="slidenum">
              <a:rPr lang="fr-FR" smtClean="0"/>
              <a:t>‹N°›</a:t>
            </a:fld>
            <a:endParaRPr lang="fr-FR"/>
          </a:p>
        </p:txBody>
      </p:sp>
    </p:spTree>
    <p:extLst>
      <p:ext uri="{BB962C8B-B14F-4D97-AF65-F5344CB8AC3E}">
        <p14:creationId xmlns:p14="http://schemas.microsoft.com/office/powerpoint/2010/main" val="2099199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C5639-7B30-419E-8118-EFFCCFF9BC33}" type="datetimeFigureOut">
              <a:rPr lang="fr-FR" smtClean="0"/>
              <a:t>06/12/2023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BC13F-E57B-4378-A709-EEA26C2A6D59}" type="slidenum">
              <a:rPr lang="fr-FR" smtClean="0"/>
              <a:t>‹N°›</a:t>
            </a:fld>
            <a:endParaRPr lang="fr-FR"/>
          </a:p>
        </p:txBody>
      </p:sp>
    </p:spTree>
    <p:extLst>
      <p:ext uri="{BB962C8B-B14F-4D97-AF65-F5344CB8AC3E}">
        <p14:creationId xmlns:p14="http://schemas.microsoft.com/office/powerpoint/2010/main" val="2734984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effectLst>
                  <a:outerShdw blurRad="38100" dist="38100" dir="2700000" algn="tl">
                    <a:srgbClr val="000000">
                      <a:alpha val="43137"/>
                    </a:srgbClr>
                  </a:outerShdw>
                </a:effectLst>
              </a:rPr>
              <a:t>L’ENFANCE dans l’ART</a:t>
            </a:r>
            <a:endParaRPr lang="fr-FR" dirty="0">
              <a:effectLst>
                <a:outerShdw blurRad="38100" dist="38100" dir="2700000" algn="tl">
                  <a:srgbClr val="000000">
                    <a:alpha val="43137"/>
                  </a:srgbClr>
                </a:outerShdw>
              </a:effectLst>
            </a:endParaRPr>
          </a:p>
        </p:txBody>
      </p:sp>
      <p:sp>
        <p:nvSpPr>
          <p:cNvPr id="3" name="Sous-titre 2"/>
          <p:cNvSpPr>
            <a:spLocks noGrp="1"/>
          </p:cNvSpPr>
          <p:nvPr>
            <p:ph type="subTitle" idx="1"/>
          </p:nvPr>
        </p:nvSpPr>
        <p:spPr>
          <a:xfrm>
            <a:off x="1420091" y="4017674"/>
            <a:ext cx="9144000" cy="1655762"/>
          </a:xfrm>
        </p:spPr>
        <p:txBody>
          <a:bodyPr>
            <a:normAutofit/>
          </a:bodyPr>
          <a:lstStyle/>
          <a:p>
            <a:r>
              <a:rPr lang="fr-FR" sz="2800" b="1" u="sng" dirty="0" smtClean="0"/>
              <a:t>Bibliographie</a:t>
            </a:r>
            <a:r>
              <a:rPr lang="fr-FR" sz="2800" dirty="0" smtClean="0"/>
              <a:t> : - «  </a:t>
            </a:r>
            <a:r>
              <a:rPr lang="fr-FR" sz="2800" b="1" dirty="0" smtClean="0"/>
              <a:t>les Enfants de l’Impressionnisme</a:t>
            </a:r>
            <a:r>
              <a:rPr lang="fr-FR" sz="2800" dirty="0" smtClean="0"/>
              <a:t> »</a:t>
            </a:r>
          </a:p>
          <a:p>
            <a:pPr algn="l"/>
            <a:r>
              <a:rPr lang="fr-FR" sz="2800" dirty="0" smtClean="0"/>
              <a:t>         Catalogue d’exposition GIVERNY 2023</a:t>
            </a:r>
          </a:p>
          <a:p>
            <a:r>
              <a:rPr lang="fr-FR" sz="2800" dirty="0" smtClean="0"/>
              <a:t>                       -  «</a:t>
            </a:r>
            <a:r>
              <a:rPr lang="fr-FR" sz="2800" b="1" dirty="0" smtClean="0"/>
              <a:t> L’Enfance de l’Art</a:t>
            </a:r>
            <a:r>
              <a:rPr lang="fr-FR" sz="2800" dirty="0" smtClean="0"/>
              <a:t> » chez ART LYS</a:t>
            </a:r>
            <a:endParaRPr lang="fr-FR" sz="2800" dirty="0"/>
          </a:p>
        </p:txBody>
      </p:sp>
    </p:spTree>
    <p:extLst>
      <p:ext uri="{BB962C8B-B14F-4D97-AF65-F5344CB8AC3E}">
        <p14:creationId xmlns:p14="http://schemas.microsoft.com/office/powerpoint/2010/main" val="1046043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95719"/>
            <a:ext cx="5247409" cy="1325563"/>
          </a:xfrm>
        </p:spPr>
        <p:txBody>
          <a:bodyPr>
            <a:noAutofit/>
          </a:bodyPr>
          <a:lstStyle/>
          <a:p>
            <a:r>
              <a:rPr lang="fr-FR" sz="2800" b="1" dirty="0" smtClean="0"/>
              <a:t>« L’infante Marie-Thérèse à 14 ans »</a:t>
            </a:r>
            <a:r>
              <a:rPr lang="fr-FR" sz="2800" dirty="0" smtClean="0"/>
              <a:t/>
            </a:r>
            <a:br>
              <a:rPr lang="fr-FR" sz="2800" dirty="0" smtClean="0"/>
            </a:br>
            <a:r>
              <a:rPr lang="fr-FR" sz="2800" dirty="0" smtClean="0"/>
              <a:t>Diego VELASQUEZ – 1652-  (127 x 98,5 cm)</a:t>
            </a:r>
            <a:br>
              <a:rPr lang="fr-FR" sz="2800" dirty="0" smtClean="0"/>
            </a:br>
            <a:r>
              <a:rPr lang="fr-FR" sz="2800" dirty="0"/>
              <a:t/>
            </a:r>
            <a:br>
              <a:rPr lang="fr-FR" sz="2800" dirty="0"/>
            </a:br>
            <a:r>
              <a:rPr lang="fr-FR" sz="2800" dirty="0" smtClean="0"/>
              <a:t>C’est la sœur de Balthazar ( née en 1638) qui </a:t>
            </a:r>
            <a:r>
              <a:rPr lang="fr-FR" sz="2800" u="sng" dirty="0" smtClean="0"/>
              <a:t>épousera Louis XIV ( son cousin germain)</a:t>
            </a:r>
            <a:br>
              <a:rPr lang="fr-FR" sz="2800" u="sng" dirty="0" smtClean="0"/>
            </a:br>
            <a:r>
              <a:rPr lang="fr-FR" sz="2800" dirty="0"/>
              <a:t/>
            </a:r>
            <a:br>
              <a:rPr lang="fr-FR" sz="2800" dirty="0"/>
            </a:br>
            <a:r>
              <a:rPr lang="fr-FR" sz="2800" dirty="0" smtClean="0"/>
              <a:t>Une attitude majestueuse pour cette toute </a:t>
            </a:r>
            <a:r>
              <a:rPr lang="fr-FR" sz="2800" dirty="0" err="1" smtClean="0"/>
              <a:t>jeunefille</a:t>
            </a:r>
            <a:r>
              <a:rPr lang="fr-FR" sz="2800" dirty="0" smtClean="0"/>
              <a:t> qui est l’héritière du trône d’Espagne. Elle est plantée comme une statue dans un décor théâtral et semble un peu résignée au destin qui l’attend</a:t>
            </a:r>
            <a:br>
              <a:rPr lang="fr-FR" sz="2800" dirty="0" smtClean="0"/>
            </a:br>
            <a:endParaRPr lang="fr-FR" sz="2800" dirty="0"/>
          </a:p>
        </p:txBody>
      </p:sp>
      <p:sp>
        <p:nvSpPr>
          <p:cNvPr id="3" name="Rectangle 2"/>
          <p:cNvSpPr/>
          <p:nvPr/>
        </p:nvSpPr>
        <p:spPr>
          <a:xfrm>
            <a:off x="5721927" y="73602"/>
            <a:ext cx="6383482" cy="7478970"/>
          </a:xfrm>
          <a:prstGeom prst="rect">
            <a:avLst/>
          </a:prstGeom>
        </p:spPr>
        <p:txBody>
          <a:bodyPr wrap="square">
            <a:spAutoFit/>
          </a:bodyPr>
          <a:lstStyle/>
          <a:p>
            <a:r>
              <a:rPr lang="fr-FR" sz="2400" b="1" dirty="0">
                <a:solidFill>
                  <a:prstClr val="black"/>
                </a:solidFill>
                <a:latin typeface="Calibri Light" panose="020F0302020204030204"/>
                <a:ea typeface="+mj-ea"/>
                <a:cs typeface="+mj-cs"/>
              </a:rPr>
              <a:t>« Les Ménines » </a:t>
            </a:r>
            <a:r>
              <a:rPr lang="fr-FR" sz="2400" dirty="0">
                <a:solidFill>
                  <a:prstClr val="black"/>
                </a:solidFill>
                <a:latin typeface="Calibri Light" panose="020F0302020204030204"/>
                <a:ea typeface="+mj-ea"/>
                <a:cs typeface="+mj-cs"/>
              </a:rPr>
              <a:t>1656-1657 VELASQUEZ</a:t>
            </a:r>
            <a:br>
              <a:rPr lang="fr-FR" sz="2400" dirty="0">
                <a:solidFill>
                  <a:prstClr val="black"/>
                </a:solidFill>
                <a:latin typeface="Calibri Light" panose="020F0302020204030204"/>
                <a:ea typeface="+mj-ea"/>
                <a:cs typeface="+mj-cs"/>
              </a:rPr>
            </a:br>
            <a:r>
              <a:rPr lang="fr-FR" sz="2400" dirty="0">
                <a:solidFill>
                  <a:prstClr val="black"/>
                </a:solidFill>
                <a:latin typeface="Calibri Light" panose="020F0302020204030204"/>
                <a:ea typeface="+mj-ea"/>
                <a:cs typeface="+mj-cs"/>
              </a:rPr>
              <a:t>(</a:t>
            </a:r>
            <a:r>
              <a:rPr lang="fr-FR" sz="2400" u="sng" dirty="0">
                <a:solidFill>
                  <a:prstClr val="black"/>
                </a:solidFill>
                <a:latin typeface="Calibri Light" panose="020F0302020204030204"/>
                <a:ea typeface="+mj-ea"/>
                <a:cs typeface="+mj-cs"/>
              </a:rPr>
              <a:t>320 X 276 cm</a:t>
            </a:r>
            <a:r>
              <a:rPr lang="fr-FR" sz="2400" dirty="0">
                <a:solidFill>
                  <a:prstClr val="black"/>
                </a:solidFill>
                <a:latin typeface="Calibri Light" panose="020F0302020204030204"/>
                <a:ea typeface="+mj-ea"/>
                <a:cs typeface="+mj-cs"/>
              </a:rPr>
              <a:t>) Musée du Prado</a:t>
            </a:r>
            <a:br>
              <a:rPr lang="fr-FR" sz="2400" dirty="0">
                <a:solidFill>
                  <a:prstClr val="black"/>
                </a:solidFill>
                <a:latin typeface="Calibri Light" panose="020F0302020204030204"/>
                <a:ea typeface="+mj-ea"/>
                <a:cs typeface="+mj-cs"/>
              </a:rPr>
            </a:br>
            <a:r>
              <a:rPr lang="fr-FR" sz="2400" dirty="0">
                <a:solidFill>
                  <a:prstClr val="black"/>
                </a:solidFill>
                <a:latin typeface="Calibri Light" panose="020F0302020204030204"/>
                <a:ea typeface="+mj-ea"/>
                <a:cs typeface="+mj-cs"/>
              </a:rPr>
              <a:t/>
            </a:r>
            <a:br>
              <a:rPr lang="fr-FR" sz="2400" dirty="0">
                <a:solidFill>
                  <a:prstClr val="black"/>
                </a:solidFill>
                <a:latin typeface="Calibri Light" panose="020F0302020204030204"/>
                <a:ea typeface="+mj-ea"/>
                <a:cs typeface="+mj-cs"/>
              </a:rPr>
            </a:br>
            <a:r>
              <a:rPr lang="fr-FR" sz="2400" dirty="0">
                <a:solidFill>
                  <a:prstClr val="black"/>
                </a:solidFill>
                <a:latin typeface="Calibri Light" panose="020F0302020204030204"/>
                <a:ea typeface="+mj-ea"/>
                <a:cs typeface="+mj-cs"/>
              </a:rPr>
              <a:t>On retrouve la jeune infante Marie-Thérèse entourée de ses 2 demoiselles d’honneur, d’une chaperonne( une religieuse), d’une naine au corps difforme et aux traits de femme âgée , d’une autre enfant qui a le pied posé sur un chien couché devant elles.</a:t>
            </a:r>
            <a:br>
              <a:rPr lang="fr-FR" sz="2400" dirty="0">
                <a:solidFill>
                  <a:prstClr val="black"/>
                </a:solidFill>
                <a:latin typeface="Calibri Light" panose="020F0302020204030204"/>
                <a:ea typeface="+mj-ea"/>
                <a:cs typeface="+mj-cs"/>
              </a:rPr>
            </a:br>
            <a:r>
              <a:rPr lang="fr-FR" sz="2400" dirty="0">
                <a:solidFill>
                  <a:prstClr val="black"/>
                </a:solidFill>
                <a:latin typeface="Calibri Light" panose="020F0302020204030204"/>
                <a:ea typeface="+mj-ea"/>
                <a:cs typeface="+mj-cs"/>
              </a:rPr>
              <a:t>Elle se tient dans une très grande pièce du palais, au fond un chambellan tandis que sur le mur du fond trône un tableau représentant VELASQUEZ entrain de peindre alors qu’il s’est déjà peint à gauche du tableau face à une immense toile posée sur un chevalet.</a:t>
            </a:r>
            <a:br>
              <a:rPr lang="fr-FR" sz="2400" dirty="0">
                <a:solidFill>
                  <a:prstClr val="black"/>
                </a:solidFill>
                <a:latin typeface="Calibri Light" panose="020F0302020204030204"/>
                <a:ea typeface="+mj-ea"/>
                <a:cs typeface="+mj-cs"/>
              </a:rPr>
            </a:br>
            <a:r>
              <a:rPr lang="fr-FR" sz="2400" dirty="0">
                <a:solidFill>
                  <a:prstClr val="black"/>
                </a:solidFill>
                <a:latin typeface="Calibri Light" panose="020F0302020204030204"/>
                <a:ea typeface="+mj-ea"/>
                <a:cs typeface="+mj-cs"/>
              </a:rPr>
              <a:t>Un miroir renvoie l’image du roi et de la reine qui contemplent la scène et nous sommes comme eux : nous contemplons la scène!</a:t>
            </a:r>
            <a:br>
              <a:rPr lang="fr-FR" sz="2400" dirty="0">
                <a:solidFill>
                  <a:prstClr val="black"/>
                </a:solidFill>
                <a:latin typeface="Calibri Light" panose="020F0302020204030204"/>
                <a:ea typeface="+mj-ea"/>
                <a:cs typeface="+mj-cs"/>
              </a:rPr>
            </a:br>
            <a:r>
              <a:rPr lang="fr-FR" sz="2400" dirty="0">
                <a:solidFill>
                  <a:prstClr val="black"/>
                </a:solidFill>
                <a:latin typeface="Calibri Light" panose="020F0302020204030204"/>
                <a:ea typeface="+mj-ea"/>
                <a:cs typeface="+mj-cs"/>
              </a:rPr>
              <a:t/>
            </a:r>
            <a:br>
              <a:rPr lang="fr-FR" sz="2400" dirty="0">
                <a:solidFill>
                  <a:prstClr val="black"/>
                </a:solidFill>
                <a:latin typeface="Calibri Light" panose="020F0302020204030204"/>
                <a:ea typeface="+mj-ea"/>
                <a:cs typeface="+mj-cs"/>
              </a:rPr>
            </a:br>
            <a:endParaRPr lang="fr-FR" sz="2400" dirty="0"/>
          </a:p>
        </p:txBody>
      </p:sp>
    </p:spTree>
    <p:extLst>
      <p:ext uri="{BB962C8B-B14F-4D97-AF65-F5344CB8AC3E}">
        <p14:creationId xmlns:p14="http://schemas.microsoft.com/office/powerpoint/2010/main" val="1387838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990" y="2754825"/>
            <a:ext cx="6279574" cy="1325563"/>
          </a:xfrm>
        </p:spPr>
        <p:txBody>
          <a:bodyPr>
            <a:noAutofit/>
          </a:bodyPr>
          <a:lstStyle/>
          <a:p>
            <a:r>
              <a:rPr lang="fr-FR" sz="2800" b="1" dirty="0" smtClean="0"/>
              <a:t>« Le Jeune Mendiant »</a:t>
            </a:r>
            <a:br>
              <a:rPr lang="fr-FR" sz="2800" b="1" dirty="0" smtClean="0"/>
            </a:br>
            <a:r>
              <a:rPr lang="fr-FR" sz="2800" dirty="0" smtClean="0"/>
              <a:t>Bartolomé</a:t>
            </a:r>
            <a:r>
              <a:rPr lang="fr-FR" sz="2800" b="1" dirty="0" smtClean="0"/>
              <a:t> </a:t>
            </a:r>
            <a:r>
              <a:rPr lang="fr-FR" sz="2800" dirty="0" err="1" smtClean="0"/>
              <a:t>Esteban</a:t>
            </a:r>
            <a:r>
              <a:rPr lang="fr-FR" sz="2800" dirty="0" smtClean="0"/>
              <a:t> MURILLO-1650- </a:t>
            </a:r>
            <a:br>
              <a:rPr lang="fr-FR" sz="2800" dirty="0" smtClean="0"/>
            </a:br>
            <a:r>
              <a:rPr lang="fr-FR" sz="2800" dirty="0" smtClean="0"/>
              <a:t>(134 x 115 cm) Louvre PARIS</a:t>
            </a:r>
            <a:br>
              <a:rPr lang="fr-FR" sz="2800" dirty="0" smtClean="0"/>
            </a:br>
            <a:r>
              <a:rPr lang="fr-FR" sz="2800" dirty="0" smtClean="0"/>
              <a:t>Dans le coin d’une pièce délabrée, au sol</a:t>
            </a:r>
            <a:br>
              <a:rPr lang="fr-FR" sz="2800" dirty="0" smtClean="0"/>
            </a:br>
            <a:r>
              <a:rPr lang="fr-FR" sz="2800" dirty="0" smtClean="0"/>
              <a:t>jonché de restes de crevettes, portrait d’un jeune garçon qui vient de finir son déjeuner.</a:t>
            </a:r>
            <a:br>
              <a:rPr lang="fr-FR" sz="2800" dirty="0" smtClean="0"/>
            </a:br>
            <a:r>
              <a:rPr lang="fr-FR" sz="2800" dirty="0" smtClean="0"/>
              <a:t>Sa frêle silhouette est dissimulée par des haillons, il est pieds nus (sales)</a:t>
            </a:r>
            <a:br>
              <a:rPr lang="fr-FR" sz="2800" dirty="0" smtClean="0"/>
            </a:br>
            <a:r>
              <a:rPr lang="fr-FR" sz="2800" dirty="0" smtClean="0"/>
              <a:t>Assis par terre, il semble s’épouiller près d’une cruche en terre et d’un panier renversé contenant quelques pommes</a:t>
            </a:r>
            <a:br>
              <a:rPr lang="fr-FR" sz="2800" dirty="0" smtClean="0"/>
            </a:br>
            <a:r>
              <a:rPr lang="fr-FR" sz="2800" dirty="0"/>
              <a:t/>
            </a:r>
            <a:br>
              <a:rPr lang="fr-FR" sz="2800" dirty="0"/>
            </a:br>
            <a:r>
              <a:rPr lang="fr-FR" sz="2800" dirty="0" smtClean="0"/>
              <a:t>Effet de clair-obscur avec la lumière qui pénètre par la fenêtre et éclaire l’enfant, économie de couleurs par le biais d’une palette chromatique réduite</a:t>
            </a:r>
            <a:endParaRPr lang="fr-FR" sz="2800" dirty="0"/>
          </a:p>
        </p:txBody>
      </p:sp>
      <p:sp>
        <p:nvSpPr>
          <p:cNvPr id="4" name="Rectangle 3"/>
          <p:cNvSpPr/>
          <p:nvPr/>
        </p:nvSpPr>
        <p:spPr>
          <a:xfrm>
            <a:off x="6930738" y="0"/>
            <a:ext cx="5049982" cy="6740307"/>
          </a:xfrm>
          <a:prstGeom prst="rect">
            <a:avLst/>
          </a:prstGeom>
        </p:spPr>
        <p:txBody>
          <a:bodyPr wrap="square">
            <a:spAutoFit/>
          </a:bodyPr>
          <a:lstStyle/>
          <a:p>
            <a:r>
              <a:rPr lang="fr-FR" b="1" dirty="0"/>
              <a:t>«</a:t>
            </a:r>
            <a:r>
              <a:rPr lang="fr-FR" sz="2400" b="1" dirty="0"/>
              <a:t> Garçon avec un chien » </a:t>
            </a:r>
            <a:r>
              <a:rPr lang="fr-FR" sz="2400" dirty="0"/>
              <a:t>1650 ( 70 x 60 cm)</a:t>
            </a:r>
            <a:br>
              <a:rPr lang="fr-FR" sz="2400" dirty="0"/>
            </a:br>
            <a:r>
              <a:rPr lang="fr-FR" sz="2400" dirty="0"/>
              <a:t>Musée de l’Ermitage St PETERSBOURG</a:t>
            </a:r>
            <a:br>
              <a:rPr lang="fr-FR" sz="2400" dirty="0"/>
            </a:br>
            <a:r>
              <a:rPr lang="fr-FR" sz="2400" dirty="0"/>
              <a:t/>
            </a:r>
            <a:br>
              <a:rPr lang="fr-FR" sz="2400" dirty="0"/>
            </a:br>
            <a:r>
              <a:rPr lang="fr-FR" sz="2400" dirty="0"/>
              <a:t>On retrouve les caractéristiques du «  Jeune Mendiant » y compris les accessoires :le panier, la cruche.</a:t>
            </a:r>
            <a:br>
              <a:rPr lang="fr-FR" sz="2400" dirty="0"/>
            </a:br>
            <a:r>
              <a:rPr lang="fr-FR" sz="2400" dirty="0" smtClean="0"/>
              <a:t>MURILLO</a:t>
            </a:r>
            <a:r>
              <a:rPr lang="fr-FR" sz="2400" dirty="0"/>
              <a:t>, s’inspirant des œuvre littéraires de CERVANTES a accordé une grande importance à la représentation de ces </a:t>
            </a:r>
            <a:r>
              <a:rPr lang="fr-FR" sz="2400" dirty="0" smtClean="0"/>
              <a:t>petits«</a:t>
            </a:r>
            <a:r>
              <a:rPr lang="fr-FR" sz="2400" dirty="0"/>
              <a:t> picaros » ( enfants des rues, mauvais garçons) de plus son statut d’orphelin (même s’il n’a pas été abandonné) a sans doute influencé le choix de ces sujets qu’il a toujours traité avec un réalisme poignant et une forme de respect pour cette misère sociale.</a:t>
            </a:r>
          </a:p>
        </p:txBody>
      </p:sp>
    </p:spTree>
    <p:extLst>
      <p:ext uri="{BB962C8B-B14F-4D97-AF65-F5344CB8AC3E}">
        <p14:creationId xmlns:p14="http://schemas.microsoft.com/office/powerpoint/2010/main" val="1099658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24" y="2289699"/>
            <a:ext cx="5666511" cy="1741973"/>
          </a:xfrm>
        </p:spPr>
        <p:txBody>
          <a:bodyPr>
            <a:normAutofit fontScale="90000"/>
          </a:bodyPr>
          <a:lstStyle/>
          <a:p>
            <a:r>
              <a:rPr lang="fr-FR" sz="2800" b="1" dirty="0" smtClean="0"/>
              <a:t>« L’enfant au toton » </a:t>
            </a:r>
            <a:r>
              <a:rPr lang="fr-FR" sz="2800" dirty="0" smtClean="0"/>
              <a:t>J.B. CHARDIN</a:t>
            </a:r>
            <a:br>
              <a:rPr lang="fr-FR" sz="2800" dirty="0" smtClean="0"/>
            </a:br>
            <a:r>
              <a:rPr lang="fr-FR" sz="2800" dirty="0" smtClean="0"/>
              <a:t>1738 ( 67 x 76 cm) Musée du Louvre</a:t>
            </a:r>
            <a:br>
              <a:rPr lang="fr-FR" sz="2800" dirty="0" smtClean="0"/>
            </a:br>
            <a:r>
              <a:rPr lang="fr-FR" sz="2800" dirty="0"/>
              <a:t/>
            </a:r>
            <a:br>
              <a:rPr lang="fr-FR" sz="2800" dirty="0"/>
            </a:br>
            <a:r>
              <a:rPr lang="fr-FR" sz="2800" dirty="0" smtClean="0"/>
              <a:t>A mi-chemin entre la scène de genre et le portrait, Auguste Gabriel* est richement vêtu; il est debout devant un petit bureau dont le tiroir laisse dépasser un porte-mine.</a:t>
            </a:r>
            <a:br>
              <a:rPr lang="fr-FR" sz="2800" dirty="0" smtClean="0"/>
            </a:br>
            <a:r>
              <a:rPr lang="fr-FR" sz="2800" dirty="0" smtClean="0"/>
              <a:t>Il a délaissé son étude en repoussant livre, plume, encrier et papier à droite car il est absorbé par sa toupie qui est entrain de tourner. Il est tout au plaisir de son jeu.</a:t>
            </a:r>
            <a:br>
              <a:rPr lang="fr-FR" sz="2800" dirty="0" smtClean="0"/>
            </a:br>
            <a:r>
              <a:rPr lang="fr-FR" sz="2800" dirty="0" smtClean="0"/>
              <a:t/>
            </a:r>
            <a:br>
              <a:rPr lang="fr-FR" sz="2800" dirty="0" smtClean="0"/>
            </a:br>
            <a:r>
              <a:rPr lang="fr-FR" sz="2800" dirty="0" smtClean="0"/>
              <a:t>Le fond est neutre pour rendre l’atmosphère plus intime; la lumière est concentrée sur le visage et les mains de l’enfant , la plume et le papier ainsi que sur le toton.</a:t>
            </a:r>
            <a:endParaRPr lang="fr-FR" sz="2800" dirty="0"/>
          </a:p>
        </p:txBody>
      </p:sp>
      <p:sp>
        <p:nvSpPr>
          <p:cNvPr id="4" name="ZoneTexte 3"/>
          <p:cNvSpPr txBox="1"/>
          <p:nvPr/>
        </p:nvSpPr>
        <p:spPr>
          <a:xfrm>
            <a:off x="1194955" y="6417426"/>
            <a:ext cx="4135581" cy="369332"/>
          </a:xfrm>
          <a:prstGeom prst="rect">
            <a:avLst/>
          </a:prstGeom>
          <a:noFill/>
        </p:spPr>
        <p:txBody>
          <a:bodyPr wrap="square" rtlCol="0">
            <a:spAutoFit/>
          </a:bodyPr>
          <a:lstStyle/>
          <a:p>
            <a:r>
              <a:rPr lang="fr-FR" dirty="0" smtClean="0"/>
              <a:t>* </a:t>
            </a:r>
            <a:r>
              <a:rPr lang="fr-FR" i="1" dirty="0" smtClean="0"/>
              <a:t>Fils d’un riche joaillier</a:t>
            </a:r>
            <a:endParaRPr lang="fr-FR" dirty="0"/>
          </a:p>
        </p:txBody>
      </p:sp>
      <p:sp>
        <p:nvSpPr>
          <p:cNvPr id="5" name="Rectangle 4"/>
          <p:cNvSpPr/>
          <p:nvPr/>
        </p:nvSpPr>
        <p:spPr>
          <a:xfrm>
            <a:off x="6096000" y="446314"/>
            <a:ext cx="6096000" cy="4524315"/>
          </a:xfrm>
          <a:prstGeom prst="rect">
            <a:avLst/>
          </a:prstGeom>
        </p:spPr>
        <p:txBody>
          <a:bodyPr>
            <a:spAutoFit/>
          </a:bodyPr>
          <a:lstStyle/>
          <a:p>
            <a:r>
              <a:rPr lang="fr-FR" sz="2400" dirty="0"/>
              <a:t>2 tableaux de J.B. CHARDIN de 1737 en pendant :</a:t>
            </a:r>
            <a:br>
              <a:rPr lang="fr-FR" sz="2400" dirty="0"/>
            </a:br>
            <a:r>
              <a:rPr lang="fr-FR" sz="2400" b="1" dirty="0"/>
              <a:t>« Fillette jouant au volant » </a:t>
            </a:r>
            <a:r>
              <a:rPr lang="fr-FR" sz="2400" dirty="0"/>
              <a:t>(82 x66 cm)</a:t>
            </a:r>
            <a:r>
              <a:rPr lang="fr-FR" sz="2400" b="1" dirty="0"/>
              <a:t/>
            </a:r>
            <a:br>
              <a:rPr lang="fr-FR" sz="2400" b="1" dirty="0"/>
            </a:br>
            <a:r>
              <a:rPr lang="fr-FR" sz="2400" b="1" dirty="0"/>
              <a:t>« Le château de cartes »</a:t>
            </a:r>
            <a:r>
              <a:rPr lang="fr-FR" sz="2400" dirty="0"/>
              <a:t>(82 x 66cm)</a:t>
            </a:r>
            <a:br>
              <a:rPr lang="fr-FR" sz="2400" dirty="0"/>
            </a:br>
            <a:r>
              <a:rPr lang="fr-FR" sz="2400" dirty="0"/>
              <a:t>conservés au Musée des Offices de</a:t>
            </a:r>
            <a:br>
              <a:rPr lang="fr-FR" sz="2400" dirty="0"/>
            </a:br>
            <a:r>
              <a:rPr lang="fr-FR" sz="2400" dirty="0"/>
              <a:t>Florence.</a:t>
            </a:r>
            <a:br>
              <a:rPr lang="fr-FR" sz="2400" dirty="0"/>
            </a:br>
            <a:r>
              <a:rPr lang="fr-FR" sz="2400" dirty="0" smtClean="0"/>
              <a:t>Des </a:t>
            </a:r>
            <a:r>
              <a:rPr lang="fr-FR" sz="2400" dirty="0"/>
              <a:t>scènes de genre inspirées de la peinture flamande qui illustre le </a:t>
            </a:r>
            <a:r>
              <a:rPr lang="fr-FR" sz="2400" dirty="0" smtClean="0"/>
              <a:t>paradis perdu </a:t>
            </a:r>
            <a:r>
              <a:rPr lang="fr-FR" sz="2400" dirty="0"/>
              <a:t>de l’enfance avec un pas déjà </a:t>
            </a:r>
            <a:r>
              <a:rPr lang="fr-FR" sz="2400" dirty="0" smtClean="0"/>
              <a:t>dans </a:t>
            </a:r>
            <a:r>
              <a:rPr lang="fr-FR" sz="2400" dirty="0"/>
              <a:t>le monde des adultes.</a:t>
            </a:r>
            <a:br>
              <a:rPr lang="fr-FR" sz="2400" dirty="0"/>
            </a:br>
            <a:r>
              <a:rPr lang="fr-FR" sz="2400" dirty="0"/>
              <a:t/>
            </a:r>
            <a:br>
              <a:rPr lang="fr-FR" sz="2400" dirty="0"/>
            </a:br>
            <a:endParaRPr lang="fr-FR" sz="2400" dirty="0"/>
          </a:p>
        </p:txBody>
      </p:sp>
      <p:sp>
        <p:nvSpPr>
          <p:cNvPr id="6" name="Rectangle 5"/>
          <p:cNvSpPr/>
          <p:nvPr/>
        </p:nvSpPr>
        <p:spPr>
          <a:xfrm>
            <a:off x="5978236" y="4109102"/>
            <a:ext cx="6096000" cy="2308324"/>
          </a:xfrm>
          <a:prstGeom prst="rect">
            <a:avLst/>
          </a:prstGeom>
        </p:spPr>
        <p:txBody>
          <a:bodyPr>
            <a:spAutoFit/>
          </a:bodyPr>
          <a:lstStyle/>
          <a:p>
            <a:r>
              <a:rPr lang="fr-FR" sz="2400" dirty="0"/>
              <a:t>La fillette est immobile avec sa raquette et son volant; le jeune garçon est concentré sur l’équilibre de son château de cartes ( attention jeu de cartes= mauvaise conduite et orgueil)</a:t>
            </a:r>
          </a:p>
          <a:p>
            <a:r>
              <a:rPr lang="fr-FR" sz="2400" dirty="0"/>
              <a:t>Tous deux représentent la société bourgeoise de l’époque</a:t>
            </a:r>
          </a:p>
        </p:txBody>
      </p:sp>
    </p:spTree>
    <p:extLst>
      <p:ext uri="{BB962C8B-B14F-4D97-AF65-F5344CB8AC3E}">
        <p14:creationId xmlns:p14="http://schemas.microsoft.com/office/powerpoint/2010/main" val="237430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780" y="2193926"/>
            <a:ext cx="6099465" cy="2502765"/>
          </a:xfrm>
        </p:spPr>
        <p:txBody>
          <a:bodyPr>
            <a:normAutofit fontScale="90000"/>
          </a:bodyPr>
          <a:lstStyle/>
          <a:p>
            <a:r>
              <a:rPr lang="fr-FR" sz="2800" b="1" dirty="0" smtClean="0"/>
              <a:t>« La cruche cassée » </a:t>
            </a:r>
            <a:r>
              <a:rPr lang="fr-FR" sz="2800" dirty="0" smtClean="0"/>
              <a:t>J.B. GREUZE</a:t>
            </a:r>
            <a:br>
              <a:rPr lang="fr-FR" sz="2800" dirty="0" smtClean="0"/>
            </a:br>
            <a:r>
              <a:rPr lang="fr-FR" sz="2800" dirty="0" smtClean="0"/>
              <a:t>-1771- (ovale 109x 87cm)</a:t>
            </a:r>
            <a:br>
              <a:rPr lang="fr-FR" sz="2800" dirty="0" smtClean="0"/>
            </a:br>
            <a:r>
              <a:rPr lang="fr-FR" sz="2800" dirty="0" smtClean="0"/>
              <a:t>        Musée du Louvre</a:t>
            </a:r>
            <a:br>
              <a:rPr lang="fr-FR" sz="2800" dirty="0" smtClean="0"/>
            </a:br>
            <a:r>
              <a:rPr lang="fr-FR" sz="2800" i="1" dirty="0" smtClean="0"/>
              <a:t>ce tableau avait été commandé par Mme </a:t>
            </a:r>
            <a:br>
              <a:rPr lang="fr-FR" sz="2800" i="1" dirty="0" smtClean="0"/>
            </a:br>
            <a:r>
              <a:rPr lang="fr-FR" sz="2800" i="1" dirty="0" smtClean="0"/>
              <a:t>du BARRY- favorite de Louis XV-</a:t>
            </a:r>
            <a:br>
              <a:rPr lang="fr-FR" sz="2800" i="1" dirty="0" smtClean="0"/>
            </a:br>
            <a:r>
              <a:rPr lang="fr-FR" sz="2800" i="1" dirty="0"/>
              <a:t/>
            </a:r>
            <a:br>
              <a:rPr lang="fr-FR" sz="2800" i="1" dirty="0"/>
            </a:br>
            <a:r>
              <a:rPr lang="fr-FR" sz="2800" dirty="0" smtClean="0"/>
              <a:t>Sous l’apparence d’une jeune fille ingénue au doux visage, à la coiffure soignée qui vient de casser sa cruche, il faut voir des tas de détails qui sont autant de symboles:</a:t>
            </a:r>
            <a:br>
              <a:rPr lang="fr-FR" sz="2800" dirty="0" smtClean="0"/>
            </a:br>
            <a:r>
              <a:rPr lang="fr-FR" sz="2800" dirty="0" smtClean="0"/>
              <a:t>-elle a les joues rosies</a:t>
            </a:r>
            <a:br>
              <a:rPr lang="fr-FR" sz="2800" dirty="0" smtClean="0"/>
            </a:br>
            <a:r>
              <a:rPr lang="fr-FR" sz="2800" dirty="0" smtClean="0"/>
              <a:t>- sa robe laisse voir son sein – son corset a du être délacé-</a:t>
            </a:r>
            <a:br>
              <a:rPr lang="fr-FR" sz="2800" dirty="0" smtClean="0"/>
            </a:br>
            <a:r>
              <a:rPr lang="fr-FR" sz="2800" dirty="0" smtClean="0"/>
              <a:t>- elle a mis sa brassée de fleurs dans les plis de sa robe qu’elle maintient de ses 2 mains au niveau de son pubis</a:t>
            </a:r>
            <a:br>
              <a:rPr lang="fr-FR" sz="2800" dirty="0" smtClean="0"/>
            </a:br>
            <a:r>
              <a:rPr lang="fr-FR" sz="2800" dirty="0" smtClean="0"/>
              <a:t>- le lion crache un filet d’eau tandis qu’au dessus une tête de bélier orne la fontaine</a:t>
            </a:r>
            <a:br>
              <a:rPr lang="fr-FR" sz="2800" dirty="0" smtClean="0"/>
            </a:br>
            <a:r>
              <a:rPr lang="fr-FR" sz="2800" dirty="0" smtClean="0"/>
              <a:t>ELLE VIENT de PERDRE sa VIRGINITE</a:t>
            </a:r>
            <a:br>
              <a:rPr lang="fr-FR" sz="2800" dirty="0" smtClean="0"/>
            </a:br>
            <a:endParaRPr lang="fr-FR" sz="2800" dirty="0"/>
          </a:p>
        </p:txBody>
      </p:sp>
      <p:sp>
        <p:nvSpPr>
          <p:cNvPr id="4" name="Rectangle 3"/>
          <p:cNvSpPr/>
          <p:nvPr/>
        </p:nvSpPr>
        <p:spPr>
          <a:xfrm>
            <a:off x="6321544" y="117693"/>
            <a:ext cx="5984755" cy="6370975"/>
          </a:xfrm>
          <a:prstGeom prst="rect">
            <a:avLst/>
          </a:prstGeom>
        </p:spPr>
        <p:txBody>
          <a:bodyPr wrap="square">
            <a:spAutoFit/>
          </a:bodyPr>
          <a:lstStyle/>
          <a:p>
            <a:r>
              <a:rPr lang="fr-FR" sz="2400" b="1" dirty="0"/>
              <a:t>« Les Œufs cassés » </a:t>
            </a:r>
            <a:r>
              <a:rPr lang="fr-FR" sz="2400" dirty="0"/>
              <a:t>-1756- (73 X 94 cm)</a:t>
            </a:r>
            <a:br>
              <a:rPr lang="fr-FR" sz="2400" dirty="0"/>
            </a:br>
            <a:r>
              <a:rPr lang="fr-FR" sz="2400" dirty="0"/>
              <a:t/>
            </a:r>
            <a:br>
              <a:rPr lang="fr-FR" sz="2400" dirty="0"/>
            </a:br>
            <a:r>
              <a:rPr lang="fr-FR" sz="2400" dirty="0"/>
              <a:t>Nous sommes dans la même symbolique</a:t>
            </a:r>
            <a:br>
              <a:rPr lang="fr-FR" sz="2400" dirty="0"/>
            </a:br>
            <a:r>
              <a:rPr lang="fr-FR" sz="2400" dirty="0"/>
              <a:t>avec le panier d’œufs cassés même si au 1</a:t>
            </a:r>
            <a:r>
              <a:rPr lang="fr-FR" sz="2400" baseline="30000" dirty="0"/>
              <a:t>er</a:t>
            </a:r>
            <a:r>
              <a:rPr lang="fr-FR" sz="2400" dirty="0"/>
              <a:t> abord on peut penser que le personnage masculin venait faire la cour à la jeune fille et que dans un geste maladroit il a renversé le panier ( et le chapeau de paille). Un côté amusant avec l’enfant qui en profite pour gober un œuf.</a:t>
            </a:r>
            <a:br>
              <a:rPr lang="fr-FR" sz="2400" dirty="0"/>
            </a:br>
            <a:r>
              <a:rPr lang="fr-FR" sz="2400" dirty="0"/>
              <a:t>La vieille femme se met en colère contre ce gredin; de sa main que désigne-t-elle le panier renversé ou la braguette mal refermée?</a:t>
            </a:r>
            <a:br>
              <a:rPr lang="fr-FR" sz="2400" dirty="0"/>
            </a:br>
            <a:r>
              <a:rPr lang="fr-FR" sz="2400" dirty="0"/>
              <a:t>Dans </a:t>
            </a:r>
            <a:r>
              <a:rPr lang="fr-FR" sz="2400" b="1" dirty="0"/>
              <a:t>« Petite fille qui pleure son oiseau mort » </a:t>
            </a:r>
            <a:r>
              <a:rPr lang="fr-FR" sz="2400" dirty="0" smtClean="0"/>
              <a:t>1765l’oiseau </a:t>
            </a:r>
            <a:r>
              <a:rPr lang="fr-FR" sz="2400" dirty="0"/>
              <a:t>s’est échappé de la cage; s’est envolé = c’est la défloration</a:t>
            </a:r>
            <a:r>
              <a:rPr lang="fr-FR" sz="2400" b="1" dirty="0"/>
              <a:t/>
            </a:r>
            <a:br>
              <a:rPr lang="fr-FR" sz="2400" b="1" dirty="0"/>
            </a:br>
            <a:endParaRPr lang="fr-FR" sz="2400" dirty="0"/>
          </a:p>
        </p:txBody>
      </p:sp>
    </p:spTree>
    <p:extLst>
      <p:ext uri="{BB962C8B-B14F-4D97-AF65-F5344CB8AC3E}">
        <p14:creationId xmlns:p14="http://schemas.microsoft.com/office/powerpoint/2010/main" val="2474465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07819" y="956253"/>
            <a:ext cx="12192000" cy="1325563"/>
          </a:xfrm>
        </p:spPr>
        <p:txBody>
          <a:bodyPr>
            <a:normAutofit fontScale="90000"/>
          </a:bodyPr>
          <a:lstStyle/>
          <a:p>
            <a:r>
              <a:rPr lang="fr-FR" sz="2800" dirty="0" smtClean="0"/>
              <a:t>Alors que GOYA est peintre de Cour, il réalise les portraits de 3 des enfants du comte et de la comtesse d’Altamira : Vicente, Manuel et Juan accompagnés d’animaux domestiques;</a:t>
            </a:r>
            <a:br>
              <a:rPr lang="fr-FR" sz="2800" dirty="0" smtClean="0"/>
            </a:br>
            <a:r>
              <a:rPr lang="fr-FR" sz="2800" dirty="0" smtClean="0"/>
              <a:t>Détail amusant : il a glissé sa carte de visite dans le bec de la pie de Manuel et a écrit « </a:t>
            </a:r>
            <a:r>
              <a:rPr lang="fr-FR" sz="2800" dirty="0" err="1" smtClean="0"/>
              <a:t>Dios</a:t>
            </a:r>
            <a:r>
              <a:rPr lang="fr-FR" sz="2800" dirty="0" smtClean="0"/>
              <a:t> » sur la cage de l’oiseau qui est entrain de s’envoler dans le tableau de Juan.</a:t>
            </a:r>
            <a:br>
              <a:rPr lang="fr-FR" sz="2800" dirty="0" smtClean="0"/>
            </a:br>
            <a:r>
              <a:rPr lang="fr-FR" sz="2800" dirty="0" smtClean="0"/>
              <a:t> Entre 1777 et 1779, il se consacra à peindre des portraits de la haute bourgeoisie espagnole</a:t>
            </a:r>
            <a:endParaRPr lang="fr-FR" sz="2800" dirty="0"/>
          </a:p>
        </p:txBody>
      </p:sp>
      <p:sp>
        <p:nvSpPr>
          <p:cNvPr id="3" name="Rectangle 2"/>
          <p:cNvSpPr/>
          <p:nvPr/>
        </p:nvSpPr>
        <p:spPr>
          <a:xfrm>
            <a:off x="554181" y="3098999"/>
            <a:ext cx="11322627" cy="830997"/>
          </a:xfrm>
          <a:prstGeom prst="rect">
            <a:avLst/>
          </a:prstGeom>
        </p:spPr>
        <p:txBody>
          <a:bodyPr wrap="square">
            <a:spAutoFit/>
          </a:bodyPr>
          <a:lstStyle/>
          <a:p>
            <a:r>
              <a:rPr lang="fr-FR" sz="2400" dirty="0"/>
              <a:t>Peintre de Cour mais également prêt à représenter les enfants pauvres dans leurs jeux:</a:t>
            </a:r>
          </a:p>
          <a:p>
            <a:r>
              <a:rPr lang="fr-FR" sz="2400" dirty="0"/>
              <a:t>Il réalisa 6 cartons de tapisserie sur ce thème entre 1782 et 1785</a:t>
            </a:r>
          </a:p>
        </p:txBody>
      </p:sp>
    </p:spTree>
    <p:extLst>
      <p:ext uri="{BB962C8B-B14F-4D97-AF65-F5344CB8AC3E}">
        <p14:creationId xmlns:p14="http://schemas.microsoft.com/office/powerpoint/2010/main" val="1426118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9" y="5196898"/>
            <a:ext cx="6037117" cy="1325563"/>
          </a:xfrm>
        </p:spPr>
        <p:txBody>
          <a:bodyPr>
            <a:normAutofit/>
          </a:bodyPr>
          <a:lstStyle/>
          <a:p>
            <a:r>
              <a:rPr lang="fr-FR" sz="2800" b="1" dirty="0" smtClean="0"/>
              <a:t> </a:t>
            </a:r>
            <a:endParaRPr lang="fr-FR" sz="2800" b="1" dirty="0"/>
          </a:p>
        </p:txBody>
      </p:sp>
      <p:sp>
        <p:nvSpPr>
          <p:cNvPr id="5" name="Rectangle 4"/>
          <p:cNvSpPr/>
          <p:nvPr/>
        </p:nvSpPr>
        <p:spPr>
          <a:xfrm>
            <a:off x="114299" y="145197"/>
            <a:ext cx="6238009" cy="5632311"/>
          </a:xfrm>
          <a:prstGeom prst="rect">
            <a:avLst/>
          </a:prstGeom>
        </p:spPr>
        <p:txBody>
          <a:bodyPr wrap="square">
            <a:spAutoFit/>
          </a:bodyPr>
          <a:lstStyle/>
          <a:p>
            <a:r>
              <a:rPr lang="fr-FR" sz="2400" b="1" dirty="0" smtClean="0"/>
              <a:t>      «</a:t>
            </a:r>
            <a:r>
              <a:rPr lang="fr-FR" sz="2400" b="1" dirty="0"/>
              <a:t> Enfants jouant aux soldats </a:t>
            </a:r>
            <a:r>
              <a:rPr lang="fr-FR" sz="2400" b="1" dirty="0" smtClean="0"/>
              <a:t>»</a:t>
            </a:r>
          </a:p>
          <a:p>
            <a:r>
              <a:rPr lang="fr-FR" sz="2400" dirty="0" smtClean="0"/>
              <a:t>La scène se déroule en Espagne, au crépuscule</a:t>
            </a:r>
          </a:p>
          <a:p>
            <a:r>
              <a:rPr lang="fr-FR" sz="2400" dirty="0" smtClean="0"/>
              <a:t>Les garçons jouent aux soldats à la périphérie du village; on aperçoit à droite l’église et au fond sur la colline un château médiéval.</a:t>
            </a:r>
            <a:br>
              <a:rPr lang="fr-FR" sz="2400" dirty="0" smtClean="0"/>
            </a:br>
            <a:r>
              <a:rPr lang="fr-FR" sz="2400" dirty="0" smtClean="0"/>
              <a:t>Il s’agit d’enfants dont les vêtements sont à moitié déchirés, certains sont pieds nus. Ils ont confectionné leurs écharpes et leurs bandeaux avec du papier, ils n’ont pas de fusil mais des cannes de bambou</a:t>
            </a:r>
          </a:p>
          <a:p>
            <a:r>
              <a:rPr lang="fr-FR" sz="2400" dirty="0" smtClean="0"/>
              <a:t>Ils ont fait un prisonnier qui est agenouillé, les mains liées avec une corde.</a:t>
            </a:r>
            <a:br>
              <a:rPr lang="fr-FR" sz="2400" dirty="0" smtClean="0"/>
            </a:br>
            <a:r>
              <a:rPr lang="fr-FR" sz="2400" dirty="0" smtClean="0"/>
              <a:t>Sur le sol, il y a un bébé emmailloté sans doute laissé par son frère ainé pour qu’il puisse jouer avec ses copains</a:t>
            </a:r>
            <a:endParaRPr lang="fr-FR" sz="2400" dirty="0"/>
          </a:p>
        </p:txBody>
      </p:sp>
      <p:sp>
        <p:nvSpPr>
          <p:cNvPr id="4" name="Rectangle 3"/>
          <p:cNvSpPr/>
          <p:nvPr/>
        </p:nvSpPr>
        <p:spPr>
          <a:xfrm>
            <a:off x="6470072" y="145197"/>
            <a:ext cx="5721928" cy="6740307"/>
          </a:xfrm>
          <a:prstGeom prst="rect">
            <a:avLst/>
          </a:prstGeom>
        </p:spPr>
        <p:txBody>
          <a:bodyPr wrap="square">
            <a:spAutoFit/>
          </a:bodyPr>
          <a:lstStyle/>
          <a:p>
            <a:r>
              <a:rPr lang="fr-FR" sz="2400" b="1" dirty="0"/>
              <a:t>«  Enfants se bagarrant et jouant sur une balançoire à bascule »</a:t>
            </a:r>
            <a:br>
              <a:rPr lang="fr-FR" sz="2400" b="1" dirty="0"/>
            </a:br>
            <a:r>
              <a:rPr lang="fr-FR" sz="2400" b="1" dirty="0"/>
              <a:t/>
            </a:r>
            <a:br>
              <a:rPr lang="fr-FR" sz="2400" b="1" dirty="0"/>
            </a:br>
            <a:r>
              <a:rPr lang="fr-FR" sz="2400" dirty="0"/>
              <a:t>La</a:t>
            </a:r>
            <a:r>
              <a:rPr lang="fr-FR" sz="2400" b="1" dirty="0"/>
              <a:t> </a:t>
            </a:r>
            <a:r>
              <a:rPr lang="fr-FR" sz="2400" dirty="0"/>
              <a:t>scène se situe à Rome avec des ruines pour décor( il y a séjourné pour enrichir ses connaissances entre 1769 et 1771) un petit singe confère un côté exotique</a:t>
            </a:r>
            <a:br>
              <a:rPr lang="fr-FR" sz="2400" dirty="0"/>
            </a:br>
            <a:r>
              <a:rPr lang="fr-FR" sz="2400" dirty="0"/>
              <a:t>A gauche, 3 enfants se balancent sur une poutre de construction en équilibre sur d’autres; l’un des enfants est habillé en </a:t>
            </a:r>
            <a:r>
              <a:rPr lang="fr-FR" sz="2400" i="1" dirty="0"/>
              <a:t>franciscain(donné dans les monastères aux enfants pauvres</a:t>
            </a:r>
            <a:r>
              <a:rPr lang="fr-FR" sz="2400" dirty="0"/>
              <a:t>)</a:t>
            </a:r>
            <a:br>
              <a:rPr lang="fr-FR" sz="2400" dirty="0"/>
            </a:br>
            <a:r>
              <a:rPr lang="fr-FR" sz="2400" dirty="0"/>
              <a:t>Au centre 4 enfants se battent avec violence en rentrant de faire les provisions ( panier renversé et bidon d’huile au sol)sous le regard de 2 garçonnets en uniforme ( école de Jésuites)</a:t>
            </a:r>
            <a:br>
              <a:rPr lang="fr-FR" sz="2400" dirty="0"/>
            </a:br>
            <a:endParaRPr lang="fr-FR" sz="2400" dirty="0"/>
          </a:p>
        </p:txBody>
      </p:sp>
    </p:spTree>
    <p:extLst>
      <p:ext uri="{BB962C8B-B14F-4D97-AF65-F5344CB8AC3E}">
        <p14:creationId xmlns:p14="http://schemas.microsoft.com/office/powerpoint/2010/main" val="1580602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027" y="1819852"/>
            <a:ext cx="11689774" cy="1325563"/>
          </a:xfrm>
        </p:spPr>
        <p:txBody>
          <a:bodyPr>
            <a:noAutofit/>
          </a:bodyPr>
          <a:lstStyle/>
          <a:p>
            <a:r>
              <a:rPr lang="fr-FR" sz="2800" b="1" dirty="0" smtClean="0"/>
              <a:t>« Enfants jouant à la tauromachie »</a:t>
            </a:r>
            <a:br>
              <a:rPr lang="fr-FR" sz="2800" b="1" dirty="0" smtClean="0"/>
            </a:br>
            <a:r>
              <a:rPr lang="fr-FR" sz="2800" b="1" dirty="0" smtClean="0"/>
              <a:t/>
            </a:r>
            <a:br>
              <a:rPr lang="fr-FR" sz="2800" b="1" dirty="0" smtClean="0"/>
            </a:br>
            <a:r>
              <a:rPr lang="fr-FR" sz="2400" dirty="0" smtClean="0">
                <a:latin typeface="+mn-lt"/>
              </a:rPr>
              <a:t>GOYA était passionné par la corrida, une coutume très ancrée en Espagne ( et en France) à cette époque.</a:t>
            </a:r>
            <a:br>
              <a:rPr lang="fr-FR" sz="2400" dirty="0" smtClean="0">
                <a:latin typeface="+mn-lt"/>
              </a:rPr>
            </a:br>
            <a:r>
              <a:rPr lang="fr-FR" sz="2400" dirty="0" smtClean="0">
                <a:latin typeface="+mn-lt"/>
              </a:rPr>
              <a:t>Ces enfants jouent à ce sport d’adulte</a:t>
            </a:r>
            <a:br>
              <a:rPr lang="fr-FR" sz="2400" dirty="0" smtClean="0">
                <a:latin typeface="+mn-lt"/>
              </a:rPr>
            </a:br>
            <a:r>
              <a:rPr lang="fr-FR" sz="2400" dirty="0" smtClean="0">
                <a:latin typeface="+mn-lt"/>
              </a:rPr>
              <a:t>qui requiert adresse et bravoure sous un large passage voûté, à la périphérie d’une ville par un bel après-midi</a:t>
            </a:r>
            <a:br>
              <a:rPr lang="fr-FR" sz="2400" dirty="0" smtClean="0">
                <a:latin typeface="+mn-lt"/>
              </a:rPr>
            </a:br>
            <a:r>
              <a:rPr lang="fr-FR" sz="2400" dirty="0" smtClean="0">
                <a:latin typeface="+mn-lt"/>
              </a:rPr>
              <a:t>Il a séparé des groupes d’enfants : ceux qui jouent et ceux qui regardent; ceux-ci sont assis sur des blocs de pierre ou des gradins,</a:t>
            </a:r>
            <a:br>
              <a:rPr lang="fr-FR" sz="2400" dirty="0" smtClean="0">
                <a:latin typeface="+mn-lt"/>
              </a:rPr>
            </a:br>
            <a:r>
              <a:rPr lang="fr-FR" sz="2400" dirty="0" smtClean="0">
                <a:latin typeface="+mn-lt"/>
              </a:rPr>
              <a:t>ils commentent et se réjouissent</a:t>
            </a:r>
            <a:r>
              <a:rPr lang="fr-FR" sz="2800" dirty="0" smtClean="0">
                <a:latin typeface="+mn-lt"/>
              </a:rPr>
              <a:t/>
            </a:r>
            <a:br>
              <a:rPr lang="fr-FR" sz="2800" dirty="0" smtClean="0">
                <a:latin typeface="+mn-lt"/>
              </a:rPr>
            </a:br>
            <a:endParaRPr lang="fr-FR" sz="2800" b="1" dirty="0">
              <a:latin typeface="+mn-lt"/>
            </a:endParaRPr>
          </a:p>
        </p:txBody>
      </p:sp>
      <p:sp>
        <p:nvSpPr>
          <p:cNvPr id="6" name="ZoneTexte 5"/>
          <p:cNvSpPr txBox="1"/>
          <p:nvPr/>
        </p:nvSpPr>
        <p:spPr>
          <a:xfrm>
            <a:off x="62347" y="4416136"/>
            <a:ext cx="12129653" cy="2308324"/>
          </a:xfrm>
          <a:prstGeom prst="rect">
            <a:avLst/>
          </a:prstGeom>
          <a:noFill/>
        </p:spPr>
        <p:txBody>
          <a:bodyPr wrap="square" rtlCol="0">
            <a:spAutoFit/>
          </a:bodyPr>
          <a:lstStyle/>
          <a:p>
            <a:r>
              <a:rPr lang="fr-FR" sz="2400" dirty="0" smtClean="0"/>
              <a:t>Dans le groupe de ceux qui jouent : il y a d’abord celui qui a le rôle du taureau: il est harnaché d’une sorte de grand panier en osier, ses camarades font semblant de le piquer avec des armes pointues. A gauche l’un joue le rôle du cheval et l’autre à califourchon celui du picador</a:t>
            </a:r>
          </a:p>
          <a:p>
            <a:r>
              <a:rPr lang="fr-FR" sz="2400" dirty="0" smtClean="0"/>
              <a:t>L’enfant taureau a fait tomber un de ses amis qui pleure et qui a sa culotte en morceaux!</a:t>
            </a:r>
          </a:p>
          <a:p>
            <a:r>
              <a:rPr lang="fr-FR" sz="2400" dirty="0" smtClean="0"/>
              <a:t>Tous les enfants ont des vêtements déchirés, sont plus ou moins en haillons, l’un est même tonsuré avec un habit de franciscain(</a:t>
            </a:r>
            <a:r>
              <a:rPr lang="fr-FR" sz="2400" i="1" dirty="0" smtClean="0"/>
              <a:t>obole du monastère</a:t>
            </a:r>
            <a:r>
              <a:rPr lang="fr-FR" sz="2400" dirty="0" smtClean="0"/>
              <a:t>). Un petit bout de chou esseulé pleure</a:t>
            </a:r>
            <a:endParaRPr lang="fr-FR" sz="2400" dirty="0"/>
          </a:p>
        </p:txBody>
      </p:sp>
    </p:spTree>
    <p:extLst>
      <p:ext uri="{BB962C8B-B14F-4D97-AF65-F5344CB8AC3E}">
        <p14:creationId xmlns:p14="http://schemas.microsoft.com/office/powerpoint/2010/main" val="4064299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8536" y="2645943"/>
            <a:ext cx="10671464" cy="1325563"/>
          </a:xfrm>
        </p:spPr>
        <p:txBody>
          <a:bodyPr>
            <a:noAutofit/>
          </a:bodyPr>
          <a:lstStyle/>
          <a:p>
            <a:r>
              <a:rPr lang="fr-FR" sz="2800" b="1" dirty="0" smtClean="0"/>
              <a:t/>
            </a:r>
            <a:br>
              <a:rPr lang="fr-FR" sz="2800" b="1" dirty="0" smtClean="0"/>
            </a:br>
            <a:r>
              <a:rPr lang="fr-FR" sz="2800" b="1" dirty="0" smtClean="0"/>
              <a:t>« Enfants jouant à saute-mouton »</a:t>
            </a:r>
            <a:br>
              <a:rPr lang="fr-FR" sz="2800" b="1" dirty="0" smtClean="0"/>
            </a:br>
            <a:r>
              <a:rPr lang="fr-FR" sz="2800" dirty="0" smtClean="0"/>
              <a:t>Dans un paysage printanier un groupe de 7 garçons jouent à saute-mouton;</a:t>
            </a:r>
            <a:br>
              <a:rPr lang="fr-FR" sz="2800" dirty="0" smtClean="0"/>
            </a:br>
            <a:r>
              <a:rPr lang="fr-FR" sz="2800" dirty="0" smtClean="0"/>
              <a:t>on peut constater que certains n’ont pas réussi et sont tombés, d’ailleurs un se tient la tempe)</a:t>
            </a:r>
            <a:br>
              <a:rPr lang="fr-FR" sz="2800" dirty="0" smtClean="0"/>
            </a:br>
            <a:r>
              <a:rPr lang="fr-FR" sz="2800" dirty="0"/>
              <a:t/>
            </a:r>
            <a:br>
              <a:rPr lang="fr-FR" sz="2800" dirty="0"/>
            </a:br>
            <a:r>
              <a:rPr lang="fr-FR" sz="2800" b="1" dirty="0" smtClean="0"/>
              <a:t>« Enfants se battant pour des châtaignes »</a:t>
            </a:r>
            <a:br>
              <a:rPr lang="fr-FR" sz="2800" b="1" dirty="0" smtClean="0"/>
            </a:br>
            <a:r>
              <a:rPr lang="fr-FR" sz="2800" dirty="0" smtClean="0"/>
              <a:t>Dans un décor urbain ( sans doute à Rome), au soleil couchant,</a:t>
            </a:r>
            <a:r>
              <a:rPr lang="fr-FR" sz="2800" b="1" dirty="0"/>
              <a:t> </a:t>
            </a:r>
            <a:r>
              <a:rPr lang="fr-FR" sz="2800" dirty="0" smtClean="0"/>
              <a:t>un vieil homme à sa fenêtre jette des châtaignes et les enfants en bas se battent pour les récupérer, ils tendent leurs chapeaux pour les attraper au vol; on voit au  1er plan un petit qui traine un chariot en bois et qui, délaissé par ses ainés, est entrain de pleurer.</a:t>
            </a:r>
            <a:br>
              <a:rPr lang="fr-FR" sz="2800" dirty="0" smtClean="0"/>
            </a:br>
            <a:r>
              <a:rPr lang="fr-FR" sz="2800" dirty="0"/>
              <a:t/>
            </a:r>
            <a:br>
              <a:rPr lang="fr-FR" sz="2800" dirty="0"/>
            </a:br>
            <a:endParaRPr lang="fr-FR" sz="2800" dirty="0"/>
          </a:p>
        </p:txBody>
      </p:sp>
    </p:spTree>
    <p:extLst>
      <p:ext uri="{BB962C8B-B14F-4D97-AF65-F5344CB8AC3E}">
        <p14:creationId xmlns:p14="http://schemas.microsoft.com/office/powerpoint/2010/main" val="911696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92" y="3129106"/>
            <a:ext cx="11284526" cy="1325563"/>
          </a:xfrm>
        </p:spPr>
        <p:txBody>
          <a:bodyPr>
            <a:noAutofit/>
          </a:bodyPr>
          <a:lstStyle/>
          <a:p>
            <a:r>
              <a:rPr lang="fr-FR" sz="2800" dirty="0" smtClean="0"/>
              <a:t>On peut conclure que GOYA était très attaché à représenter l’enfance et il l’a fait remarquablement à travers des jeux d’enfants.</a:t>
            </a:r>
            <a:br>
              <a:rPr lang="fr-FR" sz="2800" dirty="0" smtClean="0"/>
            </a:br>
            <a:r>
              <a:rPr lang="fr-FR" sz="2800" dirty="0"/>
              <a:t/>
            </a:r>
            <a:br>
              <a:rPr lang="fr-FR" sz="2800" dirty="0"/>
            </a:br>
            <a:r>
              <a:rPr lang="fr-FR" sz="2800" dirty="0" smtClean="0"/>
              <a:t>Malgré leurs vêtements déchirés, raccommodés, leurs pieds nus ou leurs chaussures trouées ils sont plein de vie, turbulents, astucieux.</a:t>
            </a:r>
            <a:br>
              <a:rPr lang="fr-FR" sz="2800" dirty="0" smtClean="0"/>
            </a:br>
            <a:r>
              <a:rPr lang="fr-FR" sz="2800" dirty="0" smtClean="0"/>
              <a:t>Il n’hésite pas à représenter des enfants qui peuvent nous paraitre déguisés mais qui en fait portent les vêtements que les monastères leurs fournissaient en plus de la nourriture qu’ils leurs accordaient.</a:t>
            </a:r>
            <a:br>
              <a:rPr lang="fr-FR" sz="2800" dirty="0" smtClean="0"/>
            </a:br>
            <a:r>
              <a:rPr lang="fr-FR" sz="2800" dirty="0" smtClean="0"/>
              <a:t>Ces enfants peints par GOYA passaient leur temps dans la rue à trainer, étaient quasiment analphabètes.</a:t>
            </a:r>
            <a:br>
              <a:rPr lang="fr-FR" sz="2800" dirty="0" smtClean="0"/>
            </a:br>
            <a:r>
              <a:rPr lang="fr-FR" sz="2800" dirty="0" smtClean="0"/>
              <a:t/>
            </a:r>
            <a:br>
              <a:rPr lang="fr-FR" sz="2800" dirty="0" smtClean="0"/>
            </a:br>
            <a:r>
              <a:rPr lang="fr-FR" sz="2800" dirty="0" smtClean="0"/>
              <a:t>A cette époque, le peintre veut montrer la dure réalité des rues de Madrid ou de Rome et dénoncer les risques de vivre dans la rue; de plus dans son histoire personnelle il perdu 7 enfants ( à la naissance ou dans leurs 1ères années)</a:t>
            </a:r>
            <a:br>
              <a:rPr lang="fr-FR" sz="2800" dirty="0" smtClean="0"/>
            </a:br>
            <a:r>
              <a:rPr lang="fr-FR" sz="2800" u="sng" dirty="0" smtClean="0"/>
              <a:t>Il  fait cette dénonciation avec beaucoup de vivacité et de réalisme</a:t>
            </a:r>
            <a:br>
              <a:rPr lang="fr-FR" sz="2800" u="sng" dirty="0" smtClean="0"/>
            </a:br>
            <a:endParaRPr lang="fr-FR" sz="2800" u="sng" dirty="0"/>
          </a:p>
        </p:txBody>
      </p:sp>
    </p:spTree>
    <p:extLst>
      <p:ext uri="{BB962C8B-B14F-4D97-AF65-F5344CB8AC3E}">
        <p14:creationId xmlns:p14="http://schemas.microsoft.com/office/powerpoint/2010/main" val="1403291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17378"/>
            <a:ext cx="6826827" cy="1325563"/>
          </a:xfrm>
        </p:spPr>
        <p:txBody>
          <a:bodyPr>
            <a:noAutofit/>
          </a:bodyPr>
          <a:lstStyle/>
          <a:p>
            <a:r>
              <a:rPr lang="fr-FR" sz="2800" b="1" dirty="0" smtClean="0"/>
              <a:t>« Marie-Thérèse Charlotte de France et son frère le Dauphin Louis-Joseph »</a:t>
            </a:r>
            <a:br>
              <a:rPr lang="fr-FR" sz="2800" b="1" dirty="0" smtClean="0"/>
            </a:br>
            <a:r>
              <a:rPr lang="fr-FR" sz="2800" dirty="0" smtClean="0"/>
              <a:t>Elisabeth VIGEE- LEBRUN – 1784-</a:t>
            </a:r>
            <a:br>
              <a:rPr lang="fr-FR" sz="2800" dirty="0" smtClean="0"/>
            </a:br>
            <a:r>
              <a:rPr lang="fr-FR" sz="2800" dirty="0" smtClean="0"/>
              <a:t>(132 x 94 cm) Château de Versailles</a:t>
            </a:r>
            <a:br>
              <a:rPr lang="fr-FR" sz="2800" dirty="0" smtClean="0"/>
            </a:br>
            <a:r>
              <a:rPr lang="fr-FR" sz="2800" dirty="0" smtClean="0"/>
              <a:t>Portraitiste officielle de la reine et amie intime de celle-ci, E.VIGEE- LEBRUN montre à travers ce tableau tendre «  Madame Royale » la fille ainée de Louis XVI et de Marie-Antoinette avec son petit frère dans un décor bucolique</a:t>
            </a:r>
            <a:br>
              <a:rPr lang="fr-FR" sz="2800" dirty="0" smtClean="0"/>
            </a:br>
            <a:r>
              <a:rPr lang="fr-FR" sz="2800" dirty="0" smtClean="0"/>
              <a:t> ( hors des portraits figés de la Cour)</a:t>
            </a:r>
            <a:br>
              <a:rPr lang="fr-FR" sz="2800" dirty="0" smtClean="0"/>
            </a:br>
            <a:r>
              <a:rPr lang="fr-FR" sz="2800" dirty="0" smtClean="0"/>
              <a:t>Ils ont cueilli une brassée de roses ( les fleurs préférées de leur maman) et tiennent un petit nid dans leurs mains</a:t>
            </a:r>
            <a:br>
              <a:rPr lang="fr-FR" sz="2800" dirty="0" smtClean="0"/>
            </a:br>
            <a:r>
              <a:rPr lang="fr-FR" sz="2800" dirty="0" smtClean="0"/>
              <a:t>L’ensemble du tableau donne une atmosphère pleine de douceur mais teintée d’une certaine mélancolie </a:t>
            </a:r>
            <a:endParaRPr lang="fr-FR" sz="2800" dirty="0"/>
          </a:p>
        </p:txBody>
      </p:sp>
      <p:sp>
        <p:nvSpPr>
          <p:cNvPr id="4" name="Rectangle 3"/>
          <p:cNvSpPr/>
          <p:nvPr/>
        </p:nvSpPr>
        <p:spPr>
          <a:xfrm>
            <a:off x="7252856" y="0"/>
            <a:ext cx="4759034" cy="6740307"/>
          </a:xfrm>
          <a:prstGeom prst="rect">
            <a:avLst/>
          </a:prstGeom>
        </p:spPr>
        <p:txBody>
          <a:bodyPr wrap="square">
            <a:spAutoFit/>
          </a:bodyPr>
          <a:lstStyle/>
          <a:p>
            <a:r>
              <a:rPr lang="fr-FR" sz="2400" b="1" dirty="0"/>
              <a:t>« L’enfant au cerceau » </a:t>
            </a:r>
            <a:r>
              <a:rPr lang="fr-FR" sz="2400" dirty="0"/>
              <a:t>J.F.MILLET – </a:t>
            </a:r>
            <a:r>
              <a:rPr lang="fr-FR" sz="2400" dirty="0" smtClean="0"/>
              <a:t>1841(127 </a:t>
            </a:r>
            <a:r>
              <a:rPr lang="fr-FR" sz="2400" dirty="0"/>
              <a:t>x 89 cm)</a:t>
            </a:r>
            <a:br>
              <a:rPr lang="fr-FR" sz="2400" dirty="0"/>
            </a:br>
            <a:r>
              <a:rPr lang="fr-FR" sz="2400" dirty="0" smtClean="0"/>
              <a:t>Au </a:t>
            </a:r>
            <a:r>
              <a:rPr lang="fr-FR" sz="2400" dirty="0"/>
              <a:t>début de sa carrière artistique MILLET a réalisé de très nombreux portraits.</a:t>
            </a:r>
            <a:br>
              <a:rPr lang="fr-FR" sz="2400" dirty="0"/>
            </a:br>
            <a:r>
              <a:rPr lang="fr-FR" sz="2400" dirty="0"/>
              <a:t>Il représente ici Jules </a:t>
            </a:r>
            <a:r>
              <a:rPr lang="fr-FR" sz="2400" dirty="0" err="1"/>
              <a:t>Vallemont</a:t>
            </a:r>
            <a:r>
              <a:rPr lang="fr-FR" sz="2400" dirty="0"/>
              <a:t> ( le fils du notaire qui a rédigé le contrat de mariage de MILLET avec Pauline ONO)</a:t>
            </a:r>
            <a:br>
              <a:rPr lang="fr-FR" sz="2400" dirty="0"/>
            </a:br>
            <a:r>
              <a:rPr lang="fr-FR" sz="2400" dirty="0"/>
              <a:t>Portrait en pied, l’enfant est de ¾ dans un décor assez sombre avec à droite un bord de mer ( sans doute GREVILLE)</a:t>
            </a:r>
            <a:br>
              <a:rPr lang="fr-FR" sz="2400" dirty="0"/>
            </a:br>
            <a:r>
              <a:rPr lang="fr-FR" sz="2400" dirty="0"/>
              <a:t>Vêtu avec beaucoup d’élégance, une forme de raffinement dans la pose et la manière de tenir son cerceau </a:t>
            </a:r>
            <a:endParaRPr lang="fr-FR" sz="2400" dirty="0" smtClean="0"/>
          </a:p>
          <a:p>
            <a:r>
              <a:rPr lang="fr-FR" sz="2400" dirty="0" smtClean="0"/>
              <a:t>( </a:t>
            </a:r>
            <a:r>
              <a:rPr lang="fr-FR" sz="2400" dirty="0"/>
              <a:t>position des doigts) l’enfant semble grave et bien sérieux</a:t>
            </a:r>
          </a:p>
        </p:txBody>
      </p:sp>
    </p:spTree>
    <p:extLst>
      <p:ext uri="{BB962C8B-B14F-4D97-AF65-F5344CB8AC3E}">
        <p14:creationId xmlns:p14="http://schemas.microsoft.com/office/powerpoint/2010/main" val="2478939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22118" y="2734253"/>
            <a:ext cx="11575473" cy="2087129"/>
          </a:xfrm>
        </p:spPr>
        <p:txBody>
          <a:bodyPr>
            <a:noAutofit/>
          </a:bodyPr>
          <a:lstStyle/>
          <a:p>
            <a:r>
              <a:rPr lang="fr-FR" sz="3200" dirty="0" smtClean="0"/>
              <a:t>	A l’origine représenter l’enfant s’illustre essentiellement par</a:t>
            </a:r>
            <a:br>
              <a:rPr lang="fr-FR" sz="3200" dirty="0" smtClean="0"/>
            </a:br>
            <a:r>
              <a:rPr lang="fr-FR" sz="3200" dirty="0" smtClean="0"/>
              <a:t>des tableaux religieux qui reposent sur l’art chrétien à travers des scènes de Nativité, des Madones…</a:t>
            </a:r>
            <a:br>
              <a:rPr lang="fr-FR" sz="3200" dirty="0" smtClean="0"/>
            </a:br>
            <a:r>
              <a:rPr lang="fr-FR" sz="3200" dirty="0"/>
              <a:t>	</a:t>
            </a:r>
            <a:r>
              <a:rPr lang="fr-FR" sz="3200" dirty="0" smtClean="0"/>
              <a:t>A la Renaissance l’enfant est peint dans un contexte dépourvu de tout caractère sacré: il y a beaucoup de portraits officiels.</a:t>
            </a:r>
            <a:br>
              <a:rPr lang="fr-FR" sz="3200" dirty="0" smtClean="0"/>
            </a:br>
            <a:r>
              <a:rPr lang="fr-FR" sz="3200" dirty="0"/>
              <a:t>	</a:t>
            </a:r>
            <a:r>
              <a:rPr lang="fr-FR" sz="3200" dirty="0" smtClean="0"/>
              <a:t>Au Siècle des Lumières, dans le sillage littéraire de « l’Emile » de J.J. ROUSSEAU, les peintres vont porter sur l’enfant un regard bienveillant; ils afficheront les sentiments de tendresse parentale tout en dénonçant pour certains les conditions morales et matérielles difficiles.</a:t>
            </a:r>
            <a:br>
              <a:rPr lang="fr-FR" sz="3200" dirty="0" smtClean="0"/>
            </a:br>
            <a:r>
              <a:rPr lang="fr-FR" sz="3200" dirty="0" smtClean="0"/>
              <a:t> 	Progressivement, l’enfant tiendra un rôle important devenant parfois acteur lui-même.</a:t>
            </a:r>
            <a:br>
              <a:rPr lang="fr-FR" sz="3200" dirty="0" smtClean="0"/>
            </a:br>
            <a:endParaRPr lang="fr-FR" sz="3200" dirty="0"/>
          </a:p>
        </p:txBody>
      </p:sp>
    </p:spTree>
    <p:extLst>
      <p:ext uri="{BB962C8B-B14F-4D97-AF65-F5344CB8AC3E}">
        <p14:creationId xmlns:p14="http://schemas.microsoft.com/office/powerpoint/2010/main" val="1456438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0493" y="918582"/>
            <a:ext cx="10858500" cy="1325563"/>
          </a:xfrm>
        </p:spPr>
        <p:txBody>
          <a:bodyPr>
            <a:noAutofit/>
          </a:bodyPr>
          <a:lstStyle/>
          <a:p>
            <a:r>
              <a:rPr lang="fr-FR" sz="2800" b="1" dirty="0" smtClean="0"/>
              <a:t>« La mort du jeune Bara »</a:t>
            </a:r>
            <a:br>
              <a:rPr lang="fr-FR" sz="2800" b="1" dirty="0" smtClean="0"/>
            </a:br>
            <a:r>
              <a:rPr lang="fr-FR" sz="2800" b="1" dirty="0" smtClean="0"/>
              <a:t/>
            </a:r>
            <a:br>
              <a:rPr lang="fr-FR" sz="2800" b="1" dirty="0" smtClean="0"/>
            </a:br>
            <a:r>
              <a:rPr lang="fr-FR" sz="2800" dirty="0" smtClean="0"/>
              <a:t>Ce jeune de 14 ans a été tué par les Vendéens; il fut transformé en héros et martyr ( notamment par Robespierre)</a:t>
            </a:r>
            <a:br>
              <a:rPr lang="fr-FR" sz="2800" dirty="0" smtClean="0"/>
            </a:br>
            <a:r>
              <a:rPr lang="fr-FR" sz="2800" dirty="0" smtClean="0"/>
              <a:t>L’œuvre de DAVID réalisée en 1885 et inachevée (27 x 74 cm) montre un corps nu androgyne</a:t>
            </a:r>
            <a:endParaRPr lang="fr-FR" sz="2800" b="1" dirty="0"/>
          </a:p>
        </p:txBody>
      </p:sp>
      <p:sp>
        <p:nvSpPr>
          <p:cNvPr id="6" name="ZoneTexte 5"/>
          <p:cNvSpPr txBox="1"/>
          <p:nvPr/>
        </p:nvSpPr>
        <p:spPr>
          <a:xfrm>
            <a:off x="810492" y="3254842"/>
            <a:ext cx="11298382" cy="1815882"/>
          </a:xfrm>
          <a:prstGeom prst="rect">
            <a:avLst/>
          </a:prstGeom>
          <a:noFill/>
        </p:spPr>
        <p:txBody>
          <a:bodyPr wrap="square" rtlCol="0">
            <a:spAutoFit/>
          </a:bodyPr>
          <a:lstStyle/>
          <a:p>
            <a:r>
              <a:rPr lang="fr-FR" sz="2800" dirty="0" smtClean="0"/>
              <a:t>Dans le tableau de Charles MOREAU-VAULTHIER – 1880- on est vraiment dans l’illustration du héros mort en 1793.Il est en tenue de jeune tambour de l’armée républicaine étendu au sol avec les bras en croix et dans sa main son bicorne avec la cocarde tricolore </a:t>
            </a:r>
            <a:endParaRPr lang="fr-FR" sz="2800" dirty="0"/>
          </a:p>
        </p:txBody>
      </p:sp>
    </p:spTree>
    <p:extLst>
      <p:ext uri="{BB962C8B-B14F-4D97-AF65-F5344CB8AC3E}">
        <p14:creationId xmlns:p14="http://schemas.microsoft.com/office/powerpoint/2010/main" val="2273014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7528" y="2504912"/>
            <a:ext cx="11090564" cy="1325563"/>
          </a:xfrm>
        </p:spPr>
        <p:txBody>
          <a:bodyPr>
            <a:normAutofit fontScale="90000"/>
          </a:bodyPr>
          <a:lstStyle/>
          <a:p>
            <a:r>
              <a:rPr lang="fr-FR" sz="2800" b="1" dirty="0" smtClean="0"/>
              <a:t>« Les Petits Patriotes » </a:t>
            </a:r>
            <a:r>
              <a:rPr lang="fr-FR" sz="2800" dirty="0" smtClean="0"/>
              <a:t>Philippe Auguste JEANRON</a:t>
            </a:r>
            <a:br>
              <a:rPr lang="fr-FR" sz="2800" dirty="0" smtClean="0"/>
            </a:br>
            <a:r>
              <a:rPr lang="fr-FR" sz="2800" dirty="0" smtClean="0"/>
              <a:t>- 1830- ( 101 x 81 cm)</a:t>
            </a:r>
            <a:br>
              <a:rPr lang="fr-FR" sz="2800" dirty="0" smtClean="0"/>
            </a:br>
            <a:r>
              <a:rPr lang="fr-FR" sz="2800" u="sng" dirty="0" smtClean="0"/>
              <a:t>Musée des Beaux Arts de CAEN</a:t>
            </a:r>
            <a:br>
              <a:rPr lang="fr-FR" sz="2800" u="sng" dirty="0" smtClean="0"/>
            </a:br>
            <a:r>
              <a:rPr lang="fr-FR" sz="2800" u="sng" dirty="0"/>
              <a:t/>
            </a:r>
            <a:br>
              <a:rPr lang="fr-FR" sz="2800" u="sng" dirty="0"/>
            </a:br>
            <a:r>
              <a:rPr lang="fr-FR" sz="2800" dirty="0" smtClean="0"/>
              <a:t>Un tableau qui fait allusion aux « Trois Glorieuses »(les 27,28 et 29 juillet 1830) qui mirent fin à la Restauration réalisé par un peintre adepte du réalisme social.</a:t>
            </a:r>
            <a:br>
              <a:rPr lang="fr-FR" sz="2800" dirty="0" smtClean="0"/>
            </a:br>
            <a:r>
              <a:rPr lang="fr-FR" sz="2800" dirty="0" smtClean="0"/>
              <a:t/>
            </a:r>
            <a:br>
              <a:rPr lang="fr-FR" sz="2800" dirty="0" smtClean="0"/>
            </a:br>
            <a:r>
              <a:rPr lang="fr-FR" sz="2800" dirty="0" smtClean="0"/>
              <a:t>Un enfant debout, de profil, muni d’une arme et d’une cartouchière et coiffé d’un bicorne de polytechnicien</a:t>
            </a:r>
            <a:br>
              <a:rPr lang="fr-FR" sz="2800" dirty="0" smtClean="0"/>
            </a:br>
            <a:r>
              <a:rPr lang="fr-FR" sz="2800" dirty="0" smtClean="0"/>
              <a:t>Face à lui, un bambin endormi, la tête sur son bras lui-même posé sur un bloc de pierre sur lequel 2 autres enfants sont assis et font le guet. L’un nous regarde, l’autre a enlacé 3 rubans tricolores au bout de son fusil pour former un drapeau. Tous 3 viennent de se battre: leurs vêtements sont arrachés et la lutte se poursuit en</a:t>
            </a:r>
            <a:br>
              <a:rPr lang="fr-FR" sz="2800" dirty="0" smtClean="0"/>
            </a:br>
            <a:r>
              <a:rPr lang="fr-FR" sz="2800" dirty="0" smtClean="0"/>
              <a:t>arrière plan avec un côté dramatique : un cheval et 2 enfants morts qui gisent sur le sol. </a:t>
            </a:r>
            <a:endParaRPr lang="fr-FR" sz="2800" dirty="0"/>
          </a:p>
        </p:txBody>
      </p:sp>
    </p:spTree>
    <p:extLst>
      <p:ext uri="{BB962C8B-B14F-4D97-AF65-F5344CB8AC3E}">
        <p14:creationId xmlns:p14="http://schemas.microsoft.com/office/powerpoint/2010/main" val="1094773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3290" y="1510360"/>
            <a:ext cx="11139055" cy="1325563"/>
          </a:xfrm>
        </p:spPr>
        <p:txBody>
          <a:bodyPr>
            <a:noAutofit/>
          </a:bodyPr>
          <a:lstStyle/>
          <a:p>
            <a:r>
              <a:rPr lang="fr-FR" sz="2800" b="1" dirty="0" smtClean="0"/>
              <a:t>« La Liberté guidant le peuple » </a:t>
            </a:r>
            <a:br>
              <a:rPr lang="fr-FR" sz="2800" b="1" dirty="0" smtClean="0"/>
            </a:br>
            <a:r>
              <a:rPr lang="fr-FR" sz="2800" dirty="0" smtClean="0"/>
              <a:t>E. DELACROIX – 1830- </a:t>
            </a:r>
            <a:br>
              <a:rPr lang="fr-FR" sz="2800" dirty="0" smtClean="0"/>
            </a:br>
            <a:r>
              <a:rPr lang="fr-FR" sz="2800" dirty="0" smtClean="0"/>
              <a:t>(260 x 325 cm) Musée du Louvre</a:t>
            </a:r>
            <a:br>
              <a:rPr lang="fr-FR" sz="2800" dirty="0" smtClean="0"/>
            </a:br>
            <a:r>
              <a:rPr lang="fr-FR" sz="2800" dirty="0"/>
              <a:t/>
            </a:r>
            <a:br>
              <a:rPr lang="fr-FR" sz="2800" dirty="0"/>
            </a:br>
            <a:r>
              <a:rPr lang="fr-FR" sz="2800" dirty="0" smtClean="0"/>
              <a:t>Gavroche, le jeune héros des«  Misérables » de V.HUGO est représenté lui aussi le 28/7/1830</a:t>
            </a:r>
            <a:br>
              <a:rPr lang="fr-FR" sz="2800" dirty="0" smtClean="0"/>
            </a:br>
            <a:r>
              <a:rPr lang="fr-FR" sz="2800" dirty="0" smtClean="0"/>
              <a:t>Il est le héros du tableau en haranguant la foule avec ses haillons, ses 2 pistolets, sa giberne</a:t>
            </a:r>
            <a:r>
              <a:rPr lang="fr-FR" sz="2800" dirty="0"/>
              <a:t> </a:t>
            </a:r>
            <a:r>
              <a:rPr lang="fr-FR" sz="2800" dirty="0" smtClean="0"/>
              <a:t>trop grande</a:t>
            </a:r>
            <a:br>
              <a:rPr lang="fr-FR" sz="2800" dirty="0" smtClean="0"/>
            </a:br>
            <a:r>
              <a:rPr lang="fr-FR" sz="2800" dirty="0"/>
              <a:t/>
            </a:r>
            <a:br>
              <a:rPr lang="fr-FR" sz="2800" dirty="0"/>
            </a:br>
            <a:endParaRPr lang="fr-FR" sz="2800" dirty="0"/>
          </a:p>
        </p:txBody>
      </p:sp>
      <p:sp>
        <p:nvSpPr>
          <p:cNvPr id="4" name="Rectangle 3"/>
          <p:cNvSpPr/>
          <p:nvPr/>
        </p:nvSpPr>
        <p:spPr>
          <a:xfrm>
            <a:off x="155865" y="3428204"/>
            <a:ext cx="12192000" cy="2585323"/>
          </a:xfrm>
          <a:prstGeom prst="rect">
            <a:avLst/>
          </a:prstGeom>
        </p:spPr>
        <p:txBody>
          <a:bodyPr wrap="square">
            <a:spAutoFit/>
          </a:bodyPr>
          <a:lstStyle/>
          <a:p>
            <a:r>
              <a:rPr lang="fr-FR" dirty="0" smtClean="0">
                <a:solidFill>
                  <a:schemeClr val="accent1"/>
                </a:solidFill>
                <a:latin typeface="Verdana" panose="020B0604030504040204" pitchFamily="34" charset="0"/>
              </a:rPr>
              <a:t>«</a:t>
            </a:r>
            <a:r>
              <a:rPr lang="fr-FR" i="1" dirty="0" smtClean="0">
                <a:solidFill>
                  <a:schemeClr val="accent1"/>
                </a:solidFill>
                <a:latin typeface="Verdana" panose="020B0604030504040204" pitchFamily="34" charset="0"/>
              </a:rPr>
              <a:t>. </a:t>
            </a:r>
            <a:r>
              <a:rPr lang="fr-FR" i="1" dirty="0">
                <a:solidFill>
                  <a:schemeClr val="accent1"/>
                </a:solidFill>
                <a:latin typeface="Verdana" panose="020B0604030504040204" pitchFamily="34" charset="0"/>
              </a:rPr>
              <a:t>Il n’a pas de chemise sur le corps, pas de souliers aux pieds, pas de toit sur la tête ; il est comme les mouches du ciel qui n’ont rien de tout cela. Il a de sept à treize ans, vit par bandes, bat le pavé, loge en plein air, porte un vieux pantalon de son père qui lui descend plus bas que les talons, un vieux chapeau de quelque autre père qui lui descend plus bas que les oreilles, une seule bretelle en lisière jaune, court, guette, quête, perd le temps, culotte des pipes, jure comme un damné, hante les cabarets, connaît des voleurs, tutoie des filles, parle argot, chante des chansons obscènes, et n’a rien de mauvais dans le cœur. C’est qu’il a dans l’âme une perle, l’innocence, et les perles ne se dissolvent pas dans la boue. Tant que l’homme est enfant, Dieu veut qu’il soit innocent</a:t>
            </a:r>
            <a:r>
              <a:rPr lang="fr-FR" dirty="0">
                <a:solidFill>
                  <a:schemeClr val="accent1"/>
                </a:solidFill>
                <a:latin typeface="Verdana" panose="020B0604030504040204" pitchFamily="34" charset="0"/>
              </a:rPr>
              <a:t>. » Victor Hugo, Les Misérables</a:t>
            </a:r>
            <a:endParaRPr lang="fr-FR" dirty="0">
              <a:solidFill>
                <a:schemeClr val="accent1"/>
              </a:solidFill>
            </a:endParaRPr>
          </a:p>
        </p:txBody>
      </p:sp>
    </p:spTree>
    <p:extLst>
      <p:ext uri="{BB962C8B-B14F-4D97-AF65-F5344CB8AC3E}">
        <p14:creationId xmlns:p14="http://schemas.microsoft.com/office/powerpoint/2010/main" val="1331804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9191" y="1445779"/>
            <a:ext cx="10210799" cy="1325563"/>
          </a:xfrm>
        </p:spPr>
        <p:txBody>
          <a:bodyPr>
            <a:normAutofit/>
          </a:bodyPr>
          <a:lstStyle/>
          <a:p>
            <a:r>
              <a:rPr lang="fr-FR" sz="2800" b="1" dirty="0" smtClean="0"/>
              <a:t>« Enfants au bord d’un ruisseau à Lormes »</a:t>
            </a:r>
            <a:br>
              <a:rPr lang="fr-FR" sz="2800" b="1" dirty="0" smtClean="0"/>
            </a:br>
            <a:r>
              <a:rPr lang="fr-FR" sz="2800" dirty="0" smtClean="0"/>
              <a:t>Camille COROT – 1842-</a:t>
            </a:r>
            <a:endParaRPr lang="fr-FR" sz="2800" dirty="0"/>
          </a:p>
        </p:txBody>
      </p:sp>
      <p:sp>
        <p:nvSpPr>
          <p:cNvPr id="5" name="ZoneTexte 4"/>
          <p:cNvSpPr txBox="1"/>
          <p:nvPr/>
        </p:nvSpPr>
        <p:spPr>
          <a:xfrm>
            <a:off x="0" y="4305944"/>
            <a:ext cx="11887776" cy="2677656"/>
          </a:xfrm>
          <a:prstGeom prst="rect">
            <a:avLst/>
          </a:prstGeom>
          <a:noFill/>
        </p:spPr>
        <p:txBody>
          <a:bodyPr wrap="square" rtlCol="0">
            <a:spAutoFit/>
          </a:bodyPr>
          <a:lstStyle/>
          <a:p>
            <a:r>
              <a:rPr lang="fr-FR" sz="2800" dirty="0" smtClean="0"/>
              <a:t>COROT, peintre naturaliste, juxtapose ici 3 scènes qui correspondent à 3 étapes de l’enfance : le garçonnet joue au bord du ruisseau, la fillette en gris a un regard et un langage intérieur quand à celle agenouillée, presque pubère, on la sent mélancolique</a:t>
            </a:r>
          </a:p>
          <a:p>
            <a:r>
              <a:rPr lang="fr-FR" sz="2800" dirty="0" smtClean="0"/>
              <a:t>Une scène somme toute banale mais qui peut traduire l’évolution de l’enfance à l’adolescence </a:t>
            </a:r>
            <a:endParaRPr lang="fr-FR" sz="2800" dirty="0"/>
          </a:p>
        </p:txBody>
      </p:sp>
    </p:spTree>
    <p:extLst>
      <p:ext uri="{BB962C8B-B14F-4D97-AF65-F5344CB8AC3E}">
        <p14:creationId xmlns:p14="http://schemas.microsoft.com/office/powerpoint/2010/main" val="794454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392" y="4596457"/>
            <a:ext cx="9760526" cy="1325563"/>
          </a:xfrm>
        </p:spPr>
        <p:txBody>
          <a:bodyPr>
            <a:normAutofit fontScale="90000"/>
          </a:bodyPr>
          <a:lstStyle/>
          <a:p>
            <a:r>
              <a:rPr lang="fr-FR" sz="2800" b="1" dirty="0" smtClean="0"/>
              <a:t>« Le petit écolier » </a:t>
            </a:r>
            <a:r>
              <a:rPr lang="fr-FR" sz="2800" dirty="0" smtClean="0"/>
              <a:t>( ou </a:t>
            </a:r>
            <a:r>
              <a:rPr lang="fr-FR" sz="2800" b="1" dirty="0" smtClean="0"/>
              <a:t>«  le Pauvre écolier »</a:t>
            </a:r>
            <a:r>
              <a:rPr lang="fr-FR" sz="2800" dirty="0" smtClean="0"/>
              <a:t>)</a:t>
            </a:r>
            <a:br>
              <a:rPr lang="fr-FR" sz="2800" dirty="0" smtClean="0"/>
            </a:br>
            <a:r>
              <a:rPr lang="fr-FR" sz="2800" dirty="0" smtClean="0"/>
              <a:t>Antonio MANCINI- vers 1876- ( 130 x 97 cm)</a:t>
            </a:r>
            <a:br>
              <a:rPr lang="fr-FR" sz="2800" dirty="0" smtClean="0"/>
            </a:br>
            <a:r>
              <a:rPr lang="fr-FR" sz="2800" dirty="0" smtClean="0"/>
              <a:t>Musée d’Orsay</a:t>
            </a:r>
            <a:br>
              <a:rPr lang="fr-FR" sz="2800" dirty="0" smtClean="0"/>
            </a:br>
            <a:r>
              <a:rPr lang="fr-FR" sz="2800" dirty="0"/>
              <a:t/>
            </a:r>
            <a:br>
              <a:rPr lang="fr-FR" sz="2800" dirty="0"/>
            </a:br>
            <a:r>
              <a:rPr lang="fr-FR" sz="2800" dirty="0" smtClean="0"/>
              <a:t>Ce peintre italien s’est consacré à la peinture de genre et aux portraits notamment ceux d’enfants, de pauvres,</a:t>
            </a:r>
            <a:br>
              <a:rPr lang="fr-FR" sz="2800" dirty="0" smtClean="0"/>
            </a:br>
            <a:r>
              <a:rPr lang="fr-FR" sz="2800" dirty="0" smtClean="0"/>
              <a:t>de musiciens ou de circassiens observés dans les rues de Naples.</a:t>
            </a:r>
            <a:br>
              <a:rPr lang="fr-FR" sz="2800" dirty="0" smtClean="0"/>
            </a:br>
            <a:r>
              <a:rPr lang="fr-FR" sz="2800" dirty="0" smtClean="0"/>
              <a:t>Une table rudimentaire pour cet écolier, un brasero pour chauffer la pièce et une pile de livres et de documents sur le buffet qui peut paraitre surprenante dans ce décor.</a:t>
            </a:r>
            <a:br>
              <a:rPr lang="fr-FR" sz="2800" dirty="0" smtClean="0"/>
            </a:br>
            <a:r>
              <a:rPr lang="fr-FR" sz="2800" dirty="0" smtClean="0"/>
              <a:t>L’enfant avec ses chaussures abimées, ses chaussettes en tire-bouchon semble songeur; est-il entrain de faire ses leçons?  </a:t>
            </a:r>
            <a:br>
              <a:rPr lang="fr-FR" sz="2800" dirty="0" smtClean="0"/>
            </a:br>
            <a:r>
              <a:rPr lang="fr-FR" sz="2800" dirty="0" smtClean="0"/>
              <a:t/>
            </a:r>
            <a:br>
              <a:rPr lang="fr-FR" sz="2800" dirty="0" smtClean="0"/>
            </a:br>
            <a:r>
              <a:rPr lang="fr-FR" sz="2800" dirty="0"/>
              <a:t/>
            </a:r>
            <a:br>
              <a:rPr lang="fr-FR" sz="2800" dirty="0"/>
            </a:br>
            <a:r>
              <a:rPr lang="fr-FR" sz="2800" dirty="0" smtClean="0"/>
              <a:t/>
            </a:r>
            <a:br>
              <a:rPr lang="fr-FR" sz="2800" dirty="0" smtClean="0"/>
            </a:br>
            <a:r>
              <a:rPr lang="fr-FR" sz="2800" b="1" i="1" dirty="0" smtClean="0"/>
              <a:t> </a:t>
            </a:r>
            <a:br>
              <a:rPr lang="fr-FR" sz="2800" b="1" i="1" dirty="0" smtClean="0"/>
            </a:br>
            <a:r>
              <a:rPr lang="fr-FR" sz="2800" b="1" i="1" dirty="0"/>
              <a:t/>
            </a:r>
            <a:br>
              <a:rPr lang="fr-FR" sz="2800" b="1" i="1" dirty="0"/>
            </a:br>
            <a:r>
              <a:rPr lang="fr-FR" sz="2800" b="1" i="1" dirty="0" smtClean="0"/>
              <a:t/>
            </a:r>
            <a:br>
              <a:rPr lang="fr-FR" sz="2800" b="1" i="1" dirty="0" smtClean="0"/>
            </a:br>
            <a:r>
              <a:rPr lang="fr-FR" sz="2800" b="1" i="1" dirty="0"/>
              <a:t/>
            </a:r>
            <a:br>
              <a:rPr lang="fr-FR" sz="2800" b="1" i="1" dirty="0"/>
            </a:br>
            <a:r>
              <a:rPr lang="fr-FR" sz="2800" b="1" i="1" dirty="0" smtClean="0"/>
              <a:t/>
            </a:r>
            <a:br>
              <a:rPr lang="fr-FR" sz="2800" b="1" i="1" dirty="0" smtClean="0"/>
            </a:br>
            <a:r>
              <a:rPr lang="fr-FR" sz="2800" b="1" i="1" u="sng" dirty="0" smtClean="0"/>
              <a:t>L’école sera obligatoire à partir de 3 ans et jusqu’à 13 ans en 1882</a:t>
            </a:r>
            <a:r>
              <a:rPr lang="fr-FR" sz="2800" u="sng" dirty="0" smtClean="0"/>
              <a:t/>
            </a:r>
            <a:br>
              <a:rPr lang="fr-FR" sz="2800" u="sng" dirty="0" smtClean="0"/>
            </a:br>
            <a:r>
              <a:rPr lang="fr-FR" sz="2800" u="sng" dirty="0"/>
              <a:t/>
            </a:r>
            <a:br>
              <a:rPr lang="fr-FR" sz="2800" u="sng" dirty="0"/>
            </a:br>
            <a:r>
              <a:rPr lang="fr-FR" sz="2800" u="sng" dirty="0" smtClean="0"/>
              <a:t/>
            </a:r>
            <a:br>
              <a:rPr lang="fr-FR" sz="2800" u="sng" dirty="0" smtClean="0"/>
            </a:br>
            <a:r>
              <a:rPr lang="fr-FR" sz="2800" u="sng" dirty="0"/>
              <a:t/>
            </a:r>
            <a:br>
              <a:rPr lang="fr-FR" sz="2800" u="sng" dirty="0"/>
            </a:br>
            <a:r>
              <a:rPr lang="fr-FR" sz="2800" u="sng" dirty="0" smtClean="0"/>
              <a:t> </a:t>
            </a:r>
            <a:endParaRPr lang="fr-FR" sz="2800" b="1" u="sng" dirty="0"/>
          </a:p>
        </p:txBody>
      </p:sp>
      <p:sp>
        <p:nvSpPr>
          <p:cNvPr id="4" name="Rectangle 3"/>
          <p:cNvSpPr/>
          <p:nvPr/>
        </p:nvSpPr>
        <p:spPr>
          <a:xfrm>
            <a:off x="0" y="6192982"/>
            <a:ext cx="8385464" cy="923330"/>
          </a:xfrm>
          <a:prstGeom prst="rect">
            <a:avLst/>
          </a:prstGeom>
        </p:spPr>
        <p:txBody>
          <a:bodyPr wrap="square">
            <a:spAutoFit/>
          </a:bodyPr>
          <a:lstStyle/>
          <a:p>
            <a:r>
              <a:rPr lang="fr-FR" b="1" i="1" u="sng" dirty="0" smtClean="0"/>
              <a:t>En France, l’école </a:t>
            </a:r>
            <a:r>
              <a:rPr lang="fr-FR" b="1" i="1" u="sng" dirty="0"/>
              <a:t>sera obligatoire à partir de 3 ans et jusqu’à 13 ans en 1882</a:t>
            </a:r>
            <a:r>
              <a:rPr lang="fr-FR" u="sng" dirty="0"/>
              <a:t/>
            </a:r>
            <a:br>
              <a:rPr lang="fr-FR" u="sng" dirty="0"/>
            </a:br>
            <a:r>
              <a:rPr lang="fr-FR" u="sng" dirty="0"/>
              <a:t/>
            </a:r>
            <a:br>
              <a:rPr lang="fr-FR" u="sng" dirty="0"/>
            </a:br>
            <a:endParaRPr lang="fr-FR" dirty="0"/>
          </a:p>
        </p:txBody>
      </p:sp>
    </p:spTree>
    <p:extLst>
      <p:ext uri="{BB962C8B-B14F-4D97-AF65-F5344CB8AC3E}">
        <p14:creationId xmlns:p14="http://schemas.microsoft.com/office/powerpoint/2010/main" val="2396847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45573" y="2556085"/>
            <a:ext cx="10962407" cy="1325563"/>
          </a:xfrm>
        </p:spPr>
        <p:txBody>
          <a:bodyPr>
            <a:noAutofit/>
          </a:bodyPr>
          <a:lstStyle/>
          <a:p>
            <a:r>
              <a:rPr lang="fr-FR" sz="2800" b="1" dirty="0" smtClean="0"/>
              <a:t>« Jeunes lutteurs » </a:t>
            </a:r>
            <a:r>
              <a:rPr lang="fr-FR" sz="2800" dirty="0" smtClean="0"/>
              <a:t>Paul GAUGUIN -1888-</a:t>
            </a:r>
            <a:br>
              <a:rPr lang="fr-FR" sz="2800" dirty="0" smtClean="0"/>
            </a:br>
            <a:r>
              <a:rPr lang="fr-FR" sz="2800" dirty="0" smtClean="0"/>
              <a:t>(93 x 73 cm)</a:t>
            </a:r>
            <a:br>
              <a:rPr lang="fr-FR" sz="2800" dirty="0" smtClean="0"/>
            </a:br>
            <a:r>
              <a:rPr lang="fr-FR" sz="2800" dirty="0"/>
              <a:t/>
            </a:r>
            <a:br>
              <a:rPr lang="fr-FR" sz="2800" dirty="0"/>
            </a:br>
            <a:r>
              <a:rPr lang="fr-FR" sz="2800" dirty="0" smtClean="0"/>
              <a:t>Il peint cette scène durant son séjour en Bretagne (chapeau au 1</a:t>
            </a:r>
            <a:r>
              <a:rPr lang="fr-FR" sz="2800" baseline="30000" dirty="0" smtClean="0"/>
              <a:t>er</a:t>
            </a:r>
            <a:r>
              <a:rPr lang="fr-FR" sz="2800" dirty="0" smtClean="0"/>
              <a:t> plan) et représente 2 jeunes garçons se livrant à un jeu dangereux, presque sauvage ( comme il pensait qu’était la Bretagne) face à une cascade.</a:t>
            </a:r>
            <a:br>
              <a:rPr lang="fr-FR" sz="2800" dirty="0" smtClean="0"/>
            </a:br>
            <a:r>
              <a:rPr lang="fr-FR" sz="2800" dirty="0" smtClean="0"/>
              <a:t>Toutefois la notion de lutte n’est pas perceptible, on a l’impression qu’ils sont enlacés et dansent…</a:t>
            </a:r>
            <a:br>
              <a:rPr lang="fr-FR" sz="2800" dirty="0" smtClean="0"/>
            </a:br>
            <a:r>
              <a:rPr lang="fr-FR" sz="2800" dirty="0" smtClean="0"/>
              <a:t>Un 3</a:t>
            </a:r>
            <a:r>
              <a:rPr lang="fr-FR" sz="2800" baseline="30000" dirty="0" smtClean="0"/>
              <a:t>ème</a:t>
            </a:r>
            <a:r>
              <a:rPr lang="fr-FR" sz="2800" dirty="0" smtClean="0"/>
              <a:t> garçonnet s’efforce de remonter sur la terre ferme.</a:t>
            </a:r>
            <a:br>
              <a:rPr lang="fr-FR" sz="2800" dirty="0" smtClean="0"/>
            </a:br>
            <a:r>
              <a:rPr lang="fr-FR" sz="2800" dirty="0" smtClean="0"/>
              <a:t>A noter le vert utilisé qui correspond aux couleurs prônées par l’</a:t>
            </a:r>
            <a:r>
              <a:rPr lang="fr-FR" sz="2800" dirty="0"/>
              <a:t>E</a:t>
            </a:r>
            <a:r>
              <a:rPr lang="fr-FR" sz="2800" dirty="0" smtClean="0"/>
              <a:t>cole de PONT AVEN</a:t>
            </a:r>
            <a:endParaRPr lang="fr-FR" sz="2800" dirty="0"/>
          </a:p>
        </p:txBody>
      </p:sp>
    </p:spTree>
    <p:extLst>
      <p:ext uri="{BB962C8B-B14F-4D97-AF65-F5344CB8AC3E}">
        <p14:creationId xmlns:p14="http://schemas.microsoft.com/office/powerpoint/2010/main" val="786037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318" y="1414607"/>
            <a:ext cx="10775373" cy="2367684"/>
          </a:xfrm>
        </p:spPr>
        <p:txBody>
          <a:bodyPr>
            <a:normAutofit fontScale="90000"/>
          </a:bodyPr>
          <a:lstStyle/>
          <a:p>
            <a:r>
              <a:rPr lang="fr-FR" sz="2800" dirty="0" smtClean="0"/>
              <a:t>«</a:t>
            </a:r>
            <a:r>
              <a:rPr lang="fr-FR" sz="2800" b="1" dirty="0" smtClean="0"/>
              <a:t> Martyr » </a:t>
            </a:r>
            <a:r>
              <a:rPr lang="fr-FR" sz="2800" dirty="0" smtClean="0"/>
              <a:t>ou </a:t>
            </a:r>
            <a:r>
              <a:rPr lang="fr-FR" sz="2800" b="1" dirty="0" smtClean="0"/>
              <a:t>«  Le petit marchand de violettes </a:t>
            </a:r>
            <a:r>
              <a:rPr lang="fr-FR" sz="2800" dirty="0" smtClean="0"/>
              <a:t>»1885</a:t>
            </a:r>
            <a:br>
              <a:rPr lang="fr-FR" sz="2800" dirty="0" smtClean="0"/>
            </a:br>
            <a:r>
              <a:rPr lang="fr-FR" sz="2800" dirty="0" smtClean="0"/>
              <a:t>Ferdinand PELEZ ( Musée de LAVAL)</a:t>
            </a:r>
            <a:br>
              <a:rPr lang="fr-FR" sz="2800" dirty="0" smtClean="0"/>
            </a:br>
            <a:r>
              <a:rPr lang="fr-FR" sz="2800" dirty="0"/>
              <a:t/>
            </a:r>
            <a:br>
              <a:rPr lang="fr-FR" sz="2800" dirty="0"/>
            </a:br>
            <a:r>
              <a:rPr lang="fr-FR" sz="2800" dirty="0" smtClean="0"/>
              <a:t>Inspiré des petits mendiants de MURILLO, ce peintre a délaissé la peinture d’histoire pour se tourner vers la représentation des classes populaires et plus particulièrement des enfants touchés par la misère à la fin du XIX ème.</a:t>
            </a:r>
            <a:br>
              <a:rPr lang="fr-FR" sz="2800" dirty="0" smtClean="0"/>
            </a:br>
            <a:r>
              <a:rPr lang="fr-FR" sz="2800" dirty="0" smtClean="0"/>
              <a:t>Assoupi contre le pilier d’une entrée, un petit miséreux ( enfant orphelin ou abandonné) en guenilles sales , pieds nus, crâne rasé ( pour éviter les poux) fait appel à la compassion et la générosité en vendant de petits bouquets de violettes </a:t>
            </a:r>
            <a:endParaRPr lang="fr-FR" sz="2800" dirty="0"/>
          </a:p>
        </p:txBody>
      </p:sp>
    </p:spTree>
    <p:extLst>
      <p:ext uri="{BB962C8B-B14F-4D97-AF65-F5344CB8AC3E}">
        <p14:creationId xmlns:p14="http://schemas.microsoft.com/office/powerpoint/2010/main" val="40740215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75815"/>
            <a:ext cx="7086600" cy="1325563"/>
          </a:xfrm>
        </p:spPr>
        <p:txBody>
          <a:bodyPr>
            <a:noAutofit/>
          </a:bodyPr>
          <a:lstStyle/>
          <a:p>
            <a:r>
              <a:rPr lang="fr-FR" sz="2800" b="1" dirty="0" smtClean="0"/>
              <a:t>« Le Fifre » </a:t>
            </a:r>
            <a:r>
              <a:rPr lang="fr-FR" sz="2800" dirty="0" smtClean="0"/>
              <a:t>Edouard MANET – 1866-</a:t>
            </a:r>
            <a:br>
              <a:rPr lang="fr-FR" sz="2800" dirty="0" smtClean="0"/>
            </a:br>
            <a:r>
              <a:rPr lang="fr-FR" sz="2800" dirty="0" smtClean="0"/>
              <a:t>(160 x 97 cm) Musée d’Orsay</a:t>
            </a:r>
            <a:br>
              <a:rPr lang="fr-FR" sz="2800" dirty="0" smtClean="0"/>
            </a:br>
            <a:r>
              <a:rPr lang="fr-FR" sz="2800" dirty="0"/>
              <a:t/>
            </a:r>
            <a:br>
              <a:rPr lang="fr-FR" sz="2800" dirty="0"/>
            </a:br>
            <a:r>
              <a:rPr lang="fr-FR" sz="2800" dirty="0" smtClean="0"/>
              <a:t>Ce tableau </a:t>
            </a:r>
            <a:r>
              <a:rPr lang="fr-FR" sz="2800" u="sng" dirty="0" smtClean="0"/>
              <a:t>fut refusé au Salon de 1866 </a:t>
            </a:r>
            <a:r>
              <a:rPr lang="fr-FR" sz="2800" dirty="0" smtClean="0"/>
              <a:t>compte-tenu du sujet jugé trop vulgaire «  un enfant de troupe de la garde impériale de Napoléon III »</a:t>
            </a:r>
            <a:br>
              <a:rPr lang="fr-FR" sz="2800" dirty="0" smtClean="0"/>
            </a:br>
            <a:r>
              <a:rPr lang="fr-FR" sz="2800" dirty="0"/>
              <a:t/>
            </a:r>
            <a:br>
              <a:rPr lang="fr-FR" sz="2800" dirty="0"/>
            </a:br>
            <a:r>
              <a:rPr lang="fr-FR" sz="2800" dirty="0" smtClean="0"/>
              <a:t>Utilisation d’un fond neutre pour mettre en valeur les couleurs de ce petit musicien avec son pantalon rouge, la couleur or des boutons, des broderies de son calot et le blanc.</a:t>
            </a:r>
            <a:br>
              <a:rPr lang="fr-FR" sz="2800" dirty="0" smtClean="0"/>
            </a:br>
            <a:r>
              <a:rPr lang="fr-FR" sz="2800" dirty="0" smtClean="0"/>
              <a:t>Beaucoup de soin sur les expressions du visage, la position des doigts et des mains alors qu’il utilise des couches de peinture épaisses pour l’uniforme</a:t>
            </a:r>
            <a:br>
              <a:rPr lang="fr-FR" sz="2800" dirty="0" smtClean="0"/>
            </a:br>
            <a:endParaRPr lang="fr-FR" sz="2800" dirty="0"/>
          </a:p>
        </p:txBody>
      </p:sp>
      <p:sp>
        <p:nvSpPr>
          <p:cNvPr id="4" name="Rectangle 3"/>
          <p:cNvSpPr/>
          <p:nvPr/>
        </p:nvSpPr>
        <p:spPr>
          <a:xfrm>
            <a:off x="7422573" y="1666873"/>
            <a:ext cx="4769427" cy="4893647"/>
          </a:xfrm>
          <a:prstGeom prst="rect">
            <a:avLst/>
          </a:prstGeom>
        </p:spPr>
        <p:txBody>
          <a:bodyPr wrap="square">
            <a:spAutoFit/>
          </a:bodyPr>
          <a:lstStyle/>
          <a:p>
            <a:r>
              <a:rPr lang="fr-FR" sz="2400" dirty="0"/>
              <a:t>Dans un décor bourgeois (motifs décoratifs du papier peint, de la nappe et de l’ouvrage de couture posé sur le meuble) se tient la fillette qui s’apprête à manger le quartier de pomme qu’elle tient à la main. Elle a la mine un peu boudeuse, sans doute ennuyée de prendre la pose si longtemps</a:t>
            </a:r>
            <a:br>
              <a:rPr lang="fr-FR" sz="2400" dirty="0"/>
            </a:br>
            <a:r>
              <a:rPr lang="fr-FR" sz="2400" dirty="0" smtClean="0"/>
              <a:t>DEGAS </a:t>
            </a:r>
            <a:r>
              <a:rPr lang="fr-FR" sz="2400" dirty="0"/>
              <a:t>n’ayant pas amené de matériel chez ses amis </a:t>
            </a:r>
            <a:r>
              <a:rPr lang="fr-FR" sz="2400" dirty="0" err="1"/>
              <a:t>Valpinçon</a:t>
            </a:r>
            <a:r>
              <a:rPr lang="fr-FR" sz="2400" dirty="0"/>
              <a:t> a réalisé son travail sur de la toile à </a:t>
            </a:r>
            <a:r>
              <a:rPr lang="fr-FR" sz="2400" dirty="0" smtClean="0"/>
              <a:t>matelas</a:t>
            </a:r>
            <a:endParaRPr lang="fr-FR" dirty="0"/>
          </a:p>
        </p:txBody>
      </p:sp>
      <p:sp>
        <p:nvSpPr>
          <p:cNvPr id="5" name="Rectangle 4"/>
          <p:cNvSpPr/>
          <p:nvPr/>
        </p:nvSpPr>
        <p:spPr>
          <a:xfrm>
            <a:off x="7422573" y="466544"/>
            <a:ext cx="4589318" cy="1200329"/>
          </a:xfrm>
          <a:prstGeom prst="rect">
            <a:avLst/>
          </a:prstGeom>
        </p:spPr>
        <p:txBody>
          <a:bodyPr wrap="square">
            <a:spAutoFit/>
          </a:bodyPr>
          <a:lstStyle/>
          <a:p>
            <a:r>
              <a:rPr lang="fr-FR" sz="2400" b="1" dirty="0"/>
              <a:t>« Hortense </a:t>
            </a:r>
            <a:r>
              <a:rPr lang="fr-FR" sz="2400" b="1" dirty="0" err="1"/>
              <a:t>Valpinçon</a:t>
            </a:r>
            <a:r>
              <a:rPr lang="fr-FR" sz="2400" b="1" dirty="0"/>
              <a:t> enfant » </a:t>
            </a:r>
            <a:r>
              <a:rPr lang="fr-FR" sz="2400" dirty="0"/>
              <a:t>Edgar </a:t>
            </a:r>
            <a:r>
              <a:rPr lang="fr-FR" sz="2400" dirty="0" smtClean="0"/>
              <a:t>DEGAS </a:t>
            </a:r>
            <a:r>
              <a:rPr lang="fr-FR" sz="2400" dirty="0"/>
              <a:t>-1871- </a:t>
            </a:r>
            <a:r>
              <a:rPr lang="fr-FR" sz="2400" u="sng" dirty="0"/>
              <a:t>huile sur toile à matela</a:t>
            </a:r>
            <a:r>
              <a:rPr lang="fr-FR" sz="2400" dirty="0"/>
              <a:t>s ( 75 x 114 cm</a:t>
            </a:r>
            <a:r>
              <a:rPr lang="fr-FR" dirty="0"/>
              <a:t>)</a:t>
            </a:r>
          </a:p>
        </p:txBody>
      </p:sp>
    </p:spTree>
    <p:extLst>
      <p:ext uri="{BB962C8B-B14F-4D97-AF65-F5344CB8AC3E}">
        <p14:creationId xmlns:p14="http://schemas.microsoft.com/office/powerpoint/2010/main" val="5199455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518" y="2453697"/>
            <a:ext cx="5254336" cy="1325563"/>
          </a:xfrm>
        </p:spPr>
        <p:txBody>
          <a:bodyPr>
            <a:noAutofit/>
          </a:bodyPr>
          <a:lstStyle/>
          <a:p>
            <a:r>
              <a:rPr lang="fr-FR" sz="2800" b="1" dirty="0" smtClean="0"/>
              <a:t>« Jean Monet sur son cheval mécanique » </a:t>
            </a:r>
            <a:r>
              <a:rPr lang="fr-FR" sz="2800" dirty="0" smtClean="0"/>
              <a:t>1872</a:t>
            </a:r>
            <a:br>
              <a:rPr lang="fr-FR" sz="2800" dirty="0" smtClean="0"/>
            </a:br>
            <a:r>
              <a:rPr lang="fr-FR" sz="2800" dirty="0" smtClean="0"/>
              <a:t>(60 x74 cm) </a:t>
            </a:r>
            <a:r>
              <a:rPr lang="fr-FR" sz="2800" dirty="0" err="1" smtClean="0"/>
              <a:t>Metropolitan</a:t>
            </a:r>
            <a:r>
              <a:rPr lang="fr-FR" sz="2800" dirty="0" smtClean="0"/>
              <a:t> Museum</a:t>
            </a:r>
            <a:br>
              <a:rPr lang="fr-FR" sz="2800" dirty="0" smtClean="0"/>
            </a:br>
            <a:r>
              <a:rPr lang="fr-FR" sz="2800" dirty="0"/>
              <a:t/>
            </a:r>
            <a:br>
              <a:rPr lang="fr-FR" sz="2800" dirty="0"/>
            </a:br>
            <a:r>
              <a:rPr lang="fr-FR" sz="2800" dirty="0" smtClean="0"/>
              <a:t>Une petite référence aux portraits équestres mais avec une intimité</a:t>
            </a:r>
            <a:br>
              <a:rPr lang="fr-FR" sz="2800" dirty="0" smtClean="0"/>
            </a:br>
            <a:r>
              <a:rPr lang="fr-FR" sz="2800" dirty="0" smtClean="0"/>
              <a:t>certaine car ici il s’agit d’un jouet:</a:t>
            </a:r>
            <a:br>
              <a:rPr lang="fr-FR" sz="2800" dirty="0" smtClean="0"/>
            </a:br>
            <a:r>
              <a:rPr lang="fr-FR" sz="2800" dirty="0" smtClean="0"/>
              <a:t>un jouet coûteux que seules les familles nanties pouvaient offrir à leurs enfants.</a:t>
            </a:r>
            <a:br>
              <a:rPr lang="fr-FR" sz="2800" dirty="0" smtClean="0"/>
            </a:br>
            <a:r>
              <a:rPr lang="fr-FR" sz="2800" dirty="0" smtClean="0"/>
              <a:t>Le jeune enfant pose dans le jardin d’Argenteuil avec en arrière-plan les parterres fleuris et la frondaison des arbres</a:t>
            </a:r>
            <a:endParaRPr lang="fr-FR" sz="2800" dirty="0"/>
          </a:p>
        </p:txBody>
      </p:sp>
      <p:sp>
        <p:nvSpPr>
          <p:cNvPr id="4" name="Rectangle 3"/>
          <p:cNvSpPr/>
          <p:nvPr/>
        </p:nvSpPr>
        <p:spPr>
          <a:xfrm>
            <a:off x="5832763" y="82385"/>
            <a:ext cx="6283037" cy="5632311"/>
          </a:xfrm>
          <a:prstGeom prst="rect">
            <a:avLst/>
          </a:prstGeom>
        </p:spPr>
        <p:txBody>
          <a:bodyPr wrap="square">
            <a:spAutoFit/>
          </a:bodyPr>
          <a:lstStyle/>
          <a:p>
            <a:r>
              <a:rPr lang="fr-FR" sz="2400" b="1" dirty="0"/>
              <a:t>« L’enfant à la poupée »</a:t>
            </a:r>
            <a:br>
              <a:rPr lang="fr-FR" sz="2400" b="1" dirty="0"/>
            </a:br>
            <a:r>
              <a:rPr lang="fr-FR" sz="2400" dirty="0"/>
              <a:t>Berthe MORISOT -1886-</a:t>
            </a:r>
            <a:br>
              <a:rPr lang="fr-FR" sz="2400" dirty="0"/>
            </a:br>
            <a:r>
              <a:rPr lang="fr-FR" sz="2400" dirty="0"/>
              <a:t/>
            </a:r>
            <a:br>
              <a:rPr lang="fr-FR" sz="2400" dirty="0"/>
            </a:br>
            <a:r>
              <a:rPr lang="fr-FR" sz="2400" dirty="0"/>
              <a:t>La fillette étant située près de la fenêtre cela permet à l’artiste de peindre l’intérieur du cottage et l’extérieur ( effets de lumière)</a:t>
            </a:r>
            <a:br>
              <a:rPr lang="fr-FR" sz="2400" dirty="0"/>
            </a:br>
            <a:r>
              <a:rPr lang="fr-FR" sz="2400" dirty="0"/>
              <a:t>Le couple MANET et Julie sont en vacances à Jersey quand Berthe peint sa fille âgée de 8 ans.</a:t>
            </a:r>
            <a:br>
              <a:rPr lang="fr-FR" sz="2400" dirty="0"/>
            </a:br>
            <a:r>
              <a:rPr lang="fr-FR" sz="2400" dirty="0"/>
              <a:t>Beaucoup de délicatesse, de douceur grâce aux couleurs utilisées alors que les touches sont à peine esquissées. On sent toute la tendresse maternelle.</a:t>
            </a:r>
            <a:br>
              <a:rPr lang="fr-FR" sz="2400" dirty="0"/>
            </a:br>
            <a:r>
              <a:rPr lang="fr-FR" sz="2400" dirty="0"/>
              <a:t>On imagine Julie montrant le paysage à sa poupée : jouet prenant l’aspect d’un bébé ou d’une petite fille et devenu très à la mode</a:t>
            </a:r>
          </a:p>
        </p:txBody>
      </p:sp>
    </p:spTree>
    <p:extLst>
      <p:ext uri="{BB962C8B-B14F-4D97-AF65-F5344CB8AC3E}">
        <p14:creationId xmlns:p14="http://schemas.microsoft.com/office/powerpoint/2010/main" val="1440808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2509" y="1248352"/>
            <a:ext cx="10796154" cy="1325563"/>
          </a:xfrm>
        </p:spPr>
        <p:txBody>
          <a:bodyPr>
            <a:noAutofit/>
          </a:bodyPr>
          <a:lstStyle/>
          <a:p>
            <a:r>
              <a:rPr lang="fr-FR" sz="2800" b="1" dirty="0" smtClean="0"/>
              <a:t>« Enfants jouant sur la plage » </a:t>
            </a:r>
            <a:r>
              <a:rPr lang="fr-FR" sz="2800" dirty="0" smtClean="0"/>
              <a:t>Mary CASSATT</a:t>
            </a:r>
            <a:br>
              <a:rPr lang="fr-FR" sz="2800" dirty="0" smtClean="0"/>
            </a:br>
            <a:r>
              <a:rPr lang="fr-FR" sz="2800" dirty="0" smtClean="0"/>
              <a:t>-1895- (98 x 74cm)</a:t>
            </a:r>
            <a:br>
              <a:rPr lang="fr-FR" sz="2800" dirty="0" smtClean="0"/>
            </a:br>
            <a:r>
              <a:rPr lang="fr-FR" sz="2800" dirty="0"/>
              <a:t/>
            </a:r>
            <a:br>
              <a:rPr lang="fr-FR" sz="2800" dirty="0"/>
            </a:br>
            <a:r>
              <a:rPr lang="fr-FR" sz="2800" dirty="0" smtClean="0"/>
              <a:t>Véritablement saisies «  sur le vif » ces 2 fillettes jouent au sable avec une certaine maladresse : la petite main potelée a du mal à tenir la pelle.</a:t>
            </a:r>
            <a:br>
              <a:rPr lang="fr-FR" sz="2800" dirty="0" smtClean="0"/>
            </a:br>
            <a:r>
              <a:rPr lang="fr-FR" sz="2800" dirty="0" smtClean="0"/>
              <a:t>Dans le lointain, les bateaux sont dans une sorte de halo.</a:t>
            </a:r>
            <a:br>
              <a:rPr lang="fr-FR" sz="2800" dirty="0" smtClean="0"/>
            </a:br>
            <a:r>
              <a:rPr lang="fr-FR" sz="2800" dirty="0" smtClean="0"/>
              <a:t>  Une image intemporelle qui sait retranscrire la peinture délicate et empreinte de tendresse de Mary Cassatt</a:t>
            </a:r>
            <a:endParaRPr lang="fr-FR" sz="2800" dirty="0"/>
          </a:p>
        </p:txBody>
      </p:sp>
      <p:sp>
        <p:nvSpPr>
          <p:cNvPr id="4" name="Rectangle 3"/>
          <p:cNvSpPr/>
          <p:nvPr/>
        </p:nvSpPr>
        <p:spPr>
          <a:xfrm>
            <a:off x="658091" y="3989338"/>
            <a:ext cx="10553700" cy="2308324"/>
          </a:xfrm>
          <a:prstGeom prst="rect">
            <a:avLst/>
          </a:prstGeom>
        </p:spPr>
        <p:txBody>
          <a:bodyPr wrap="square">
            <a:spAutoFit/>
          </a:bodyPr>
          <a:lstStyle/>
          <a:p>
            <a:r>
              <a:rPr lang="fr-FR" sz="2400" b="1" dirty="0"/>
              <a:t>« Jean dessinant » </a:t>
            </a:r>
            <a:r>
              <a:rPr lang="fr-FR" sz="2400" dirty="0"/>
              <a:t>1901       Auguste RENOIR               </a:t>
            </a:r>
            <a:r>
              <a:rPr lang="fr-FR" sz="2400" b="1" dirty="0"/>
              <a:t>«  Coco écrivant » </a:t>
            </a:r>
            <a:r>
              <a:rPr lang="fr-FR" sz="2400" dirty="0"/>
              <a:t>1907</a:t>
            </a:r>
            <a:br>
              <a:rPr lang="fr-FR" sz="2400" dirty="0"/>
            </a:br>
            <a:r>
              <a:rPr lang="fr-FR" sz="2400" dirty="0"/>
              <a:t/>
            </a:r>
            <a:br>
              <a:rPr lang="fr-FR" sz="2400" dirty="0"/>
            </a:br>
            <a:r>
              <a:rPr lang="fr-FR" sz="2400" dirty="0"/>
              <a:t/>
            </a:r>
            <a:br>
              <a:rPr lang="fr-FR" sz="2400" dirty="0"/>
            </a:br>
            <a:r>
              <a:rPr lang="fr-FR" sz="2400" dirty="0"/>
              <a:t>2 peintures qui illustrent l’innocence des enfants de RENOIR concentrés : Jean(le futur cinéaste) sur son dessin, Claude sur sa page d’écriture et qui permettent de voir l’évolution stylistique</a:t>
            </a:r>
          </a:p>
        </p:txBody>
      </p:sp>
    </p:spTree>
    <p:extLst>
      <p:ext uri="{BB962C8B-B14F-4D97-AF65-F5344CB8AC3E}">
        <p14:creationId xmlns:p14="http://schemas.microsoft.com/office/powerpoint/2010/main" val="129000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56410" y="2360179"/>
            <a:ext cx="10515600" cy="1325563"/>
          </a:xfrm>
        </p:spPr>
        <p:txBody>
          <a:bodyPr>
            <a:noAutofit/>
          </a:bodyPr>
          <a:lstStyle/>
          <a:p>
            <a:r>
              <a:rPr lang="fr-FR" sz="2800" b="1" dirty="0" smtClean="0"/>
              <a:t>« Le Triptyque PORTINARI » </a:t>
            </a:r>
            <a:r>
              <a:rPr lang="fr-FR" sz="2800" dirty="0" smtClean="0"/>
              <a:t>d’Hugo van den GOES vers 1474-1475 *</a:t>
            </a:r>
            <a:br>
              <a:rPr lang="fr-FR" sz="2800" dirty="0" smtClean="0"/>
            </a:br>
            <a:r>
              <a:rPr lang="fr-FR" sz="2800" dirty="0" smtClean="0"/>
              <a:t>semble être le 1</a:t>
            </a:r>
            <a:r>
              <a:rPr lang="fr-FR" sz="2800" baseline="30000" dirty="0" smtClean="0"/>
              <a:t>er</a:t>
            </a:r>
            <a:r>
              <a:rPr lang="fr-FR" sz="2800" dirty="0" smtClean="0"/>
              <a:t> tableau où sont représentés des portraits d’enfants</a:t>
            </a:r>
            <a:br>
              <a:rPr lang="fr-FR" sz="2800" dirty="0" smtClean="0"/>
            </a:br>
            <a:r>
              <a:rPr lang="fr-FR" sz="2800" dirty="0"/>
              <a:t/>
            </a:r>
            <a:br>
              <a:rPr lang="fr-FR" sz="2800" dirty="0"/>
            </a:br>
            <a:r>
              <a:rPr lang="fr-FR" sz="2800" dirty="0" smtClean="0"/>
              <a:t>Ce triptyque, s’il reprend une scène biblique «  </a:t>
            </a:r>
            <a:r>
              <a:rPr lang="fr-FR" sz="2800" u="sng" dirty="0" smtClean="0"/>
              <a:t>L’Adoration des Bergers</a:t>
            </a:r>
            <a:r>
              <a:rPr lang="fr-FR" sz="2800" dirty="0" smtClean="0"/>
              <a:t> » dans le panneau central, permet d’associer des personnages laïcs : les commanditaires que sont la famille PORTINARI ( riche banquier florentin) sur les volets latéraux</a:t>
            </a:r>
            <a:br>
              <a:rPr lang="fr-FR" sz="2800" dirty="0" smtClean="0"/>
            </a:br>
            <a:endParaRPr lang="fr-FR" sz="2800" dirty="0"/>
          </a:p>
        </p:txBody>
      </p:sp>
      <p:sp>
        <p:nvSpPr>
          <p:cNvPr id="4" name="ZoneTexte 3"/>
          <p:cNvSpPr txBox="1"/>
          <p:nvPr/>
        </p:nvSpPr>
        <p:spPr>
          <a:xfrm>
            <a:off x="852055" y="5299364"/>
            <a:ext cx="10203872" cy="461665"/>
          </a:xfrm>
          <a:prstGeom prst="rect">
            <a:avLst/>
          </a:prstGeom>
          <a:noFill/>
        </p:spPr>
        <p:txBody>
          <a:bodyPr wrap="square" rtlCol="0">
            <a:spAutoFit/>
          </a:bodyPr>
          <a:lstStyle/>
          <a:p>
            <a:r>
              <a:rPr lang="fr-FR" dirty="0"/>
              <a:t>*</a:t>
            </a:r>
            <a:r>
              <a:rPr lang="fr-FR" sz="2400" dirty="0" smtClean="0"/>
              <a:t>peintre flamand – Galerie des Offices- ( 253 x 586 cm)</a:t>
            </a:r>
            <a:endParaRPr lang="fr-FR" dirty="0"/>
          </a:p>
        </p:txBody>
      </p:sp>
    </p:spTree>
    <p:extLst>
      <p:ext uri="{BB962C8B-B14F-4D97-AF65-F5344CB8AC3E}">
        <p14:creationId xmlns:p14="http://schemas.microsoft.com/office/powerpoint/2010/main" val="437094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1436" y="2329008"/>
            <a:ext cx="10006445" cy="1325563"/>
          </a:xfrm>
        </p:spPr>
        <p:txBody>
          <a:bodyPr>
            <a:noAutofit/>
          </a:bodyPr>
          <a:lstStyle/>
          <a:p>
            <a:r>
              <a:rPr lang="fr-FR" sz="2800" b="1" dirty="0" smtClean="0"/>
              <a:t>« Portrait du fils de l’artiste »</a:t>
            </a:r>
            <a:r>
              <a:rPr lang="fr-FR" sz="2800" dirty="0" smtClean="0"/>
              <a:t/>
            </a:r>
            <a:br>
              <a:rPr lang="fr-FR" sz="2800" dirty="0" smtClean="0"/>
            </a:br>
            <a:r>
              <a:rPr lang="fr-FR" sz="2800" dirty="0" smtClean="0"/>
              <a:t>Paul CEZANNE 1881 ( 35 x 38 cm)</a:t>
            </a:r>
            <a:br>
              <a:rPr lang="fr-FR" sz="2800" dirty="0" smtClean="0"/>
            </a:br>
            <a:r>
              <a:rPr lang="fr-FR" sz="2800" dirty="0"/>
              <a:t/>
            </a:r>
            <a:br>
              <a:rPr lang="fr-FR" sz="2800" dirty="0"/>
            </a:br>
            <a:r>
              <a:rPr lang="fr-FR" sz="2800" dirty="0" smtClean="0"/>
              <a:t>Petit tableau presque carré au cadrage serré comme dans une photographie pour le fils unique de Cézanne : Paul.</a:t>
            </a:r>
            <a:br>
              <a:rPr lang="fr-FR" sz="2800" dirty="0" smtClean="0"/>
            </a:br>
            <a:r>
              <a:rPr lang="fr-FR" sz="2800" dirty="0" smtClean="0"/>
              <a:t>Il est en blouse d’écolier, assis sur l’accoudoir d’un gros fauteuil cossu</a:t>
            </a:r>
            <a:br>
              <a:rPr lang="fr-FR" sz="2800" dirty="0" smtClean="0"/>
            </a:br>
            <a:r>
              <a:rPr lang="fr-FR" sz="2800" dirty="0" smtClean="0"/>
              <a:t>Les couleurs sombres d’un côté jouent le contraste avec la carnation claire du garçon et le mur derrière lui</a:t>
            </a:r>
            <a:br>
              <a:rPr lang="fr-FR" sz="2800" dirty="0" smtClean="0"/>
            </a:br>
            <a:r>
              <a:rPr lang="fr-FR" sz="2800" dirty="0" smtClean="0"/>
              <a:t>Son regard direct laisse deviner une grande confiance</a:t>
            </a:r>
            <a:endParaRPr lang="fr-FR" sz="2800" dirty="0"/>
          </a:p>
        </p:txBody>
      </p:sp>
    </p:spTree>
    <p:extLst>
      <p:ext uri="{BB962C8B-B14F-4D97-AF65-F5344CB8AC3E}">
        <p14:creationId xmlns:p14="http://schemas.microsoft.com/office/powerpoint/2010/main" val="2278070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5409" y="2103863"/>
            <a:ext cx="11035146" cy="1325563"/>
          </a:xfrm>
        </p:spPr>
        <p:txBody>
          <a:bodyPr>
            <a:normAutofit fontScale="90000"/>
          </a:bodyPr>
          <a:lstStyle/>
          <a:p>
            <a:r>
              <a:rPr lang="fr-FR" sz="2800" b="1" dirty="0" smtClean="0"/>
              <a:t>« La </a:t>
            </a:r>
            <a:r>
              <a:rPr lang="fr-FR" sz="2800" b="1" dirty="0" err="1" smtClean="0"/>
              <a:t>Vachalcade</a:t>
            </a:r>
            <a:r>
              <a:rPr lang="fr-FR" sz="2800" b="1" dirty="0" smtClean="0"/>
              <a:t> *de Montmartre»</a:t>
            </a:r>
            <a:br>
              <a:rPr lang="fr-FR" sz="2800" b="1" dirty="0" smtClean="0"/>
            </a:br>
            <a:r>
              <a:rPr lang="fr-FR" sz="2800" dirty="0" smtClean="0"/>
              <a:t>1896 ( 188 x 245 cm) F.PELEZ</a:t>
            </a:r>
            <a:br>
              <a:rPr lang="fr-FR" sz="2800" dirty="0" smtClean="0"/>
            </a:br>
            <a:r>
              <a:rPr lang="fr-FR" sz="2800" dirty="0" smtClean="0"/>
              <a:t>Petit Palais</a:t>
            </a:r>
            <a:br>
              <a:rPr lang="fr-FR" sz="2800" dirty="0" smtClean="0"/>
            </a:br>
            <a:r>
              <a:rPr lang="fr-FR" sz="2800" dirty="0"/>
              <a:t/>
            </a:r>
            <a:br>
              <a:rPr lang="fr-FR" sz="2800" dirty="0"/>
            </a:br>
            <a:r>
              <a:rPr lang="fr-FR" sz="2800" dirty="0" smtClean="0"/>
              <a:t>A Montmartre un groupe de 13 enfants défilent sous la bannière de «  la Misère »au son du tambour.</a:t>
            </a:r>
            <a:br>
              <a:rPr lang="fr-FR" sz="2800" dirty="0" smtClean="0"/>
            </a:br>
            <a:r>
              <a:rPr lang="fr-FR" sz="2800" dirty="0" smtClean="0"/>
              <a:t>Leurs vêtements sont trop grands, certains portent des masques aux bouches déformées. Pas de décor mais un mur lézardé</a:t>
            </a:r>
            <a:br>
              <a:rPr lang="fr-FR" sz="2800" dirty="0" smtClean="0"/>
            </a:br>
            <a:r>
              <a:rPr lang="fr-FR" sz="2800" dirty="0"/>
              <a:t/>
            </a:r>
            <a:br>
              <a:rPr lang="fr-FR" sz="2800" dirty="0"/>
            </a:br>
            <a:r>
              <a:rPr lang="fr-FR" sz="2800" dirty="0" smtClean="0"/>
              <a:t>PELEZ, POULBOT et surtout WILLETTE étaient très impliqués dans cette tradition</a:t>
            </a:r>
            <a:br>
              <a:rPr lang="fr-FR" sz="2800" dirty="0" smtClean="0"/>
            </a:br>
            <a:endParaRPr lang="fr-FR" sz="2800" b="1" dirty="0"/>
          </a:p>
        </p:txBody>
      </p:sp>
      <p:sp>
        <p:nvSpPr>
          <p:cNvPr id="4" name="ZoneTexte 3"/>
          <p:cNvSpPr txBox="1"/>
          <p:nvPr/>
        </p:nvSpPr>
        <p:spPr>
          <a:xfrm>
            <a:off x="84911" y="5715001"/>
            <a:ext cx="8570716" cy="830997"/>
          </a:xfrm>
          <a:prstGeom prst="rect">
            <a:avLst/>
          </a:prstGeom>
          <a:noFill/>
        </p:spPr>
        <p:txBody>
          <a:bodyPr wrap="square" rtlCol="0">
            <a:spAutoFit/>
          </a:bodyPr>
          <a:lstStyle/>
          <a:p>
            <a:r>
              <a:rPr lang="fr-FR" sz="2400" i="1" dirty="0" smtClean="0"/>
              <a:t>*Contraction de vache ( bœuf gras de la Mi-Carême) et cavalcade</a:t>
            </a:r>
          </a:p>
          <a:p>
            <a:r>
              <a:rPr lang="fr-FR" sz="2400" i="1" dirty="0" smtClean="0"/>
              <a:t>Les fonds récoltés alimentaient un fond d’entraide pour déshérités</a:t>
            </a:r>
            <a:endParaRPr lang="fr-FR" sz="2400" i="1" dirty="0"/>
          </a:p>
        </p:txBody>
      </p:sp>
    </p:spTree>
    <p:extLst>
      <p:ext uri="{BB962C8B-B14F-4D97-AF65-F5344CB8AC3E}">
        <p14:creationId xmlns:p14="http://schemas.microsoft.com/office/powerpoint/2010/main" val="2849636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774" y="2074428"/>
            <a:ext cx="10463645" cy="1325563"/>
          </a:xfrm>
        </p:spPr>
        <p:txBody>
          <a:bodyPr>
            <a:noAutofit/>
          </a:bodyPr>
          <a:lstStyle/>
          <a:p>
            <a:r>
              <a:rPr lang="fr-FR" sz="2800" b="1" dirty="0" smtClean="0"/>
              <a:t>« Le Ballon » </a:t>
            </a:r>
            <a:r>
              <a:rPr lang="fr-FR" sz="2800" dirty="0" smtClean="0"/>
              <a:t>Félix VALLOTTON  -1899-</a:t>
            </a:r>
            <a:br>
              <a:rPr lang="fr-FR" sz="2800" dirty="0" smtClean="0"/>
            </a:br>
            <a:r>
              <a:rPr lang="fr-FR" sz="2800" dirty="0" smtClean="0"/>
              <a:t>(49 x 62 cm) Musée d’Orsay</a:t>
            </a:r>
            <a:br>
              <a:rPr lang="fr-FR" sz="2800" dirty="0" smtClean="0"/>
            </a:br>
            <a:r>
              <a:rPr lang="fr-FR" sz="2800" dirty="0"/>
              <a:t/>
            </a:r>
            <a:br>
              <a:rPr lang="fr-FR" sz="2800" dirty="0"/>
            </a:br>
            <a:r>
              <a:rPr lang="fr-FR" sz="2800" dirty="0" smtClean="0"/>
              <a:t>VALLOTTON, proche du mouvement Nabis a choisi un point de vue surplombant ce qui nous permet de voir L’enfant courant après son ballon, seul à l’écart des adultes qui semblent très loin</a:t>
            </a:r>
            <a:br>
              <a:rPr lang="fr-FR" sz="2800" dirty="0" smtClean="0"/>
            </a:br>
            <a:r>
              <a:rPr lang="fr-FR" sz="2800" dirty="0" smtClean="0"/>
              <a:t>Sa blouse blanche et son immense chapeau jaune se détachent sur l’ocre du sol.</a:t>
            </a:r>
            <a:br>
              <a:rPr lang="fr-FR" sz="2800" dirty="0" smtClean="0"/>
            </a:br>
            <a:r>
              <a:rPr lang="fr-FR" sz="2800" dirty="0" smtClean="0"/>
              <a:t>Un décor de jardin public avec un remarquable travail sur la lumière et les ombres des grands arbres avec cet enfant ( et son ombre projetée) qui semble découvrir une forme de liberté</a:t>
            </a:r>
            <a:br>
              <a:rPr lang="fr-FR" sz="2800" dirty="0" smtClean="0"/>
            </a:br>
            <a:endParaRPr lang="fr-FR" sz="2800" dirty="0"/>
          </a:p>
        </p:txBody>
      </p:sp>
      <p:sp>
        <p:nvSpPr>
          <p:cNvPr id="4" name="ZoneTexte 3"/>
          <p:cNvSpPr txBox="1"/>
          <p:nvPr/>
        </p:nvSpPr>
        <p:spPr>
          <a:xfrm>
            <a:off x="46758" y="5600700"/>
            <a:ext cx="10676661" cy="461665"/>
          </a:xfrm>
          <a:prstGeom prst="rect">
            <a:avLst/>
          </a:prstGeom>
          <a:noFill/>
        </p:spPr>
        <p:txBody>
          <a:bodyPr wrap="square" rtlCol="0">
            <a:spAutoFit/>
          </a:bodyPr>
          <a:lstStyle/>
          <a:p>
            <a:r>
              <a:rPr lang="fr-FR" sz="2400" b="1" u="sng" dirty="0" smtClean="0"/>
              <a:t>2 plans qui opposent l’enfance et l’âge adulte</a:t>
            </a:r>
            <a:endParaRPr lang="fr-FR" sz="2400" b="1" u="sng" dirty="0"/>
          </a:p>
        </p:txBody>
      </p:sp>
    </p:spTree>
    <p:extLst>
      <p:ext uri="{BB962C8B-B14F-4D97-AF65-F5344CB8AC3E}">
        <p14:creationId xmlns:p14="http://schemas.microsoft.com/office/powerpoint/2010/main" val="8900047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5718" y="2581418"/>
            <a:ext cx="6930544" cy="1325563"/>
          </a:xfrm>
        </p:spPr>
        <p:txBody>
          <a:bodyPr>
            <a:normAutofit fontScale="90000"/>
          </a:bodyPr>
          <a:lstStyle/>
          <a:p>
            <a:r>
              <a:rPr lang="fr-FR" sz="2800" b="1" dirty="0" smtClean="0"/>
              <a:t>«</a:t>
            </a:r>
            <a:r>
              <a:rPr lang="fr-FR" sz="3100" b="1" dirty="0" smtClean="0"/>
              <a:t> L’enfant à la colombe » </a:t>
            </a:r>
            <a:r>
              <a:rPr lang="fr-FR" sz="3100" dirty="0" smtClean="0"/>
              <a:t>Pablo PICASSO -1901-</a:t>
            </a:r>
            <a:br>
              <a:rPr lang="fr-FR" sz="3100" dirty="0" smtClean="0"/>
            </a:br>
            <a:r>
              <a:rPr lang="fr-FR" sz="3100" dirty="0" smtClean="0"/>
              <a:t>(73 x 54 cm)</a:t>
            </a:r>
            <a:br>
              <a:rPr lang="fr-FR" sz="3100" dirty="0" smtClean="0"/>
            </a:br>
            <a:r>
              <a:rPr lang="fr-FR" sz="3100" dirty="0"/>
              <a:t/>
            </a:r>
            <a:br>
              <a:rPr lang="fr-FR" sz="3100" dirty="0"/>
            </a:br>
            <a:r>
              <a:rPr lang="fr-FR" sz="3100" dirty="0" smtClean="0"/>
              <a:t>Un tableau poignant peint pendant la période bleue avec des contours cernés d’une ligne noire à la manière des peintres de l’Ecole de Pont-Aven.</a:t>
            </a:r>
            <a:br>
              <a:rPr lang="fr-FR" sz="3100" dirty="0" smtClean="0"/>
            </a:br>
            <a:r>
              <a:rPr lang="fr-FR" sz="3100" dirty="0" smtClean="0"/>
              <a:t>Cette petite fille aux cheveux très courts se détache sur un fond peint de manière un peu brutale.</a:t>
            </a:r>
            <a:br>
              <a:rPr lang="fr-FR" sz="3100" dirty="0" smtClean="0"/>
            </a:br>
            <a:r>
              <a:rPr lang="fr-FR" sz="3100" dirty="0" smtClean="0"/>
              <a:t>Elle représente, comme la colombe qu’elle serre contre son cœur, la fragilité de la vie, la tendresse </a:t>
            </a:r>
            <a:br>
              <a:rPr lang="fr-FR" sz="3100" dirty="0" smtClean="0"/>
            </a:br>
            <a:r>
              <a:rPr lang="fr-FR" sz="3100" dirty="0" smtClean="0"/>
              <a:t>Sans doute s’est-il inspiré de sa jeune sœur</a:t>
            </a:r>
            <a:br>
              <a:rPr lang="fr-FR" sz="3100" dirty="0" smtClean="0"/>
            </a:br>
            <a:r>
              <a:rPr lang="fr-FR" sz="3100" dirty="0" smtClean="0"/>
              <a:t>Conchita ( disparue à l’âge de 8 ans suite à une diphtérie)</a:t>
            </a:r>
            <a:endParaRPr lang="fr-FR" sz="3100" dirty="0"/>
          </a:p>
        </p:txBody>
      </p:sp>
    </p:spTree>
    <p:extLst>
      <p:ext uri="{BB962C8B-B14F-4D97-AF65-F5344CB8AC3E}">
        <p14:creationId xmlns:p14="http://schemas.microsoft.com/office/powerpoint/2010/main" val="3761383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082" y="2698367"/>
            <a:ext cx="6068291" cy="1325563"/>
          </a:xfrm>
        </p:spPr>
        <p:txBody>
          <a:bodyPr>
            <a:normAutofit fontScale="90000"/>
          </a:bodyPr>
          <a:lstStyle/>
          <a:p>
            <a:r>
              <a:rPr lang="fr-FR" sz="2800" b="1" dirty="0" smtClean="0"/>
              <a:t>« </a:t>
            </a:r>
            <a:r>
              <a:rPr lang="fr-FR" sz="2800" b="1" dirty="0" err="1" smtClean="0"/>
              <a:t>Rainerbub</a:t>
            </a:r>
            <a:r>
              <a:rPr lang="fr-FR" sz="2800" b="1" dirty="0" smtClean="0"/>
              <a:t> » </a:t>
            </a:r>
            <a:r>
              <a:rPr lang="fr-FR" sz="2800" dirty="0" smtClean="0"/>
              <a:t>Egon SCHIELE- 1910-</a:t>
            </a:r>
            <a:br>
              <a:rPr lang="fr-FR" sz="2800" dirty="0" smtClean="0"/>
            </a:br>
            <a:r>
              <a:rPr lang="fr-FR" sz="2800" dirty="0" smtClean="0"/>
              <a:t>(101 x 102 cm) Galerie du Belvédère à VIENNE</a:t>
            </a:r>
            <a:br>
              <a:rPr lang="fr-FR" sz="2800" dirty="0" smtClean="0"/>
            </a:br>
            <a:r>
              <a:rPr lang="fr-FR" sz="2800" dirty="0"/>
              <a:t/>
            </a:r>
            <a:br>
              <a:rPr lang="fr-FR" sz="2800" dirty="0"/>
            </a:br>
            <a:r>
              <a:rPr lang="fr-FR" sz="2800" dirty="0" smtClean="0"/>
              <a:t>Figure majeure de l’expressionnisme autrichien et proche de Gustave KLIMT, le peintre fait ici le portrait d’Herbert RAINER  âgé de 6 ans( il laisse de côté les scènes érotiques ou macabres)</a:t>
            </a:r>
            <a:br>
              <a:rPr lang="fr-FR" sz="2800" dirty="0" smtClean="0"/>
            </a:br>
            <a:r>
              <a:rPr lang="fr-FR" sz="2800" dirty="0"/>
              <a:t/>
            </a:r>
            <a:br>
              <a:rPr lang="fr-FR" sz="2800" dirty="0"/>
            </a:br>
            <a:r>
              <a:rPr lang="fr-FR" sz="2800" dirty="0" smtClean="0"/>
              <a:t>On reconnait le style de SCHIELE avec ce visage émacié mais il représente une forme de beauté chez cet enfant : bouche bien ourlée, immenses yeux bruns et perçants ornés de longs cils et de sourcils bien dessinés</a:t>
            </a:r>
            <a:br>
              <a:rPr lang="fr-FR" sz="2800" dirty="0" smtClean="0"/>
            </a:br>
            <a:r>
              <a:rPr lang="fr-FR" sz="2800" dirty="0" smtClean="0"/>
              <a:t>Il est habillé tout en carmin : une couleur qui ressort sur le fond neutre.</a:t>
            </a:r>
            <a:br>
              <a:rPr lang="fr-FR" sz="2800" dirty="0" smtClean="0"/>
            </a:br>
            <a:r>
              <a:rPr lang="fr-FR" sz="2800" dirty="0" smtClean="0"/>
              <a:t>Les mains de l’enfant sont aussi une marque reconnaissable ( elles ressemblent aux mains de l’artiste)</a:t>
            </a:r>
            <a:endParaRPr lang="fr-FR" sz="2800" dirty="0"/>
          </a:p>
        </p:txBody>
      </p:sp>
      <p:sp>
        <p:nvSpPr>
          <p:cNvPr id="4" name="Rectangle 3"/>
          <p:cNvSpPr/>
          <p:nvPr/>
        </p:nvSpPr>
        <p:spPr>
          <a:xfrm>
            <a:off x="6695208" y="89744"/>
            <a:ext cx="5496791" cy="7848302"/>
          </a:xfrm>
          <a:prstGeom prst="rect">
            <a:avLst/>
          </a:prstGeom>
        </p:spPr>
        <p:txBody>
          <a:bodyPr wrap="square">
            <a:spAutoFit/>
          </a:bodyPr>
          <a:lstStyle/>
          <a:p>
            <a:r>
              <a:rPr lang="fr-FR" sz="2400" b="1" dirty="0"/>
              <a:t>« </a:t>
            </a:r>
            <a:r>
              <a:rPr lang="fr-FR" sz="2400" b="1" dirty="0" err="1"/>
              <a:t>Mada</a:t>
            </a:r>
            <a:r>
              <a:rPr lang="fr-FR" sz="2400" b="1" dirty="0"/>
              <a:t> </a:t>
            </a:r>
            <a:r>
              <a:rPr lang="fr-FR" sz="2400" b="1" dirty="0" err="1"/>
              <a:t>Primavesi</a:t>
            </a:r>
            <a:r>
              <a:rPr lang="fr-FR" sz="2400" b="1" dirty="0"/>
              <a:t> » </a:t>
            </a:r>
            <a:r>
              <a:rPr lang="fr-FR" sz="2400" dirty="0"/>
              <a:t>Gustav KLIMT – 1912-</a:t>
            </a:r>
            <a:br>
              <a:rPr lang="fr-FR" sz="2400" dirty="0"/>
            </a:br>
            <a:r>
              <a:rPr lang="fr-FR" sz="2400" dirty="0"/>
              <a:t>(150 x 110,5 cm) </a:t>
            </a:r>
            <a:r>
              <a:rPr lang="fr-FR" sz="2400" dirty="0" err="1"/>
              <a:t>Metropolitan</a:t>
            </a:r>
            <a:r>
              <a:rPr lang="fr-FR" sz="2400" dirty="0"/>
              <a:t> Museum N.Y</a:t>
            </a:r>
            <a:br>
              <a:rPr lang="fr-FR" sz="2400" dirty="0"/>
            </a:br>
            <a:r>
              <a:rPr lang="fr-FR" sz="2400" dirty="0" smtClean="0"/>
              <a:t>Portrait </a:t>
            </a:r>
            <a:r>
              <a:rPr lang="fr-FR" sz="2400" dirty="0"/>
              <a:t>de la fille de riches collectionneurs qui soutenaient le mouvement de la Sécession Viennoise et qui furent les mécènes de KLIMT.</a:t>
            </a:r>
            <a:br>
              <a:rPr lang="fr-FR" sz="2400" dirty="0"/>
            </a:br>
            <a:r>
              <a:rPr lang="fr-FR" sz="2400" dirty="0" smtClean="0"/>
              <a:t>Une </a:t>
            </a:r>
            <a:r>
              <a:rPr lang="fr-FR" sz="2400" dirty="0"/>
              <a:t>certaine sophistication qui s’apparente à l’art nouveau : le portrait fusionne avec le décor fastueux.</a:t>
            </a:r>
            <a:br>
              <a:rPr lang="fr-FR" sz="2400" dirty="0"/>
            </a:br>
            <a:r>
              <a:rPr lang="fr-FR" sz="2400" dirty="0"/>
              <a:t>Une petite fille de 9 ans bien déterminée : position des jambes avec les pieds écartés, une main sur la hanche , elle est solidement campée, un regard assuré fixe le spectateur.</a:t>
            </a:r>
            <a:br>
              <a:rPr lang="fr-FR" sz="2400" dirty="0"/>
            </a:br>
            <a:r>
              <a:rPr lang="fr-FR" sz="2400" dirty="0"/>
              <a:t>Sa pose et son visage tranchent avec les nombreux motifs décoratifs à thème floral sur le mur et le sol.</a:t>
            </a:r>
            <a:br>
              <a:rPr lang="fr-FR" sz="2400" dirty="0"/>
            </a:br>
            <a:r>
              <a:rPr lang="fr-FR" dirty="0"/>
              <a:t/>
            </a:r>
            <a:br>
              <a:rPr lang="fr-FR" dirty="0"/>
            </a:br>
            <a:r>
              <a:rPr lang="fr-FR" b="1" u="sng" dirty="0"/>
              <a:t>C’est une jeune fille en fleurs triomphante</a:t>
            </a:r>
            <a:br>
              <a:rPr lang="fr-FR" b="1" u="sng" dirty="0"/>
            </a:br>
            <a:r>
              <a:rPr lang="fr-FR" dirty="0"/>
              <a:t/>
            </a:r>
            <a:br>
              <a:rPr lang="fr-FR" dirty="0"/>
            </a:br>
            <a:endParaRPr lang="fr-FR" dirty="0"/>
          </a:p>
        </p:txBody>
      </p:sp>
    </p:spTree>
    <p:extLst>
      <p:ext uri="{BB962C8B-B14F-4D97-AF65-F5344CB8AC3E}">
        <p14:creationId xmlns:p14="http://schemas.microsoft.com/office/powerpoint/2010/main" val="23885890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2837" y="2578766"/>
            <a:ext cx="11201400" cy="1325563"/>
          </a:xfrm>
        </p:spPr>
        <p:txBody>
          <a:bodyPr>
            <a:noAutofit/>
          </a:bodyPr>
          <a:lstStyle/>
          <a:p>
            <a:r>
              <a:rPr lang="fr-FR" sz="2800" b="1" dirty="0" smtClean="0"/>
              <a:t>« La Boxe » </a:t>
            </a:r>
            <a:r>
              <a:rPr lang="fr-FR" sz="2800" dirty="0" smtClean="0"/>
              <a:t>Maurice DENIS -1918-</a:t>
            </a:r>
            <a:br>
              <a:rPr lang="fr-FR" sz="2800" dirty="0" smtClean="0"/>
            </a:br>
            <a:r>
              <a:rPr lang="fr-FR" sz="2800" dirty="0" smtClean="0"/>
              <a:t>(85 x 70 cm)</a:t>
            </a:r>
            <a:br>
              <a:rPr lang="fr-FR" sz="2800" dirty="0" smtClean="0"/>
            </a:br>
            <a:r>
              <a:rPr lang="fr-FR" sz="2800" dirty="0" smtClean="0"/>
              <a:t>Le peintre a eu 9 enfants donc il sait évoquer l’enfance et il l’a beaucoup représentée dans sa carrière.</a:t>
            </a:r>
            <a:br>
              <a:rPr lang="fr-FR" sz="2800" dirty="0" smtClean="0"/>
            </a:br>
            <a:r>
              <a:rPr lang="fr-FR" sz="2800" dirty="0"/>
              <a:t/>
            </a:r>
            <a:br>
              <a:rPr lang="fr-FR" sz="2800" dirty="0"/>
            </a:br>
            <a:r>
              <a:rPr lang="fr-FR" sz="2800" dirty="0" smtClean="0"/>
              <a:t>Pas d’agressivité mais un jeu entre 2 frères qui ont le sourire. De plus, à voir leurs vêtements, leurs chaussures et les chaussettes bien tirées ce ne sont pas des petits bagarreurs : ils jouent!</a:t>
            </a:r>
            <a:br>
              <a:rPr lang="fr-FR" sz="2800" dirty="0" smtClean="0"/>
            </a:br>
            <a:r>
              <a:rPr lang="fr-FR" sz="2800" dirty="0" smtClean="0"/>
              <a:t>Ils sont sur une pelouse d’un vert vif avec une frondaison où le rose domine, les troncs d’arbres donnent la verticalité</a:t>
            </a:r>
            <a:br>
              <a:rPr lang="fr-FR" sz="2800" dirty="0" smtClean="0"/>
            </a:br>
            <a:r>
              <a:rPr lang="fr-FR" sz="2800" dirty="0" smtClean="0"/>
              <a:t>L’ensemble des couleurs est dans une grande harmonie </a:t>
            </a:r>
            <a:endParaRPr lang="fr-FR" sz="2800" dirty="0"/>
          </a:p>
        </p:txBody>
      </p:sp>
    </p:spTree>
    <p:extLst>
      <p:ext uri="{BB962C8B-B14F-4D97-AF65-F5344CB8AC3E}">
        <p14:creationId xmlns:p14="http://schemas.microsoft.com/office/powerpoint/2010/main" val="1437462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1891" y="3118716"/>
            <a:ext cx="11388435" cy="1325563"/>
          </a:xfrm>
        </p:spPr>
        <p:txBody>
          <a:bodyPr>
            <a:noAutofit/>
          </a:bodyPr>
          <a:lstStyle/>
          <a:p>
            <a:r>
              <a:rPr lang="fr-FR" sz="2800" b="1" dirty="0" smtClean="0"/>
              <a:t/>
            </a:r>
            <a:br>
              <a:rPr lang="fr-FR" sz="2800" b="1" dirty="0" smtClean="0"/>
            </a:br>
            <a:r>
              <a:rPr lang="fr-FR" sz="2800" b="1" dirty="0" smtClean="0"/>
              <a:t>« Fillette en bleu » </a:t>
            </a:r>
            <a:r>
              <a:rPr lang="fr-FR" sz="2800" dirty="0" smtClean="0"/>
              <a:t>Amedeo MODIGLIANI – 1918-</a:t>
            </a:r>
            <a:br>
              <a:rPr lang="fr-FR" sz="2800" dirty="0" smtClean="0"/>
            </a:br>
            <a:r>
              <a:rPr lang="fr-FR" sz="2800" dirty="0" smtClean="0"/>
              <a:t>(116 x 73 cm)</a:t>
            </a:r>
            <a:br>
              <a:rPr lang="fr-FR" sz="2800" dirty="0" smtClean="0"/>
            </a:br>
            <a:r>
              <a:rPr lang="fr-FR" sz="2800" dirty="0"/>
              <a:t/>
            </a:r>
            <a:br>
              <a:rPr lang="fr-FR" sz="2800" dirty="0"/>
            </a:br>
            <a:r>
              <a:rPr lang="fr-FR" sz="2800" dirty="0" smtClean="0"/>
              <a:t>Une toile bouleversante de ce «  peintre maudit » qu’il a réalisée après la naissance de sa propre fille</a:t>
            </a:r>
            <a:br>
              <a:rPr lang="fr-FR" sz="2800" dirty="0" smtClean="0"/>
            </a:br>
            <a:r>
              <a:rPr lang="fr-FR" sz="2800" dirty="0" smtClean="0"/>
              <a:t>Jeanne.</a:t>
            </a:r>
            <a:br>
              <a:rPr lang="fr-FR" sz="2800" dirty="0" smtClean="0"/>
            </a:br>
            <a:r>
              <a:rPr lang="fr-FR" sz="2800" dirty="0" smtClean="0"/>
              <a:t>La couleur bleue domine et confère une infinie douceur à l’ensemble.</a:t>
            </a:r>
            <a:br>
              <a:rPr lang="fr-FR" sz="2800" dirty="0" smtClean="0"/>
            </a:br>
            <a:r>
              <a:rPr lang="fr-FR" sz="2800" dirty="0" smtClean="0"/>
              <a:t>Dans une pièce vide, la fillette se tient debout, le visage légèrement penché, ses pommettes rosies (elle vient peut-être de pleurer) ses mains sont serrées et ses lèvres un peu pincées. Son regard marqué par ses grands yeux bleus presque translucides dégagent une certaine tristesse. Son ombre est projetée sur le mur.</a:t>
            </a:r>
            <a:br>
              <a:rPr lang="fr-FR" sz="2800" dirty="0" smtClean="0"/>
            </a:br>
            <a:r>
              <a:rPr lang="fr-FR" sz="2800" dirty="0" smtClean="0"/>
              <a:t>Ces différents éléments et la solitude de l’enfant suggèrent beaucoup de mélancolie</a:t>
            </a:r>
            <a:br>
              <a:rPr lang="fr-FR" sz="2800" dirty="0" smtClean="0"/>
            </a:br>
            <a:r>
              <a:rPr lang="fr-FR" sz="2800" dirty="0" smtClean="0"/>
              <a:t/>
            </a:r>
            <a:br>
              <a:rPr lang="fr-FR" sz="2800" dirty="0" smtClean="0"/>
            </a:br>
            <a:r>
              <a:rPr lang="fr-FR" sz="2800" dirty="0" smtClean="0"/>
              <a:t/>
            </a:r>
            <a:br>
              <a:rPr lang="fr-FR" sz="2800" dirty="0" smtClean="0"/>
            </a:br>
            <a:endParaRPr lang="fr-FR" sz="2800" dirty="0"/>
          </a:p>
        </p:txBody>
      </p:sp>
    </p:spTree>
    <p:extLst>
      <p:ext uri="{BB962C8B-B14F-4D97-AF65-F5344CB8AC3E}">
        <p14:creationId xmlns:p14="http://schemas.microsoft.com/office/powerpoint/2010/main" val="30317781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3227" y="2838337"/>
            <a:ext cx="10834253" cy="1325563"/>
          </a:xfrm>
        </p:spPr>
        <p:txBody>
          <a:bodyPr>
            <a:normAutofit fontScale="90000"/>
          </a:bodyPr>
          <a:lstStyle/>
          <a:p>
            <a:r>
              <a:rPr lang="fr-FR" sz="2800" b="1" dirty="0" smtClean="0"/>
              <a:t>« Jeune ouvrier » </a:t>
            </a:r>
            <a:r>
              <a:rPr lang="fr-FR" sz="2800" dirty="0" smtClean="0"/>
              <a:t>Otto DIX –1920-</a:t>
            </a:r>
            <a:br>
              <a:rPr lang="fr-FR" sz="2800" dirty="0" smtClean="0"/>
            </a:br>
            <a:r>
              <a:rPr lang="fr-FR" sz="2800" dirty="0"/>
              <a:t/>
            </a:r>
            <a:br>
              <a:rPr lang="fr-FR" sz="2800" dirty="0"/>
            </a:br>
            <a:r>
              <a:rPr lang="fr-FR" sz="2800" dirty="0" smtClean="0"/>
              <a:t>Après la Grande Guerre, ce peintre expressionniste allemand a dénoncé la décadence de la République de Weimar ( années folles identiques à celles de la France) et s’est penché sur ce qui existait en parallèle : la misère ouvrière</a:t>
            </a:r>
            <a:br>
              <a:rPr lang="fr-FR" sz="2800" dirty="0" smtClean="0"/>
            </a:br>
            <a:r>
              <a:rPr lang="fr-FR" sz="2800" dirty="0"/>
              <a:t/>
            </a:r>
            <a:br>
              <a:rPr lang="fr-FR" sz="2800" dirty="0"/>
            </a:br>
            <a:r>
              <a:rPr lang="fr-FR" sz="2800" dirty="0" smtClean="0"/>
              <a:t>Lui-même enfant d’ouvrier  a su dépeindre ce phénomène comme dans ce portrait d’enfant:</a:t>
            </a:r>
            <a:br>
              <a:rPr lang="fr-FR" sz="2800" dirty="0" smtClean="0"/>
            </a:br>
            <a:r>
              <a:rPr lang="fr-FR" sz="2800" dirty="0" smtClean="0"/>
              <a:t>- regard hagard</a:t>
            </a:r>
            <a:br>
              <a:rPr lang="fr-FR" sz="2800" dirty="0" smtClean="0"/>
            </a:br>
            <a:r>
              <a:rPr lang="fr-FR" sz="2800" dirty="0" smtClean="0"/>
              <a:t>- pose figée avec les bras ballants, ne sachant pas quoi faire de ses mains</a:t>
            </a:r>
            <a:br>
              <a:rPr lang="fr-FR" sz="2800" dirty="0" smtClean="0"/>
            </a:br>
            <a:r>
              <a:rPr lang="fr-FR" sz="2800" dirty="0" smtClean="0"/>
              <a:t>- vêtements usagés , la veste trop petite qui manque de boutons</a:t>
            </a:r>
            <a:br>
              <a:rPr lang="fr-FR" sz="2800" dirty="0" smtClean="0"/>
            </a:br>
            <a:r>
              <a:rPr lang="fr-FR" sz="2800" dirty="0"/>
              <a:t/>
            </a:r>
            <a:br>
              <a:rPr lang="fr-FR" sz="2800" dirty="0"/>
            </a:br>
            <a:r>
              <a:rPr lang="fr-FR" sz="2800" dirty="0" smtClean="0"/>
              <a:t>On ne peut être insensible à cet enfant qui semble porter une misère familiale et qui le rend déjà adulte ( la réglementation sur le travail des enfants- dans les mines par exemple- n’est pas encore en vigueur)</a:t>
            </a:r>
            <a:endParaRPr lang="fr-FR" sz="2800" dirty="0"/>
          </a:p>
        </p:txBody>
      </p:sp>
    </p:spTree>
    <p:extLst>
      <p:ext uri="{BB962C8B-B14F-4D97-AF65-F5344CB8AC3E}">
        <p14:creationId xmlns:p14="http://schemas.microsoft.com/office/powerpoint/2010/main" val="21901100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55964" y="2692689"/>
            <a:ext cx="10941628" cy="1848139"/>
          </a:xfrm>
        </p:spPr>
        <p:txBody>
          <a:bodyPr>
            <a:normAutofit fontScale="90000"/>
          </a:bodyPr>
          <a:lstStyle/>
          <a:p>
            <a:r>
              <a:rPr lang="fr-FR" sz="2800" b="1" dirty="0" smtClean="0"/>
              <a:t>« Paul en Arlequin » </a:t>
            </a:r>
            <a:r>
              <a:rPr lang="fr-FR" sz="2800" dirty="0" smtClean="0"/>
              <a:t>1924 Pablo PICASSO</a:t>
            </a:r>
            <a:br>
              <a:rPr lang="fr-FR" sz="2800" dirty="0" smtClean="0"/>
            </a:br>
            <a:r>
              <a:rPr lang="fr-FR" sz="2800" dirty="0" smtClean="0"/>
              <a:t>(130 x 97,5 cm) Musée PICASSO</a:t>
            </a:r>
            <a:br>
              <a:rPr lang="fr-FR" sz="2800" dirty="0" smtClean="0"/>
            </a:br>
            <a:r>
              <a:rPr lang="fr-FR" sz="2800" dirty="0"/>
              <a:t/>
            </a:r>
            <a:br>
              <a:rPr lang="fr-FR" sz="2800" dirty="0"/>
            </a:br>
            <a:r>
              <a:rPr lang="fr-FR" sz="2800" dirty="0" smtClean="0"/>
              <a:t>Il peint son 1</a:t>
            </a:r>
            <a:r>
              <a:rPr lang="fr-FR" sz="2800" baseline="30000" dirty="0" smtClean="0"/>
              <a:t>er</a:t>
            </a:r>
            <a:r>
              <a:rPr lang="fr-FR" sz="2800" dirty="0" smtClean="0"/>
              <a:t> fils, issu de son union avec Olga</a:t>
            </a:r>
            <a:br>
              <a:rPr lang="fr-FR" sz="2800" dirty="0" smtClean="0"/>
            </a:br>
            <a:r>
              <a:rPr lang="fr-FR" sz="2800" dirty="0" smtClean="0"/>
              <a:t>Khoklova (danseuse des Ballets Russes)</a:t>
            </a:r>
            <a:br>
              <a:rPr lang="fr-FR" sz="2800" dirty="0" smtClean="0"/>
            </a:br>
            <a:r>
              <a:rPr lang="fr-FR" sz="2800" dirty="0" smtClean="0"/>
              <a:t>Paul semble très à l’aise dans sa pose : sa posture est appliquée alors qu’il n’est pas assis et son visage tranquille et serein avec une petite moue un peu boudeuse. Le décor est sobre, dépourvu d’ornements.</a:t>
            </a:r>
            <a:r>
              <a:rPr lang="fr-FR" sz="2800" dirty="0"/>
              <a:t/>
            </a:r>
            <a:br>
              <a:rPr lang="fr-FR" sz="2800" dirty="0"/>
            </a:br>
            <a:r>
              <a:rPr lang="fr-FR" sz="2800" dirty="0" smtClean="0"/>
              <a:t>Son père l’a déguisé en arlequin témoignage de sa passion pour les saltimbanques et les gens du cirque.</a:t>
            </a:r>
            <a:br>
              <a:rPr lang="fr-FR" sz="2800" dirty="0" smtClean="0"/>
            </a:br>
            <a:r>
              <a:rPr lang="fr-FR" sz="2800" dirty="0" smtClean="0"/>
              <a:t>Tout est en finesse : les traits, les coloris avec certains endroits qui ne sont pas terminés </a:t>
            </a:r>
            <a:br>
              <a:rPr lang="fr-FR" sz="2800" dirty="0" smtClean="0"/>
            </a:br>
            <a:r>
              <a:rPr lang="fr-FR" sz="2800" dirty="0" smtClean="0"/>
              <a:t>( </a:t>
            </a:r>
            <a:r>
              <a:rPr lang="fr-FR" sz="2800" dirty="0"/>
              <a:t>« non </a:t>
            </a:r>
            <a:r>
              <a:rPr lang="fr-FR" sz="2800" dirty="0" err="1"/>
              <a:t>finito</a:t>
            </a:r>
            <a:r>
              <a:rPr lang="fr-FR" sz="2800" dirty="0"/>
              <a:t> ») </a:t>
            </a:r>
            <a:r>
              <a:rPr lang="fr-FR" sz="2800" dirty="0" smtClean="0"/>
              <a:t>comme le bas du fauteuil, les pieds de Paul qui au départ étaient devant et que le peintre a déplacés vers la droite </a:t>
            </a:r>
            <a:br>
              <a:rPr lang="fr-FR" sz="2800" dirty="0" smtClean="0"/>
            </a:br>
            <a:endParaRPr lang="fr-FR" sz="2800" dirty="0"/>
          </a:p>
        </p:txBody>
      </p:sp>
    </p:spTree>
    <p:extLst>
      <p:ext uri="{BB962C8B-B14F-4D97-AF65-F5344CB8AC3E}">
        <p14:creationId xmlns:p14="http://schemas.microsoft.com/office/powerpoint/2010/main" val="12608369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7982" y="3871502"/>
            <a:ext cx="11596255" cy="1325563"/>
          </a:xfrm>
        </p:spPr>
        <p:txBody>
          <a:bodyPr>
            <a:normAutofit fontScale="90000"/>
          </a:bodyPr>
          <a:lstStyle/>
          <a:p>
            <a:r>
              <a:rPr lang="fr-FR" sz="2800" dirty="0" smtClean="0"/>
              <a:t>Entre 1925 et 1930, Chaïm SOUTINE a peint une série d’enfants de chœur tantôt assis, tantôt debout.</a:t>
            </a:r>
            <a:br>
              <a:rPr lang="fr-FR" sz="2800" dirty="0" smtClean="0"/>
            </a:br>
            <a:r>
              <a:rPr lang="fr-FR" sz="2800" dirty="0" smtClean="0"/>
              <a:t>Influencé sans doute par « L’Enterrement à Ornans » de </a:t>
            </a:r>
            <a:br>
              <a:rPr lang="fr-FR" sz="2800" dirty="0" smtClean="0"/>
            </a:br>
            <a:r>
              <a:rPr lang="fr-FR" sz="2800" dirty="0" smtClean="0"/>
              <a:t>Gustave COURBET</a:t>
            </a:r>
            <a:br>
              <a:rPr lang="fr-FR" sz="2800" dirty="0" smtClean="0"/>
            </a:br>
            <a:r>
              <a:rPr lang="fr-FR" sz="2800" dirty="0" smtClean="0"/>
              <a:t>Ce qui frappe c’est le rouge ( comme dans beaucoup de ses œuvres).Sur un fond foncé il applique des touches larges et épaisses; ses personnages semblent flotter dans l’espace </a:t>
            </a:r>
            <a:br>
              <a:rPr lang="fr-FR" sz="2800" dirty="0" smtClean="0"/>
            </a:br>
            <a:r>
              <a:rPr lang="fr-FR" sz="2800" dirty="0" smtClean="0"/>
              <a:t>( comme chez LE GRECO)</a:t>
            </a:r>
            <a:endParaRPr lang="fr-FR" sz="2800" dirty="0"/>
          </a:p>
        </p:txBody>
      </p:sp>
      <p:sp>
        <p:nvSpPr>
          <p:cNvPr id="5" name="ZoneTexte 4"/>
          <p:cNvSpPr txBox="1"/>
          <p:nvPr/>
        </p:nvSpPr>
        <p:spPr>
          <a:xfrm>
            <a:off x="1007918" y="758536"/>
            <a:ext cx="8551719" cy="1938992"/>
          </a:xfrm>
          <a:prstGeom prst="rect">
            <a:avLst/>
          </a:prstGeom>
          <a:noFill/>
        </p:spPr>
        <p:txBody>
          <a:bodyPr wrap="square" rtlCol="0">
            <a:spAutoFit/>
          </a:bodyPr>
          <a:lstStyle/>
          <a:p>
            <a:r>
              <a:rPr lang="fr-FR" sz="2400" b="1" dirty="0" smtClean="0"/>
              <a:t>« Le Grand enfant de chœur » </a:t>
            </a:r>
            <a:r>
              <a:rPr lang="fr-FR" sz="2400" dirty="0" smtClean="0"/>
              <a:t>1925</a:t>
            </a:r>
          </a:p>
          <a:p>
            <a:r>
              <a:rPr lang="fr-FR" sz="2400" dirty="0" smtClean="0"/>
              <a:t>(100 x 56cm)</a:t>
            </a:r>
          </a:p>
          <a:p>
            <a:endParaRPr lang="fr-FR" sz="2400" dirty="0"/>
          </a:p>
          <a:p>
            <a:r>
              <a:rPr lang="fr-FR" sz="2400" b="1" dirty="0" smtClean="0"/>
              <a:t>« L’Enfant de chœur » </a:t>
            </a:r>
            <a:r>
              <a:rPr lang="fr-FR" sz="2400" dirty="0" smtClean="0"/>
              <a:t>1927-28</a:t>
            </a:r>
          </a:p>
          <a:p>
            <a:r>
              <a:rPr lang="fr-FR" sz="2400" dirty="0" smtClean="0"/>
              <a:t>(63,5 x 50 cm)</a:t>
            </a:r>
            <a:endParaRPr lang="fr-FR" sz="2400" dirty="0"/>
          </a:p>
        </p:txBody>
      </p:sp>
    </p:spTree>
    <p:extLst>
      <p:ext uri="{BB962C8B-B14F-4D97-AF65-F5344CB8AC3E}">
        <p14:creationId xmlns:p14="http://schemas.microsoft.com/office/powerpoint/2010/main" val="591678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05682" y="463116"/>
            <a:ext cx="11700164" cy="1325563"/>
          </a:xfrm>
        </p:spPr>
        <p:txBody>
          <a:bodyPr>
            <a:normAutofit/>
          </a:bodyPr>
          <a:lstStyle/>
          <a:p>
            <a:r>
              <a:rPr lang="fr-FR" sz="2800" dirty="0" smtClean="0"/>
              <a:t>Scène de représentation classique pour le panneau central; une attention particulière pour le choix des fleurs dans les vases au 1</a:t>
            </a:r>
            <a:r>
              <a:rPr lang="fr-FR" sz="2800" baseline="30000" dirty="0" smtClean="0"/>
              <a:t>er</a:t>
            </a:r>
            <a:r>
              <a:rPr lang="fr-FR" sz="2800" dirty="0" smtClean="0"/>
              <a:t> plan : lys blanc, iris rouges, violettes et ancolies et une gerbe de blé </a:t>
            </a:r>
            <a:endParaRPr lang="fr-FR" sz="2800" dirty="0"/>
          </a:p>
        </p:txBody>
      </p:sp>
      <p:sp>
        <p:nvSpPr>
          <p:cNvPr id="2" name="Rectangle 1"/>
          <p:cNvSpPr/>
          <p:nvPr/>
        </p:nvSpPr>
        <p:spPr>
          <a:xfrm>
            <a:off x="564572" y="2056686"/>
            <a:ext cx="11301846" cy="4893647"/>
          </a:xfrm>
          <a:prstGeom prst="rect">
            <a:avLst/>
          </a:prstGeom>
        </p:spPr>
        <p:txBody>
          <a:bodyPr wrap="square">
            <a:spAutoFit/>
          </a:bodyPr>
          <a:lstStyle/>
          <a:p>
            <a:r>
              <a:rPr lang="fr-FR" sz="2400" u="sng" dirty="0"/>
              <a:t>Volet de gauche </a:t>
            </a:r>
            <a:r>
              <a:rPr lang="fr-FR" sz="2400" dirty="0"/>
              <a:t>: </a:t>
            </a:r>
            <a:r>
              <a:rPr lang="fr-FR" sz="2400" dirty="0" err="1"/>
              <a:t>Tomasso</a:t>
            </a:r>
            <a:r>
              <a:rPr lang="fr-FR" sz="2400" dirty="0"/>
              <a:t> PORTINARI est agenouillé, ses 2 fils à ses côtés sont dans la même position.</a:t>
            </a:r>
            <a:br>
              <a:rPr lang="fr-FR" sz="2400" dirty="0"/>
            </a:br>
            <a:r>
              <a:rPr lang="fr-FR" sz="2400" dirty="0"/>
              <a:t>Ils sont sous la protection de St Antoine (clochette à la main)et de St Thomas ( la lance</a:t>
            </a:r>
            <a:br>
              <a:rPr lang="fr-FR" sz="2400" dirty="0"/>
            </a:br>
            <a:r>
              <a:rPr lang="fr-FR" sz="2400" dirty="0"/>
              <a:t>=instrument de sa mise à mort)</a:t>
            </a:r>
            <a:br>
              <a:rPr lang="fr-FR" sz="2400" dirty="0"/>
            </a:br>
            <a:r>
              <a:rPr lang="fr-FR" sz="2400" dirty="0"/>
              <a:t>Sur la colline Joseph et Marie assise sur l’âne arrivent à Bethléem pour le recensement</a:t>
            </a:r>
            <a:br>
              <a:rPr lang="fr-FR" sz="2400" dirty="0"/>
            </a:br>
            <a:r>
              <a:rPr lang="fr-FR" sz="2400" dirty="0"/>
              <a:t/>
            </a:r>
            <a:br>
              <a:rPr lang="fr-FR" sz="2400" dirty="0"/>
            </a:br>
            <a:r>
              <a:rPr lang="fr-FR" sz="2400" u="sng" dirty="0"/>
              <a:t>Volet de droite </a:t>
            </a:r>
            <a:r>
              <a:rPr lang="fr-FR" sz="2400" dirty="0"/>
              <a:t>: Maria PORTINARI , sa fille</a:t>
            </a:r>
            <a:br>
              <a:rPr lang="fr-FR" sz="2400" dirty="0"/>
            </a:br>
            <a:r>
              <a:rPr lang="fr-FR" sz="2400" dirty="0"/>
              <a:t>Margherita sont agenouillées devant Marie Madeleine(pot d’onguent) et Marguerite d’Antioche( livre ouvert et pied terrassant le dragon)</a:t>
            </a:r>
            <a:br>
              <a:rPr lang="fr-FR" sz="2400" dirty="0"/>
            </a:br>
            <a:r>
              <a:rPr lang="fr-FR" sz="2400" dirty="0"/>
              <a:t>Dans le lointain, les Rois Mages arrivent pour honorer le nouveau-né</a:t>
            </a:r>
            <a:br>
              <a:rPr lang="fr-FR" sz="2400" dirty="0"/>
            </a:br>
            <a:r>
              <a:rPr lang="fr-FR" sz="2400" dirty="0"/>
              <a:t/>
            </a:r>
            <a:br>
              <a:rPr lang="fr-FR" sz="2400" dirty="0"/>
            </a:br>
            <a:r>
              <a:rPr lang="fr-FR" sz="2400" dirty="0"/>
              <a:t/>
            </a:r>
            <a:br>
              <a:rPr lang="fr-FR" sz="2400" dirty="0"/>
            </a:br>
            <a:r>
              <a:rPr lang="fr-FR" sz="2400" dirty="0"/>
              <a:t> </a:t>
            </a:r>
          </a:p>
        </p:txBody>
      </p:sp>
    </p:spTree>
    <p:extLst>
      <p:ext uri="{BB962C8B-B14F-4D97-AF65-F5344CB8AC3E}">
        <p14:creationId xmlns:p14="http://schemas.microsoft.com/office/powerpoint/2010/main" val="13010907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0555" y="2827770"/>
            <a:ext cx="6047509" cy="1325563"/>
          </a:xfrm>
        </p:spPr>
        <p:txBody>
          <a:bodyPr>
            <a:normAutofit fontScale="90000"/>
          </a:bodyPr>
          <a:lstStyle/>
          <a:p>
            <a:r>
              <a:rPr lang="fr-FR" sz="2800" b="1" dirty="0" smtClean="0"/>
              <a:t>« Thérèse rêvant » </a:t>
            </a:r>
            <a:r>
              <a:rPr lang="fr-FR" sz="2800" dirty="0" smtClean="0"/>
              <a:t>BALTHUS -1937-</a:t>
            </a:r>
            <a:br>
              <a:rPr lang="fr-FR" sz="2800" dirty="0" smtClean="0"/>
            </a:br>
            <a:r>
              <a:rPr lang="fr-FR" sz="2800" dirty="0" smtClean="0"/>
              <a:t>(125 x 130 cm)</a:t>
            </a:r>
            <a:br>
              <a:rPr lang="fr-FR" sz="2800" dirty="0" smtClean="0"/>
            </a:br>
            <a:r>
              <a:rPr lang="fr-FR" sz="2800" dirty="0"/>
              <a:t/>
            </a:r>
            <a:br>
              <a:rPr lang="fr-FR" sz="2800" dirty="0"/>
            </a:br>
            <a:r>
              <a:rPr lang="fr-FR" sz="2800" dirty="0" smtClean="0"/>
              <a:t>Une œuvre troublante qui fait polémique!</a:t>
            </a:r>
            <a:br>
              <a:rPr lang="fr-FR" sz="2800" dirty="0" smtClean="0"/>
            </a:br>
            <a:r>
              <a:rPr lang="fr-FR" sz="2800" dirty="0" smtClean="0"/>
              <a:t>La modèle Thérèse Blanchard ( qu’il a peinte une dizaine de fois) ira jusqu’à demander le décrochage lors d’une exposition à New York.</a:t>
            </a:r>
            <a:br>
              <a:rPr lang="fr-FR" sz="2800" dirty="0" smtClean="0"/>
            </a:br>
            <a:r>
              <a:rPr lang="fr-FR" sz="2800" dirty="0" smtClean="0"/>
              <a:t>Si force est de constater la précision du dessin, l’harmonie des couleurs beaucoup de détails peuvent choquer :</a:t>
            </a:r>
            <a:br>
              <a:rPr lang="fr-FR" sz="2800" dirty="0" smtClean="0"/>
            </a:br>
            <a:r>
              <a:rPr lang="fr-FR" sz="2800" dirty="0" smtClean="0"/>
              <a:t>- la position de la fillette avec ses jambes écartées laissant voir sa culotte</a:t>
            </a:r>
            <a:br>
              <a:rPr lang="fr-FR" sz="2800" dirty="0" smtClean="0"/>
            </a:br>
            <a:r>
              <a:rPr lang="fr-FR" sz="2800" dirty="0" smtClean="0"/>
              <a:t>- bras au dessus de la tête, on entrevoit la pilosité de l’aisselle</a:t>
            </a:r>
            <a:br>
              <a:rPr lang="fr-FR" sz="2800" dirty="0" smtClean="0"/>
            </a:br>
            <a:r>
              <a:rPr lang="fr-FR" sz="2800" dirty="0" smtClean="0"/>
              <a:t>- yeux clos et pommettes rosies</a:t>
            </a:r>
            <a:br>
              <a:rPr lang="fr-FR" sz="2800" dirty="0" smtClean="0"/>
            </a:br>
            <a:r>
              <a:rPr lang="fr-FR" sz="2800" dirty="0" smtClean="0"/>
              <a:t>- la minette entrain de lécher une assiette juste à l’aplomb des cuisses de Thérèse </a:t>
            </a:r>
            <a:endParaRPr lang="fr-FR" sz="2800" dirty="0"/>
          </a:p>
        </p:txBody>
      </p:sp>
      <p:sp>
        <p:nvSpPr>
          <p:cNvPr id="4" name="Rectangle 3"/>
          <p:cNvSpPr/>
          <p:nvPr/>
        </p:nvSpPr>
        <p:spPr>
          <a:xfrm>
            <a:off x="6567055" y="685168"/>
            <a:ext cx="6096000" cy="4524315"/>
          </a:xfrm>
          <a:prstGeom prst="rect">
            <a:avLst/>
          </a:prstGeom>
        </p:spPr>
        <p:txBody>
          <a:bodyPr>
            <a:spAutoFit/>
          </a:bodyPr>
          <a:lstStyle/>
          <a:p>
            <a:r>
              <a:rPr lang="fr-FR" sz="2400" b="1" dirty="0"/>
              <a:t>« Les enfants Blanchard » </a:t>
            </a:r>
            <a:r>
              <a:rPr lang="fr-FR" sz="2400" dirty="0"/>
              <a:t>BALTHUS</a:t>
            </a:r>
            <a:br>
              <a:rPr lang="fr-FR" sz="2400" dirty="0"/>
            </a:br>
            <a:r>
              <a:rPr lang="fr-FR" sz="2400" dirty="0"/>
              <a:t>-1937- (125 x 130 cm)</a:t>
            </a:r>
            <a:br>
              <a:rPr lang="fr-FR" sz="2400" dirty="0"/>
            </a:br>
            <a:r>
              <a:rPr lang="fr-FR" sz="2400" dirty="0"/>
              <a:t/>
            </a:r>
            <a:br>
              <a:rPr lang="fr-FR" sz="2400" dirty="0"/>
            </a:br>
            <a:r>
              <a:rPr lang="fr-FR" sz="2400" dirty="0"/>
              <a:t>Au 1er abord : des enfants sages, habillés comme de petits écoliers mais…</a:t>
            </a:r>
            <a:br>
              <a:rPr lang="fr-FR" sz="2400" dirty="0"/>
            </a:br>
            <a:r>
              <a:rPr lang="fr-FR" sz="2400" dirty="0"/>
              <a:t>des corps étrangement désarticulés tels des pantins et surtout une sorte d’abandon érotique qui exprime une sortie de l’enfance</a:t>
            </a:r>
            <a:br>
              <a:rPr lang="fr-FR" sz="2400" dirty="0"/>
            </a:br>
            <a:r>
              <a:rPr lang="fr-FR" sz="2400" dirty="0"/>
              <a:t>2 enfants dans un univers dénué de toute vie</a:t>
            </a:r>
            <a:br>
              <a:rPr lang="fr-FR" sz="2400" dirty="0"/>
            </a:br>
            <a:r>
              <a:rPr lang="fr-FR" sz="2400" dirty="0"/>
              <a:t>BALTHUS est un peintre qui dérange</a:t>
            </a:r>
            <a:br>
              <a:rPr lang="fr-FR" sz="2400" dirty="0"/>
            </a:br>
            <a:r>
              <a:rPr lang="fr-FR" sz="2400" dirty="0"/>
              <a:t>(voir «  </a:t>
            </a:r>
            <a:r>
              <a:rPr lang="fr-FR" sz="2400" b="1" dirty="0"/>
              <a:t>La leçon de guitare »= </a:t>
            </a:r>
            <a:r>
              <a:rPr lang="fr-FR" sz="2400" dirty="0"/>
              <a:t>un érotisme sulfureux</a:t>
            </a:r>
            <a:r>
              <a:rPr lang="fr-FR" dirty="0"/>
              <a:t>)</a:t>
            </a:r>
          </a:p>
        </p:txBody>
      </p:sp>
    </p:spTree>
    <p:extLst>
      <p:ext uri="{BB962C8B-B14F-4D97-AF65-F5344CB8AC3E}">
        <p14:creationId xmlns:p14="http://schemas.microsoft.com/office/powerpoint/2010/main" val="31677509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9545" y="2235490"/>
            <a:ext cx="5424055" cy="1325563"/>
          </a:xfrm>
        </p:spPr>
        <p:txBody>
          <a:bodyPr>
            <a:normAutofit fontScale="90000"/>
          </a:bodyPr>
          <a:lstStyle/>
          <a:p>
            <a:r>
              <a:rPr lang="fr-FR" sz="2800" b="1" dirty="0" smtClean="0"/>
              <a:t>« L’esprit de Géométrie » </a:t>
            </a:r>
            <a:r>
              <a:rPr lang="fr-FR" sz="2800" dirty="0" smtClean="0"/>
              <a:t>René MAGRITTE</a:t>
            </a:r>
            <a:br>
              <a:rPr lang="fr-FR" sz="2800" dirty="0" smtClean="0"/>
            </a:br>
            <a:r>
              <a:rPr lang="fr-FR" sz="2800" dirty="0" smtClean="0"/>
              <a:t>- 1937-(37,5 x 29 cm) gouache sur papier</a:t>
            </a:r>
            <a:br>
              <a:rPr lang="fr-FR" sz="2800" dirty="0" smtClean="0"/>
            </a:br>
            <a:r>
              <a:rPr lang="fr-FR" sz="2800" dirty="0"/>
              <a:t/>
            </a:r>
            <a:br>
              <a:rPr lang="fr-FR" sz="2800" dirty="0"/>
            </a:br>
            <a:r>
              <a:rPr lang="fr-FR" sz="2800" dirty="0" smtClean="0"/>
              <a:t>MAGRITTE a échangé les têtes ce qui donne un aspect à la fois onirique et étrange presque menaçant :</a:t>
            </a:r>
            <a:br>
              <a:rPr lang="fr-FR" sz="2800" dirty="0" smtClean="0"/>
            </a:br>
            <a:r>
              <a:rPr lang="fr-FR" sz="2800" dirty="0" smtClean="0"/>
              <a:t>la femme mûre- la mère- est rétrécie et ne porte qu’un lange et le poupon est imposant vêtu en habits féminins.</a:t>
            </a:r>
            <a:br>
              <a:rPr lang="fr-FR" sz="2800" dirty="0" smtClean="0"/>
            </a:br>
            <a:r>
              <a:rPr lang="fr-FR" sz="2800" dirty="0" smtClean="0"/>
              <a:t>Le rôle de protection est inversé!</a:t>
            </a:r>
            <a:br>
              <a:rPr lang="fr-FR" sz="2800" dirty="0" smtClean="0"/>
            </a:br>
            <a:r>
              <a:rPr lang="fr-FR" sz="2800" dirty="0"/>
              <a:t/>
            </a:r>
            <a:br>
              <a:rPr lang="fr-FR" sz="2800" dirty="0"/>
            </a:br>
            <a:r>
              <a:rPr lang="fr-FR" sz="2800" dirty="0" smtClean="0"/>
              <a:t>Représentation du cycle des générations à la manière d’un peintre surréaliste et peut être une référence à la mort de la mère de MAGRITTE quand il était enfant</a:t>
            </a:r>
            <a:endParaRPr lang="fr-FR" sz="2800" dirty="0"/>
          </a:p>
        </p:txBody>
      </p:sp>
      <p:sp>
        <p:nvSpPr>
          <p:cNvPr id="4" name="Rectangle 3"/>
          <p:cNvSpPr/>
          <p:nvPr/>
        </p:nvSpPr>
        <p:spPr>
          <a:xfrm>
            <a:off x="6373090" y="280059"/>
            <a:ext cx="5818910" cy="6370975"/>
          </a:xfrm>
          <a:prstGeom prst="rect">
            <a:avLst/>
          </a:prstGeom>
        </p:spPr>
        <p:txBody>
          <a:bodyPr wrap="square">
            <a:spAutoFit/>
          </a:bodyPr>
          <a:lstStyle/>
          <a:p>
            <a:r>
              <a:rPr lang="fr-FR" sz="2400" b="1" dirty="0"/>
              <a:t>« Fille avec un masque de mort »</a:t>
            </a:r>
            <a:br>
              <a:rPr lang="fr-FR" sz="2400" b="1" dirty="0"/>
            </a:br>
            <a:r>
              <a:rPr lang="fr-FR" sz="2400" dirty="0"/>
              <a:t>Frida KAHLO- 1938-</a:t>
            </a:r>
            <a:br>
              <a:rPr lang="fr-FR" sz="2400" dirty="0"/>
            </a:br>
            <a:r>
              <a:rPr lang="fr-FR" sz="2400" dirty="0"/>
              <a:t/>
            </a:r>
            <a:br>
              <a:rPr lang="fr-FR" sz="2400" dirty="0"/>
            </a:br>
            <a:r>
              <a:rPr lang="fr-FR" sz="2400" dirty="0"/>
              <a:t>Une petite fille seule, perdue dans un paysage vierge et aride avec un ciel rempli de nuages menaçants.</a:t>
            </a:r>
            <a:br>
              <a:rPr lang="fr-FR" sz="2400" dirty="0"/>
            </a:br>
            <a:r>
              <a:rPr lang="fr-FR" sz="2400" dirty="0"/>
              <a:t>C’est Frida elle-même, petite fille blessée dans son corps et qui vient de faire une fausse couche</a:t>
            </a:r>
            <a:br>
              <a:rPr lang="fr-FR" sz="2400" dirty="0"/>
            </a:br>
            <a:r>
              <a:rPr lang="fr-FR" sz="2400" dirty="0"/>
              <a:t>Elle porte le masque de la mort et tient dans ses mains un souci = fleurs pour honorer les morts le jour de la Toussaint au Mexique</a:t>
            </a:r>
            <a:br>
              <a:rPr lang="fr-FR" sz="2400" dirty="0"/>
            </a:br>
            <a:r>
              <a:rPr lang="fr-FR" sz="2400" dirty="0"/>
              <a:t>A ses pieds, un autre masque : celui d’un tigre aux dents acérées et bien visibles mais qui peut être interprété comme un talisman contre tous les malheurs qu’elle a endurés et qu’elle endure</a:t>
            </a:r>
          </a:p>
        </p:txBody>
      </p:sp>
    </p:spTree>
    <p:extLst>
      <p:ext uri="{BB962C8B-B14F-4D97-AF65-F5344CB8AC3E}">
        <p14:creationId xmlns:p14="http://schemas.microsoft.com/office/powerpoint/2010/main" val="36554011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721" y="74180"/>
            <a:ext cx="10338883" cy="1325563"/>
          </a:xfrm>
        </p:spPr>
        <p:txBody>
          <a:bodyPr>
            <a:normAutofit fontScale="90000"/>
          </a:bodyPr>
          <a:lstStyle/>
          <a:p>
            <a:r>
              <a:rPr lang="fr-FR" sz="2800" b="1" dirty="0" smtClean="0"/>
              <a:t>« Maya au bateau »« Maya à la poupée et au cheval » PICASSO </a:t>
            </a:r>
            <a:r>
              <a:rPr lang="fr-FR" sz="2800" dirty="0" smtClean="0"/>
              <a:t>1938</a:t>
            </a:r>
            <a:br>
              <a:rPr lang="fr-FR" sz="2800" dirty="0" smtClean="0"/>
            </a:br>
            <a:r>
              <a:rPr lang="fr-FR" sz="2800" dirty="0" smtClean="0"/>
              <a:t>( enfant de Marie-Thérèse WALTER)</a:t>
            </a:r>
            <a:br>
              <a:rPr lang="fr-FR" sz="2800" dirty="0" smtClean="0"/>
            </a:br>
            <a:r>
              <a:rPr lang="fr-FR" sz="2800" dirty="0"/>
              <a:t/>
            </a:r>
            <a:br>
              <a:rPr lang="fr-FR" sz="2800" dirty="0"/>
            </a:br>
            <a:endParaRPr lang="fr-FR" sz="2800" dirty="0"/>
          </a:p>
        </p:txBody>
      </p:sp>
      <p:sp>
        <p:nvSpPr>
          <p:cNvPr id="5" name="ZoneTexte 4"/>
          <p:cNvSpPr txBox="1"/>
          <p:nvPr/>
        </p:nvSpPr>
        <p:spPr>
          <a:xfrm>
            <a:off x="93594" y="736961"/>
            <a:ext cx="11661988" cy="1569660"/>
          </a:xfrm>
          <a:prstGeom prst="rect">
            <a:avLst/>
          </a:prstGeom>
          <a:noFill/>
        </p:spPr>
        <p:txBody>
          <a:bodyPr wrap="square" rtlCol="0">
            <a:spAutoFit/>
          </a:bodyPr>
          <a:lstStyle/>
          <a:p>
            <a:r>
              <a:rPr lang="fr-FR" sz="2400" dirty="0" smtClean="0"/>
              <a:t>Un amour fou pour cette petite fille qu’il a représentée à de très nombreuses reprises; une passion presque fétichiste. Les fonds sont très sobres, les vêtements sont comme des papiers découpés mais ce qui est intéressant c’est ce sentiment de tendresse à travers des scènes enfantines banales</a:t>
            </a:r>
            <a:endParaRPr lang="fr-FR" sz="2400" dirty="0"/>
          </a:p>
        </p:txBody>
      </p:sp>
      <p:sp>
        <p:nvSpPr>
          <p:cNvPr id="6" name="Rectangle 5"/>
          <p:cNvSpPr/>
          <p:nvPr/>
        </p:nvSpPr>
        <p:spPr>
          <a:xfrm>
            <a:off x="176721" y="2444926"/>
            <a:ext cx="11772824" cy="4893647"/>
          </a:xfrm>
          <a:prstGeom prst="rect">
            <a:avLst/>
          </a:prstGeom>
        </p:spPr>
        <p:txBody>
          <a:bodyPr wrap="square">
            <a:spAutoFit/>
          </a:bodyPr>
          <a:lstStyle/>
          <a:p>
            <a:r>
              <a:rPr lang="fr-FR" sz="2400" b="1" dirty="0"/>
              <a:t>« Jeune garçon à la langouste » j</a:t>
            </a:r>
            <a:r>
              <a:rPr lang="fr-FR" sz="2400" dirty="0"/>
              <a:t>uin1941</a:t>
            </a:r>
            <a:br>
              <a:rPr lang="fr-FR" sz="2400" dirty="0"/>
            </a:br>
            <a:r>
              <a:rPr lang="fr-FR" sz="2400" dirty="0"/>
              <a:t>Pablo PICASSO</a:t>
            </a:r>
            <a:br>
              <a:rPr lang="fr-FR" sz="2400" dirty="0"/>
            </a:br>
            <a:r>
              <a:rPr lang="fr-FR" sz="2400" dirty="0" smtClean="0"/>
              <a:t>Malgré </a:t>
            </a:r>
            <a:r>
              <a:rPr lang="fr-FR" sz="2400" dirty="0"/>
              <a:t>le titre innocent, on y voit une ambiance inquiétante: </a:t>
            </a:r>
            <a:br>
              <a:rPr lang="fr-FR" sz="2400" dirty="0"/>
            </a:br>
            <a:r>
              <a:rPr lang="fr-FR" sz="2400" dirty="0"/>
              <a:t>- couleurs sombres, traces des coups de pinceau</a:t>
            </a:r>
            <a:br>
              <a:rPr lang="fr-FR" sz="2400" dirty="0"/>
            </a:br>
            <a:r>
              <a:rPr lang="fr-FR" sz="2400" dirty="0"/>
              <a:t>- espace resserré l’enfant occupe tout l’espace</a:t>
            </a:r>
            <a:br>
              <a:rPr lang="fr-FR" sz="2400" dirty="0"/>
            </a:br>
            <a:r>
              <a:rPr lang="fr-FR" sz="2400" dirty="0"/>
              <a:t>- posture grotesque, membres difformes</a:t>
            </a:r>
            <a:br>
              <a:rPr lang="fr-FR" sz="2400" dirty="0"/>
            </a:br>
            <a:r>
              <a:rPr lang="fr-FR" sz="2400" dirty="0"/>
              <a:t>- rictus inquiétant sur une bouche à demi édentée</a:t>
            </a:r>
            <a:br>
              <a:rPr lang="fr-FR" sz="2400" dirty="0"/>
            </a:br>
            <a:r>
              <a:rPr lang="fr-FR" sz="2400" dirty="0"/>
              <a:t>- il brandit et serre une langouste qu’il a saisie dans le plat</a:t>
            </a:r>
            <a:br>
              <a:rPr lang="fr-FR" sz="2400" dirty="0"/>
            </a:br>
            <a:r>
              <a:rPr lang="fr-FR" sz="2400" dirty="0"/>
              <a:t>- il exhibe son sexe</a:t>
            </a:r>
            <a:br>
              <a:rPr lang="fr-FR" sz="2400" dirty="0"/>
            </a:br>
            <a:r>
              <a:rPr lang="fr-FR" sz="2400" dirty="0" smtClean="0"/>
              <a:t>Si </a:t>
            </a:r>
            <a:r>
              <a:rPr lang="fr-FR" sz="2400" dirty="0"/>
              <a:t>ce tableau ne décrit pas la guerre, PICASSO exprime sa hantise de celle-ci, la hantise du ravitaillement et transmet un sentiment de malaise et une sorte de sauvagerie</a:t>
            </a:r>
            <a:br>
              <a:rPr lang="fr-FR" sz="2400" dirty="0"/>
            </a:br>
            <a:r>
              <a:rPr lang="fr-FR" sz="2400" dirty="0"/>
              <a:t/>
            </a:r>
            <a:br>
              <a:rPr lang="fr-FR" sz="2400" dirty="0"/>
            </a:br>
            <a:endParaRPr lang="fr-FR" sz="2400" dirty="0"/>
          </a:p>
        </p:txBody>
      </p:sp>
    </p:spTree>
    <p:extLst>
      <p:ext uri="{BB962C8B-B14F-4D97-AF65-F5344CB8AC3E}">
        <p14:creationId xmlns:p14="http://schemas.microsoft.com/office/powerpoint/2010/main" val="31984220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5691" y="2495261"/>
            <a:ext cx="11603182" cy="1325563"/>
          </a:xfrm>
        </p:spPr>
        <p:txBody>
          <a:bodyPr>
            <a:normAutofit fontScale="90000"/>
          </a:bodyPr>
          <a:lstStyle/>
          <a:p>
            <a:r>
              <a:rPr lang="fr-FR" sz="2800" dirty="0" smtClean="0"/>
              <a:t>PICASSO est âgé de 88 ans quand il peint cette toile : presque un tableau enfantin avec sa palette chromatique pauvre, la simplicité du dessin et les traits de pinceau visibles</a:t>
            </a:r>
            <a:br>
              <a:rPr lang="fr-FR" sz="2800" dirty="0" smtClean="0"/>
            </a:br>
            <a:r>
              <a:rPr lang="fr-FR" sz="2800" dirty="0" smtClean="0"/>
              <a:t>L’enfant tient le pinceau et le vieillard la palette mais tous 2 semblent envahis par le même désir celui de la création et c’est l’enfant qui semble le revendiquer alors que le vieillard semble suivre le mouvement</a:t>
            </a:r>
            <a:endParaRPr lang="fr-FR" sz="2800" dirty="0"/>
          </a:p>
        </p:txBody>
      </p:sp>
      <p:sp>
        <p:nvSpPr>
          <p:cNvPr id="4" name="Rectangle 3"/>
          <p:cNvSpPr/>
          <p:nvPr/>
        </p:nvSpPr>
        <p:spPr>
          <a:xfrm>
            <a:off x="1184564" y="984577"/>
            <a:ext cx="9019309" cy="1200329"/>
          </a:xfrm>
          <a:prstGeom prst="rect">
            <a:avLst/>
          </a:prstGeom>
        </p:spPr>
        <p:txBody>
          <a:bodyPr wrap="square">
            <a:spAutoFit/>
          </a:bodyPr>
          <a:lstStyle/>
          <a:p>
            <a:r>
              <a:rPr lang="fr-FR" sz="2400" b="1" dirty="0"/>
              <a:t>« Le Peintre et l’Enfant » </a:t>
            </a:r>
            <a:r>
              <a:rPr lang="fr-FR" sz="2400" dirty="0"/>
              <a:t>PICASSO – </a:t>
            </a:r>
            <a:r>
              <a:rPr lang="fr-FR" sz="2400" dirty="0" smtClean="0"/>
              <a:t>1969-</a:t>
            </a:r>
          </a:p>
          <a:p>
            <a:r>
              <a:rPr lang="fr-FR" sz="2400" dirty="0" smtClean="0"/>
              <a:t>(43 x 29 cm) Musée Picasso</a:t>
            </a:r>
            <a:r>
              <a:rPr lang="fr-FR" sz="2400" dirty="0"/>
              <a:t/>
            </a:r>
            <a:br>
              <a:rPr lang="fr-FR" sz="2400" dirty="0"/>
            </a:br>
            <a:endParaRPr lang="fr-FR" sz="2400" dirty="0"/>
          </a:p>
        </p:txBody>
      </p:sp>
    </p:spTree>
    <p:extLst>
      <p:ext uri="{BB962C8B-B14F-4D97-AF65-F5344CB8AC3E}">
        <p14:creationId xmlns:p14="http://schemas.microsoft.com/office/powerpoint/2010/main" val="46896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50127" y="1030143"/>
            <a:ext cx="10515600" cy="1325563"/>
          </a:xfrm>
        </p:spPr>
        <p:txBody>
          <a:bodyPr/>
          <a:lstStyle/>
          <a:p>
            <a:r>
              <a:rPr lang="fr-FR" b="1" u="sng" dirty="0" smtClean="0"/>
              <a:t>CONCLUSION</a:t>
            </a:r>
            <a:endParaRPr lang="fr-FR" b="1" u="sng" dirty="0"/>
          </a:p>
        </p:txBody>
      </p:sp>
    </p:spTree>
    <p:extLst>
      <p:ext uri="{BB962C8B-B14F-4D97-AF65-F5344CB8AC3E}">
        <p14:creationId xmlns:p14="http://schemas.microsoft.com/office/powerpoint/2010/main" val="29946314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336" y="233108"/>
            <a:ext cx="11145981" cy="1325563"/>
          </a:xfrm>
        </p:spPr>
        <p:txBody>
          <a:bodyPr>
            <a:normAutofit/>
          </a:bodyPr>
          <a:lstStyle/>
          <a:p>
            <a:r>
              <a:rPr lang="fr-FR" sz="2800" b="1" dirty="0" smtClean="0"/>
              <a:t>« Napalm »</a:t>
            </a:r>
            <a:r>
              <a:rPr lang="fr-FR" sz="2800" dirty="0" smtClean="0"/>
              <a:t>BANSKY - 1994</a:t>
            </a:r>
            <a:endParaRPr lang="fr-FR" sz="2800" dirty="0"/>
          </a:p>
        </p:txBody>
      </p:sp>
      <p:sp>
        <p:nvSpPr>
          <p:cNvPr id="5" name="ZoneTexte 4"/>
          <p:cNvSpPr txBox="1"/>
          <p:nvPr/>
        </p:nvSpPr>
        <p:spPr>
          <a:xfrm>
            <a:off x="301336" y="1330037"/>
            <a:ext cx="11876809" cy="1938992"/>
          </a:xfrm>
          <a:prstGeom prst="rect">
            <a:avLst/>
          </a:prstGeom>
          <a:noFill/>
        </p:spPr>
        <p:txBody>
          <a:bodyPr wrap="square" rtlCol="0">
            <a:spAutoFit/>
          </a:bodyPr>
          <a:lstStyle/>
          <a:p>
            <a:r>
              <a:rPr lang="fr-FR" sz="2400" dirty="0" smtClean="0"/>
              <a:t>Il reprend la photo de la fillette brûlée par le gaz toxique : elle est en noir et blanc</a:t>
            </a:r>
          </a:p>
          <a:p>
            <a:r>
              <a:rPr lang="fr-FR" sz="2400" dirty="0" smtClean="0"/>
              <a:t> toute apeurée et nue Elle est encadrée par Mickey et Ronald Mc Donald – 2 figures emblématiques de la culture américaine- tout sourire et habillés de couleurs vives. </a:t>
            </a:r>
            <a:r>
              <a:rPr lang="fr-FR" sz="2400" u="sng" dirty="0" smtClean="0"/>
              <a:t>Il soulève le problème des USA lors de la guerre du </a:t>
            </a:r>
            <a:r>
              <a:rPr lang="fr-FR" sz="2400" u="sng" dirty="0" err="1" smtClean="0"/>
              <a:t>Vietman</a:t>
            </a:r>
            <a:r>
              <a:rPr lang="fr-FR" sz="2400" u="sng" dirty="0" smtClean="0"/>
              <a:t> entre 1960 et 1975  mais aussi le capitalisme américain</a:t>
            </a:r>
            <a:endParaRPr lang="fr-FR" sz="2400" u="sng" dirty="0"/>
          </a:p>
        </p:txBody>
      </p:sp>
      <p:sp>
        <p:nvSpPr>
          <p:cNvPr id="6" name="Rectangle 5"/>
          <p:cNvSpPr/>
          <p:nvPr/>
        </p:nvSpPr>
        <p:spPr>
          <a:xfrm>
            <a:off x="200892" y="3830057"/>
            <a:ext cx="11727872" cy="2677656"/>
          </a:xfrm>
          <a:prstGeom prst="rect">
            <a:avLst/>
          </a:prstGeom>
        </p:spPr>
        <p:txBody>
          <a:bodyPr wrap="square">
            <a:spAutoFit/>
          </a:bodyPr>
          <a:lstStyle/>
          <a:p>
            <a:r>
              <a:rPr lang="fr-FR" sz="2400" b="1" dirty="0"/>
              <a:t>« La Petite Fille et le Soldat »</a:t>
            </a:r>
            <a:br>
              <a:rPr lang="fr-FR" sz="2400" b="1" dirty="0"/>
            </a:br>
            <a:r>
              <a:rPr lang="fr-FR" sz="2400" dirty="0"/>
              <a:t>BANSKY</a:t>
            </a:r>
            <a:br>
              <a:rPr lang="fr-FR" sz="2400" dirty="0"/>
            </a:br>
            <a:r>
              <a:rPr lang="fr-FR" sz="2400" dirty="0"/>
              <a:t>réalisé en 2008 sur un mur à BETHLEEM, un mur séparant la Palestine de l’Etat d’Israël et construit en 2002 = le message est déjà fort!!!</a:t>
            </a:r>
            <a:br>
              <a:rPr lang="fr-FR" sz="2400" dirty="0"/>
            </a:br>
            <a:r>
              <a:rPr lang="fr-FR" sz="2400" dirty="0"/>
              <a:t/>
            </a:r>
            <a:br>
              <a:rPr lang="fr-FR" sz="2400" dirty="0"/>
            </a:br>
            <a:r>
              <a:rPr lang="fr-FR" sz="2400" dirty="0"/>
              <a:t>BANSKY inverse les rôles c’est la fillette avec sa petite robe rose qui est entrain le fouiller le soldat</a:t>
            </a:r>
            <a:r>
              <a:rPr lang="fr-FR" sz="2400" u="sng" dirty="0"/>
              <a:t>; c’est elle qui domine et son innocence est supérieure à la force</a:t>
            </a:r>
            <a:endParaRPr lang="fr-FR" sz="2400" dirty="0"/>
          </a:p>
        </p:txBody>
      </p:sp>
    </p:spTree>
    <p:extLst>
      <p:ext uri="{BB962C8B-B14F-4D97-AF65-F5344CB8AC3E}">
        <p14:creationId xmlns:p14="http://schemas.microsoft.com/office/powerpoint/2010/main" val="26653125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12427" y="2489130"/>
            <a:ext cx="5867399" cy="1325563"/>
          </a:xfrm>
        </p:spPr>
        <p:txBody>
          <a:bodyPr>
            <a:normAutofit fontScale="90000"/>
          </a:bodyPr>
          <a:lstStyle/>
          <a:p>
            <a:r>
              <a:rPr lang="fr-FR" sz="2800" b="1" u="sng" dirty="0" smtClean="0"/>
              <a:t>Ici, BANSKY dénonce la pollution </a:t>
            </a:r>
            <a:r>
              <a:rPr lang="fr-FR" sz="2800" dirty="0" smtClean="0"/>
              <a:t>sur le mur en angle d’une petite ville industrielle du Pays de Galles, une des plus polluées du Royaume Uni</a:t>
            </a:r>
            <a:br>
              <a:rPr lang="fr-FR" sz="2800" dirty="0" smtClean="0"/>
            </a:br>
            <a:r>
              <a:rPr lang="fr-FR" sz="2800" dirty="0" smtClean="0"/>
              <a:t>Sur le 1</a:t>
            </a:r>
            <a:r>
              <a:rPr lang="fr-FR" sz="2800" baseline="30000" dirty="0" smtClean="0"/>
              <a:t>er</a:t>
            </a:r>
            <a:r>
              <a:rPr lang="fr-FR" sz="2800" dirty="0" smtClean="0"/>
              <a:t> mur, on peut penser que ce petit garçon cherche à avaler des flocons de neige avec la luge à ses pieds; les bras en croix, il les accueille avec bonheur</a:t>
            </a:r>
            <a:br>
              <a:rPr lang="fr-FR" sz="2800" dirty="0" smtClean="0"/>
            </a:br>
            <a:r>
              <a:rPr lang="fr-FR" sz="2800" dirty="0"/>
              <a:t/>
            </a:r>
            <a:br>
              <a:rPr lang="fr-FR" sz="2800" dirty="0"/>
            </a:br>
            <a:r>
              <a:rPr lang="fr-FR" sz="2800" dirty="0" smtClean="0"/>
              <a:t/>
            </a:r>
            <a:br>
              <a:rPr lang="fr-FR" sz="2800" dirty="0" smtClean="0"/>
            </a:br>
            <a:r>
              <a:rPr lang="fr-FR" sz="2800" dirty="0"/>
              <a:t/>
            </a:r>
            <a:br>
              <a:rPr lang="fr-FR" sz="2800" dirty="0"/>
            </a:br>
            <a:r>
              <a:rPr lang="fr-FR" sz="2800" dirty="0" smtClean="0"/>
              <a:t>En fait le mur d’à côté montre que ce sont les résidus de combustibles nocifs qui s’échappent d’une poubelle et l’enfant est entrain de les inhaler en toute innocence</a:t>
            </a:r>
            <a:endParaRPr lang="fr-FR" sz="2800" dirty="0"/>
          </a:p>
        </p:txBody>
      </p:sp>
      <p:sp>
        <p:nvSpPr>
          <p:cNvPr id="5" name="ZoneTexte 4"/>
          <p:cNvSpPr txBox="1"/>
          <p:nvPr/>
        </p:nvSpPr>
        <p:spPr>
          <a:xfrm>
            <a:off x="268430" y="883943"/>
            <a:ext cx="4698425" cy="830997"/>
          </a:xfrm>
          <a:prstGeom prst="rect">
            <a:avLst/>
          </a:prstGeom>
          <a:noFill/>
        </p:spPr>
        <p:txBody>
          <a:bodyPr wrap="square" rtlCol="0">
            <a:spAutoFit/>
          </a:bodyPr>
          <a:lstStyle/>
          <a:p>
            <a:r>
              <a:rPr lang="fr-FR" sz="2400" dirty="0" smtClean="0"/>
              <a:t>BANSKY</a:t>
            </a:r>
          </a:p>
          <a:p>
            <a:r>
              <a:rPr lang="fr-FR" sz="2400" dirty="0" smtClean="0"/>
              <a:t>Décembre 2018</a:t>
            </a:r>
            <a:endParaRPr lang="fr-FR" sz="2400" dirty="0"/>
          </a:p>
        </p:txBody>
      </p:sp>
    </p:spTree>
    <p:extLst>
      <p:ext uri="{BB962C8B-B14F-4D97-AF65-F5344CB8AC3E}">
        <p14:creationId xmlns:p14="http://schemas.microsoft.com/office/powerpoint/2010/main" val="35083224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4955" y="2838161"/>
            <a:ext cx="10997045" cy="1325563"/>
          </a:xfrm>
        </p:spPr>
        <p:txBody>
          <a:bodyPr>
            <a:noAutofit/>
          </a:bodyPr>
          <a:lstStyle/>
          <a:p>
            <a:r>
              <a:rPr lang="fr-FR" sz="2800" b="1" dirty="0" smtClean="0"/>
              <a:t>« L’Enfant au Ballon » </a:t>
            </a:r>
            <a:r>
              <a:rPr lang="fr-FR" sz="2800" dirty="0" smtClean="0"/>
              <a:t>BANSKY- 2012-</a:t>
            </a:r>
            <a:br>
              <a:rPr lang="fr-FR" sz="2800" dirty="0" smtClean="0"/>
            </a:br>
            <a:r>
              <a:rPr lang="fr-FR" sz="2800" dirty="0"/>
              <a:t/>
            </a:r>
            <a:br>
              <a:rPr lang="fr-FR" sz="2800" dirty="0"/>
            </a:br>
            <a:r>
              <a:rPr lang="fr-FR" sz="2800" dirty="0" smtClean="0"/>
              <a:t>Une petite fille, cheveux au vent, avec sa main sur la hanche qui veut rattraper son ballon rouge en forme de cœur</a:t>
            </a:r>
            <a:br>
              <a:rPr lang="fr-FR" sz="2800" dirty="0" smtClean="0"/>
            </a:br>
            <a:r>
              <a:rPr lang="fr-FR" sz="2800" dirty="0" smtClean="0"/>
              <a:t>Elle représente l’espoir, l’innocence, le rêve quant à la couleur du ballon c’est celle de l’amour</a:t>
            </a:r>
            <a:br>
              <a:rPr lang="fr-FR" sz="2800" dirty="0" smtClean="0"/>
            </a:br>
            <a:r>
              <a:rPr lang="fr-FR" sz="2800" dirty="0" smtClean="0"/>
              <a:t>Toutefois le ballon s’envole : c’est le symbole du côté fugace, éphémère de l’enfance ( de la vie)</a:t>
            </a:r>
            <a:br>
              <a:rPr lang="fr-FR" sz="2800" dirty="0" smtClean="0"/>
            </a:br>
            <a:r>
              <a:rPr lang="fr-FR" sz="2800" dirty="0" smtClean="0"/>
              <a:t>Heureusement BANSKY écrit sur le mur gris, sous le pont de Waterloo à</a:t>
            </a:r>
            <a:br>
              <a:rPr lang="fr-FR" sz="2800" dirty="0" smtClean="0"/>
            </a:br>
            <a:r>
              <a:rPr lang="fr-FR" sz="2800" dirty="0" smtClean="0"/>
              <a:t>Londres : «</a:t>
            </a:r>
            <a:r>
              <a:rPr lang="fr-FR" sz="2800" b="1" u="sng" dirty="0" smtClean="0"/>
              <a:t>  il y a toujours de l’espoir » </a:t>
            </a:r>
            <a:br>
              <a:rPr lang="fr-FR" sz="2800" b="1" u="sng" dirty="0" smtClean="0"/>
            </a:br>
            <a:endParaRPr lang="fr-FR" sz="2800" b="1" u="sng" dirty="0"/>
          </a:p>
        </p:txBody>
      </p:sp>
    </p:spTree>
    <p:extLst>
      <p:ext uri="{BB962C8B-B14F-4D97-AF65-F5344CB8AC3E}">
        <p14:creationId xmlns:p14="http://schemas.microsoft.com/office/powerpoint/2010/main" val="33968506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393825"/>
            <a:ext cx="11921835" cy="1325563"/>
          </a:xfrm>
        </p:spPr>
        <p:txBody>
          <a:bodyPr>
            <a:noAutofit/>
          </a:bodyPr>
          <a:lstStyle/>
          <a:p>
            <a:r>
              <a:rPr lang="fr-FR" sz="3200" b="1" dirty="0" smtClean="0"/>
              <a:t>« La Vitrine du magasin de jouets » </a:t>
            </a:r>
            <a:r>
              <a:rPr lang="fr-FR" sz="3200" dirty="0" smtClean="0"/>
              <a:t>vers 1880</a:t>
            </a:r>
            <a:br>
              <a:rPr lang="fr-FR" sz="3200" dirty="0" smtClean="0"/>
            </a:br>
            <a:r>
              <a:rPr lang="fr-FR" sz="3200" dirty="0" smtClean="0"/>
              <a:t>Timoléon LOBRICHON- ( 112 x 84 cm)</a:t>
            </a:r>
            <a:br>
              <a:rPr lang="fr-FR" sz="3200" dirty="0" smtClean="0"/>
            </a:br>
            <a:r>
              <a:rPr lang="fr-FR" sz="3200" dirty="0"/>
              <a:t/>
            </a:r>
            <a:br>
              <a:rPr lang="fr-FR" sz="3200" dirty="0"/>
            </a:br>
            <a:r>
              <a:rPr lang="fr-FR" sz="3200" dirty="0" smtClean="0"/>
              <a:t>Une image intemporelle : le nez écrasé sur la vitrine, de grands </a:t>
            </a:r>
            <a:r>
              <a:rPr lang="fr-FR" sz="3200" smtClean="0"/>
              <a:t>yeux écarqu</a:t>
            </a:r>
            <a:r>
              <a:rPr lang="fr-FR" sz="2800" smtClean="0"/>
              <a:t>illés </a:t>
            </a:r>
            <a:r>
              <a:rPr lang="fr-FR" sz="3200" smtClean="0"/>
              <a:t>pour </a:t>
            </a:r>
            <a:r>
              <a:rPr lang="fr-FR" sz="3200" dirty="0" smtClean="0"/>
              <a:t>les enfants devant une vitrine de jouets</a:t>
            </a:r>
            <a:r>
              <a:rPr lang="fr-FR" sz="2800" dirty="0" smtClean="0"/>
              <a:t>. </a:t>
            </a:r>
            <a:endParaRPr lang="fr-FR" sz="2800" dirty="0"/>
          </a:p>
        </p:txBody>
      </p:sp>
    </p:spTree>
    <p:extLst>
      <p:ext uri="{BB962C8B-B14F-4D97-AF65-F5344CB8AC3E}">
        <p14:creationId xmlns:p14="http://schemas.microsoft.com/office/powerpoint/2010/main" val="3166951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255" y="1341869"/>
            <a:ext cx="11876809" cy="1325563"/>
          </a:xfrm>
        </p:spPr>
        <p:txBody>
          <a:bodyPr>
            <a:normAutofit fontScale="90000"/>
          </a:bodyPr>
          <a:lstStyle/>
          <a:p>
            <a:r>
              <a:rPr lang="fr-FR" sz="2800" b="1" dirty="0" smtClean="0"/>
              <a:t>« Les Jeux d’Enfants »</a:t>
            </a:r>
            <a:br>
              <a:rPr lang="fr-FR" sz="2800" b="1" dirty="0" smtClean="0"/>
            </a:br>
            <a:r>
              <a:rPr lang="fr-FR" sz="2800" dirty="0" smtClean="0"/>
              <a:t>Pieter BRUEGHEL</a:t>
            </a:r>
            <a:br>
              <a:rPr lang="fr-FR" sz="2800" dirty="0" smtClean="0"/>
            </a:br>
            <a:r>
              <a:rPr lang="fr-FR" sz="2800" dirty="0" smtClean="0"/>
              <a:t>1560 (116 x 161 cm)</a:t>
            </a:r>
            <a:br>
              <a:rPr lang="fr-FR" sz="2800" dirty="0" smtClean="0"/>
            </a:br>
            <a:r>
              <a:rPr lang="fr-FR" sz="2800" dirty="0"/>
              <a:t/>
            </a:r>
            <a:br>
              <a:rPr lang="fr-FR" sz="2800" dirty="0"/>
            </a:br>
            <a:r>
              <a:rPr lang="fr-FR" sz="2800" dirty="0" smtClean="0"/>
              <a:t>Une foule d’enfants puisque l’on en recense 200 : 122 garçonnets et 78 fillettes répartis entre 91 jeux différents</a:t>
            </a:r>
            <a:br>
              <a:rPr lang="fr-FR" sz="2800" dirty="0" smtClean="0"/>
            </a:br>
            <a:r>
              <a:rPr lang="fr-FR" sz="2800" dirty="0" smtClean="0"/>
              <a:t> ( osselets, quilles, saute-mouton, cerceau, colin-maillard…)</a:t>
            </a:r>
            <a:br>
              <a:rPr lang="fr-FR" sz="2800" dirty="0" smtClean="0"/>
            </a:br>
            <a:r>
              <a:rPr lang="fr-FR" sz="2800" dirty="0" smtClean="0"/>
              <a:t>Il situe la scène sur la place d’un village de Flandres : une scène très animée, riche en couleurs  : </a:t>
            </a:r>
            <a:r>
              <a:rPr lang="fr-FR" sz="2800" u="sng" dirty="0" smtClean="0"/>
              <a:t>une véritable cour de récréation</a:t>
            </a:r>
            <a:endParaRPr lang="fr-FR" sz="2800" u="sng" dirty="0"/>
          </a:p>
        </p:txBody>
      </p:sp>
    </p:spTree>
    <p:extLst>
      <p:ext uri="{BB962C8B-B14F-4D97-AF65-F5344CB8AC3E}">
        <p14:creationId xmlns:p14="http://schemas.microsoft.com/office/powerpoint/2010/main" val="524997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227069" y="5532437"/>
            <a:ext cx="11857558" cy="1325563"/>
          </a:xfrm>
        </p:spPr>
        <p:txBody>
          <a:bodyPr>
            <a:normAutofit/>
          </a:bodyPr>
          <a:lstStyle/>
          <a:p>
            <a:r>
              <a:rPr lang="fr-FR" sz="2800" dirty="0" smtClean="0"/>
              <a:t>Même si les enfants ne sont pas identifiables, c’est malgré tout le 1</a:t>
            </a:r>
            <a:r>
              <a:rPr lang="fr-FR" sz="2800" baseline="30000" dirty="0" smtClean="0"/>
              <a:t>er</a:t>
            </a:r>
            <a:r>
              <a:rPr lang="fr-FR" sz="2800" dirty="0" smtClean="0"/>
              <a:t> peintre  à s’exercer à ce type de représentation où seuls ils </a:t>
            </a:r>
            <a:r>
              <a:rPr lang="fr-FR" sz="2800" u="sng" dirty="0" smtClean="0"/>
              <a:t>sont sujets de l’</a:t>
            </a:r>
            <a:r>
              <a:rPr lang="fr-FR" sz="2800" u="sng" dirty="0" err="1" smtClean="0"/>
              <a:t>oeuvre</a:t>
            </a:r>
            <a:endParaRPr lang="fr-FR" sz="2800" u="sng" dirty="0"/>
          </a:p>
        </p:txBody>
      </p:sp>
      <p:pic>
        <p:nvPicPr>
          <p:cNvPr id="5" name="Image 4"/>
          <p:cNvPicPr>
            <a:picLocks noChangeAspect="1"/>
          </p:cNvPicPr>
          <p:nvPr/>
        </p:nvPicPr>
        <p:blipFill rotWithShape="1">
          <a:blip r:embed="rId2">
            <a:extLst>
              <a:ext uri="{28A0092B-C50C-407E-A947-70E740481C1C}">
                <a14:useLocalDpi xmlns:a14="http://schemas.microsoft.com/office/drawing/2010/main" val="0"/>
              </a:ext>
            </a:extLst>
          </a:blip>
          <a:srcRect l="1" t="22358" r="-2101"/>
          <a:stretch/>
        </p:blipFill>
        <p:spPr>
          <a:xfrm>
            <a:off x="787693" y="185813"/>
            <a:ext cx="10736310" cy="5502487"/>
          </a:xfrm>
          <a:prstGeom prst="rect">
            <a:avLst/>
          </a:prstGeom>
        </p:spPr>
      </p:pic>
    </p:spTree>
    <p:extLst>
      <p:ext uri="{BB962C8B-B14F-4D97-AF65-F5344CB8AC3E}">
        <p14:creationId xmlns:p14="http://schemas.microsoft.com/office/powerpoint/2010/main" val="2914890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992" y="800100"/>
            <a:ext cx="11817926" cy="1344247"/>
          </a:xfrm>
        </p:spPr>
        <p:txBody>
          <a:bodyPr>
            <a:normAutofit fontScale="90000"/>
          </a:bodyPr>
          <a:lstStyle/>
          <a:p>
            <a:r>
              <a:rPr lang="fr-FR" sz="2800" dirty="0" smtClean="0"/>
              <a:t>Frans HALS ( 1582-1666): </a:t>
            </a:r>
            <a:r>
              <a:rPr lang="fr-FR" sz="2800" b="1" dirty="0" smtClean="0"/>
              <a:t>«  Un jeune pêcheur »1628 </a:t>
            </a:r>
            <a:r>
              <a:rPr lang="fr-FR" sz="2800" dirty="0" smtClean="0"/>
              <a:t> </a:t>
            </a:r>
            <a:r>
              <a:rPr lang="fr-FR" sz="2800" b="1" dirty="0" smtClean="0"/>
              <a:t>«  Jeune pêcheur et son panier »1630 </a:t>
            </a:r>
            <a:r>
              <a:rPr lang="fr-FR" sz="2800" dirty="0" smtClean="0"/>
              <a:t>et </a:t>
            </a:r>
            <a:r>
              <a:rPr lang="fr-FR" sz="2800" b="1" dirty="0" smtClean="0"/>
              <a:t>«  La jeune pêcheuse » 1631</a:t>
            </a:r>
            <a:br>
              <a:rPr lang="fr-FR" sz="2800" b="1" dirty="0" smtClean="0"/>
            </a:br>
            <a:r>
              <a:rPr lang="fr-FR" sz="2800" dirty="0" smtClean="0"/>
              <a:t>On dit de ce peintre qu’il était «  le maitre du rire » pourtant le rire en peinture, à cette époque, est associé au dépravés, aux marginaux : à la décadence. Il fait partie des plus grands du siècle d’or hollandais (avec REMBRANDT et VERMEER)</a:t>
            </a:r>
            <a:br>
              <a:rPr lang="fr-FR" sz="2800" dirty="0" smtClean="0"/>
            </a:br>
            <a:r>
              <a:rPr lang="fr-FR" sz="2800" i="1" dirty="0" smtClean="0"/>
              <a:t>Exposition Frans HALS(1582-1666) à la Nationale </a:t>
            </a:r>
            <a:r>
              <a:rPr lang="fr-FR" sz="2800" i="1" dirty="0" err="1" smtClean="0"/>
              <a:t>Galery</a:t>
            </a:r>
            <a:r>
              <a:rPr lang="fr-FR" sz="2800" i="1" dirty="0" smtClean="0"/>
              <a:t> de LONDRES du 30/9 au 21/01/24 </a:t>
            </a:r>
            <a:r>
              <a:rPr lang="fr-FR" sz="2800" dirty="0" smtClean="0"/>
              <a:t> </a:t>
            </a:r>
            <a:endParaRPr lang="fr-FR" sz="2800" dirty="0"/>
          </a:p>
        </p:txBody>
      </p:sp>
      <p:sp>
        <p:nvSpPr>
          <p:cNvPr id="6" name="Rectangle 5"/>
          <p:cNvSpPr/>
          <p:nvPr/>
        </p:nvSpPr>
        <p:spPr>
          <a:xfrm>
            <a:off x="564572" y="3390221"/>
            <a:ext cx="11073245" cy="2677656"/>
          </a:xfrm>
          <a:prstGeom prst="rect">
            <a:avLst/>
          </a:prstGeom>
        </p:spPr>
        <p:txBody>
          <a:bodyPr wrap="square">
            <a:spAutoFit/>
          </a:bodyPr>
          <a:lstStyle/>
          <a:p>
            <a:r>
              <a:rPr lang="fr-FR" sz="2400" b="1" dirty="0"/>
              <a:t>« Une femme et cinq enfants » </a:t>
            </a:r>
            <a:r>
              <a:rPr lang="fr-FR" sz="2400" dirty="0"/>
              <a:t>frères LE NAIN </a:t>
            </a:r>
            <a:r>
              <a:rPr lang="fr-FR" sz="2400" dirty="0" smtClean="0"/>
              <a:t>1642</a:t>
            </a:r>
            <a:r>
              <a:rPr lang="fr-FR" sz="2400" dirty="0"/>
              <a:t/>
            </a:r>
            <a:br>
              <a:rPr lang="fr-FR" sz="2400" dirty="0"/>
            </a:br>
            <a:r>
              <a:rPr lang="fr-FR" sz="2400" dirty="0"/>
              <a:t/>
            </a:r>
            <a:br>
              <a:rPr lang="fr-FR" sz="2400" dirty="0"/>
            </a:br>
            <a:r>
              <a:rPr lang="fr-FR" sz="2400" dirty="0"/>
              <a:t>Un manque de réalisme : position et taille de la femme par rapport aux 5 enfants autour d’elle</a:t>
            </a:r>
            <a:br>
              <a:rPr lang="fr-FR" sz="2400" dirty="0"/>
            </a:br>
            <a:r>
              <a:rPr lang="fr-FR" sz="2400" dirty="0" smtClean="0"/>
              <a:t>On </a:t>
            </a:r>
            <a:r>
              <a:rPr lang="fr-FR" sz="2400" dirty="0"/>
              <a:t>pense qu’il s’agit d’une femme donnant la charité à ces enfants ( sans doute orphelins ou abandonnés)</a:t>
            </a:r>
            <a:br>
              <a:rPr lang="fr-FR" sz="2400" dirty="0"/>
            </a:br>
            <a:r>
              <a:rPr lang="fr-FR" sz="2400" dirty="0"/>
              <a:t>Les couleurs vives des vêtements se détachent du fond sombre et sobre</a:t>
            </a:r>
          </a:p>
        </p:txBody>
      </p:sp>
    </p:spTree>
    <p:extLst>
      <p:ext uri="{BB962C8B-B14F-4D97-AF65-F5344CB8AC3E}">
        <p14:creationId xmlns:p14="http://schemas.microsoft.com/office/powerpoint/2010/main" val="1836213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0718" y="1663988"/>
            <a:ext cx="11315701" cy="1325563"/>
          </a:xfrm>
        </p:spPr>
        <p:txBody>
          <a:bodyPr>
            <a:noAutofit/>
          </a:bodyPr>
          <a:lstStyle/>
          <a:p>
            <a:r>
              <a:rPr lang="fr-FR" sz="2800" b="1" dirty="0" smtClean="0"/>
              <a:t>« Le Pied Bot » </a:t>
            </a:r>
            <a:r>
              <a:rPr lang="fr-FR" sz="2800" dirty="0" err="1" smtClean="0"/>
              <a:t>Jusepe</a:t>
            </a:r>
            <a:r>
              <a:rPr lang="fr-FR" sz="2800" dirty="0" smtClean="0"/>
              <a:t> de RIBERA – 1642-</a:t>
            </a:r>
            <a:br>
              <a:rPr lang="fr-FR" sz="2800" dirty="0" smtClean="0"/>
            </a:br>
            <a:r>
              <a:rPr lang="fr-FR" sz="2800" dirty="0" smtClean="0"/>
              <a:t>(164 x 92 cm) Musée du LOUVRE</a:t>
            </a:r>
            <a:br>
              <a:rPr lang="fr-FR" sz="2800" dirty="0" smtClean="0"/>
            </a:br>
            <a:r>
              <a:rPr lang="fr-FR" sz="2800" dirty="0" smtClean="0"/>
              <a:t/>
            </a:r>
            <a:br>
              <a:rPr lang="fr-FR" sz="2800" dirty="0" smtClean="0"/>
            </a:br>
            <a:r>
              <a:rPr lang="fr-FR" sz="2800" dirty="0" smtClean="0"/>
              <a:t>Petit mendiant napolitain qui présente l’infirmité d’un pied bot; il tient sa béquille et un permis sur lequel on peut lire «  Donnez moi l’aumône pour l’Amour de Dieu ».</a:t>
            </a:r>
            <a:br>
              <a:rPr lang="fr-FR" sz="2800" dirty="0" smtClean="0"/>
            </a:br>
            <a:r>
              <a:rPr lang="fr-FR" sz="2800" dirty="0" smtClean="0"/>
              <a:t>Il semble fier de prendre la pose pour que l’on réalise son portrait et exprime dignité et joie avec ses fossettes bien marquées et son sourire éclatant.</a:t>
            </a:r>
            <a:br>
              <a:rPr lang="fr-FR" sz="2800" dirty="0" smtClean="0"/>
            </a:br>
            <a:r>
              <a:rPr lang="fr-FR" sz="2800" dirty="0" smtClean="0"/>
              <a:t>Malgré son infirmité, il affirme un côté très volontaire </a:t>
            </a:r>
            <a:br>
              <a:rPr lang="fr-FR" sz="2800" dirty="0" smtClean="0"/>
            </a:br>
            <a:endParaRPr lang="fr-FR" sz="2800" dirty="0"/>
          </a:p>
        </p:txBody>
      </p:sp>
      <p:sp>
        <p:nvSpPr>
          <p:cNvPr id="4" name="Rectangle 3"/>
          <p:cNvSpPr/>
          <p:nvPr/>
        </p:nvSpPr>
        <p:spPr>
          <a:xfrm>
            <a:off x="699653" y="4165983"/>
            <a:ext cx="10304319" cy="2308324"/>
          </a:xfrm>
          <a:prstGeom prst="rect">
            <a:avLst/>
          </a:prstGeom>
        </p:spPr>
        <p:txBody>
          <a:bodyPr wrap="square">
            <a:spAutoFit/>
          </a:bodyPr>
          <a:lstStyle/>
          <a:p>
            <a:r>
              <a:rPr lang="fr-FR" sz="2400" dirty="0"/>
              <a:t>Quoi de plus naturel que de </a:t>
            </a:r>
            <a:r>
              <a:rPr lang="fr-FR" sz="2400" dirty="0" smtClean="0"/>
              <a:t>mettre </a:t>
            </a:r>
            <a:r>
              <a:rPr lang="fr-FR" sz="2400" dirty="0"/>
              <a:t>ces 2 tableaux réalisés à la même époque </a:t>
            </a:r>
            <a:r>
              <a:rPr lang="fr-FR" sz="2400" dirty="0" smtClean="0"/>
              <a:t>en parallèle</a:t>
            </a:r>
            <a:r>
              <a:rPr lang="fr-FR" sz="2400" dirty="0"/>
              <a:t>:</a:t>
            </a:r>
            <a:br>
              <a:rPr lang="fr-FR" sz="2400" dirty="0"/>
            </a:br>
            <a:r>
              <a:rPr lang="fr-FR" sz="2400" dirty="0"/>
              <a:t>- un jeune mendiant au pied bot qui porte fièrement sa béquille; avec son air coquin et son sourire communicatif</a:t>
            </a:r>
            <a:br>
              <a:rPr lang="fr-FR" sz="2400" dirty="0"/>
            </a:br>
            <a:r>
              <a:rPr lang="fr-FR" sz="2400" dirty="0" smtClean="0"/>
              <a:t>- </a:t>
            </a:r>
            <a:r>
              <a:rPr lang="fr-FR" sz="2400" dirty="0"/>
              <a:t>un jeune prince en tenue d’apparat qui doit s’ennuyer dans la froideur et la rigidité du palais de l’Escurial</a:t>
            </a:r>
          </a:p>
        </p:txBody>
      </p:sp>
    </p:spTree>
    <p:extLst>
      <p:ext uri="{BB962C8B-B14F-4D97-AF65-F5344CB8AC3E}">
        <p14:creationId xmlns:p14="http://schemas.microsoft.com/office/powerpoint/2010/main" val="3719040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4690" y="1778289"/>
            <a:ext cx="6210300" cy="1325563"/>
          </a:xfrm>
        </p:spPr>
        <p:txBody>
          <a:bodyPr>
            <a:normAutofit fontScale="90000"/>
          </a:bodyPr>
          <a:lstStyle/>
          <a:p>
            <a:r>
              <a:rPr lang="fr-FR" sz="2800" b="1" dirty="0" smtClean="0"/>
              <a:t>« Prince Balthazar Carlos » </a:t>
            </a:r>
            <a:r>
              <a:rPr lang="fr-FR" sz="2800" dirty="0" smtClean="0"/>
              <a:t>vers 1640</a:t>
            </a:r>
            <a:br>
              <a:rPr lang="fr-FR" sz="2800" dirty="0" smtClean="0"/>
            </a:br>
            <a:r>
              <a:rPr lang="fr-FR" sz="2800" dirty="0" smtClean="0"/>
              <a:t>J.B. MARTINEZ </a:t>
            </a:r>
            <a:r>
              <a:rPr lang="fr-FR" sz="2800" dirty="0" err="1" smtClean="0"/>
              <a:t>del</a:t>
            </a:r>
            <a:r>
              <a:rPr lang="fr-FR" sz="2800" dirty="0" smtClean="0"/>
              <a:t> MAZO ( il s’agit du gendre de VELASQUEZ)</a:t>
            </a:r>
            <a:br>
              <a:rPr lang="fr-FR" sz="2800" dirty="0" smtClean="0"/>
            </a:br>
            <a:r>
              <a:rPr lang="fr-FR" sz="2800" dirty="0"/>
              <a:t/>
            </a:r>
            <a:br>
              <a:rPr lang="fr-FR" sz="2800" dirty="0"/>
            </a:br>
            <a:r>
              <a:rPr lang="fr-FR" sz="2800" dirty="0" smtClean="0"/>
              <a:t>Ce jeune prince d’Autriche est né en 1629, héritier du roi d’Espagne Philippe IV et d’Elisabeth de France, il ne put régner car décédé très jeune ( à 17 ans)</a:t>
            </a:r>
            <a:br>
              <a:rPr lang="fr-FR" sz="2800" dirty="0" smtClean="0"/>
            </a:br>
            <a:r>
              <a:rPr lang="fr-FR" sz="2800" dirty="0"/>
              <a:t/>
            </a:r>
            <a:br>
              <a:rPr lang="fr-FR" sz="2800" dirty="0"/>
            </a:br>
            <a:r>
              <a:rPr lang="fr-FR" sz="2800" dirty="0" smtClean="0"/>
              <a:t>Un côté très altier dans cette tenue d’apparat, il fixe le spectateur avec presque une certaine arrogance dans ce décor un peu théâtral, il est conscient de sa position sociale.</a:t>
            </a:r>
            <a:endParaRPr lang="fr-FR" sz="2800" dirty="0"/>
          </a:p>
        </p:txBody>
      </p:sp>
      <p:sp>
        <p:nvSpPr>
          <p:cNvPr id="4" name="Rectangle 3"/>
          <p:cNvSpPr/>
          <p:nvPr/>
        </p:nvSpPr>
        <p:spPr>
          <a:xfrm>
            <a:off x="6563590" y="241914"/>
            <a:ext cx="5715000" cy="4893647"/>
          </a:xfrm>
          <a:prstGeom prst="rect">
            <a:avLst/>
          </a:prstGeom>
        </p:spPr>
        <p:txBody>
          <a:bodyPr wrap="square">
            <a:spAutoFit/>
          </a:bodyPr>
          <a:lstStyle/>
          <a:p>
            <a:r>
              <a:rPr lang="fr-FR" sz="2400" b="1" dirty="0"/>
              <a:t>« Le Prince Baltasar Carlos à cheval » VELASQUEZ </a:t>
            </a:r>
            <a:r>
              <a:rPr lang="fr-FR" sz="2400" dirty="0"/>
              <a:t>1635 ( 209 x 174 cm) </a:t>
            </a:r>
            <a:br>
              <a:rPr lang="fr-FR" sz="2400" dirty="0"/>
            </a:br>
            <a:r>
              <a:rPr lang="fr-FR" sz="2400" dirty="0"/>
              <a:t>Musée du Prado</a:t>
            </a:r>
            <a:br>
              <a:rPr lang="fr-FR" sz="2400" dirty="0"/>
            </a:br>
            <a:r>
              <a:rPr lang="fr-FR" sz="2400" dirty="0"/>
              <a:t>Immense portrait de ce jeune prince âgé de 5ans en tenue d’apparat: pourpoint tissé d’or, muni d’une épée de parade et du bâton de commandement.</a:t>
            </a:r>
            <a:br>
              <a:rPr lang="fr-FR" sz="2400" dirty="0"/>
            </a:br>
            <a:r>
              <a:rPr lang="fr-FR" sz="2400" dirty="0"/>
              <a:t>Il semble cavaler dans un paysage de sierra</a:t>
            </a:r>
            <a:br>
              <a:rPr lang="fr-FR" sz="2400" dirty="0"/>
            </a:br>
            <a:r>
              <a:rPr lang="fr-FR" sz="2400" dirty="0"/>
              <a:t>sur un cheval beaucoup trop grand pour lui</a:t>
            </a:r>
            <a:br>
              <a:rPr lang="fr-FR" sz="2400" dirty="0"/>
            </a:br>
            <a:r>
              <a:rPr lang="fr-FR" sz="2400" dirty="0"/>
              <a:t/>
            </a:r>
            <a:br>
              <a:rPr lang="fr-FR" sz="2400" dirty="0"/>
            </a:br>
            <a:r>
              <a:rPr lang="fr-FR" sz="2400" dirty="0"/>
              <a:t>Un portrait équestre qui </a:t>
            </a:r>
            <a:r>
              <a:rPr lang="fr-FR" sz="2400" dirty="0" smtClean="0"/>
              <a:t>rappelle </a:t>
            </a:r>
            <a:r>
              <a:rPr lang="fr-FR" sz="2400" dirty="0"/>
              <a:t>celui de son </a:t>
            </a:r>
            <a:r>
              <a:rPr lang="fr-FR" sz="2400" dirty="0" smtClean="0"/>
              <a:t>ancêtre Charles </a:t>
            </a:r>
            <a:r>
              <a:rPr lang="fr-FR" sz="2400" dirty="0"/>
              <a:t>Quint peint par </a:t>
            </a:r>
            <a:br>
              <a:rPr lang="fr-FR" sz="2400" dirty="0"/>
            </a:br>
            <a:r>
              <a:rPr lang="fr-FR" sz="2400" dirty="0"/>
              <a:t>le Titien</a:t>
            </a:r>
          </a:p>
        </p:txBody>
      </p:sp>
      <p:sp>
        <p:nvSpPr>
          <p:cNvPr id="5" name="Rectangle 4"/>
          <p:cNvSpPr/>
          <p:nvPr/>
        </p:nvSpPr>
        <p:spPr>
          <a:xfrm>
            <a:off x="124690" y="5353827"/>
            <a:ext cx="11970328" cy="1200329"/>
          </a:xfrm>
          <a:prstGeom prst="rect">
            <a:avLst/>
          </a:prstGeom>
        </p:spPr>
        <p:txBody>
          <a:bodyPr wrap="square">
            <a:spAutoFit/>
          </a:bodyPr>
          <a:lstStyle/>
          <a:p>
            <a:r>
              <a:rPr lang="fr-FR" sz="2400" dirty="0"/>
              <a:t>Ce jeune prince Balthazar a été peint de très nombreuses fois par Diego VELASQUEZ ( peintre officiel de la Cour d’Espagne) </a:t>
            </a:r>
            <a:br>
              <a:rPr lang="fr-FR" sz="2400" dirty="0"/>
            </a:br>
            <a:r>
              <a:rPr lang="fr-FR" sz="2400" b="1" dirty="0"/>
              <a:t>1631 : avec un nain , 1635 : en tenue de chasse, et en 1640 : en tenue d’apparat</a:t>
            </a:r>
            <a:endParaRPr lang="fr-FR" sz="2400" dirty="0"/>
          </a:p>
        </p:txBody>
      </p:sp>
    </p:spTree>
    <p:extLst>
      <p:ext uri="{BB962C8B-B14F-4D97-AF65-F5344CB8AC3E}">
        <p14:creationId xmlns:p14="http://schemas.microsoft.com/office/powerpoint/2010/main" val="428359192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2208</TotalTime>
  <Words>1053</Words>
  <Application>Microsoft Office PowerPoint</Application>
  <PresentationFormat>Grand écran</PresentationFormat>
  <Paragraphs>105</Paragraphs>
  <Slides>48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48</vt:i4>
      </vt:variant>
    </vt:vector>
  </HeadingPairs>
  <TitlesOfParts>
    <vt:vector size="53" baseType="lpstr">
      <vt:lpstr>Arial</vt:lpstr>
      <vt:lpstr>Calibri</vt:lpstr>
      <vt:lpstr>Calibri Light</vt:lpstr>
      <vt:lpstr>Verdana</vt:lpstr>
      <vt:lpstr>Thème Office</vt:lpstr>
      <vt:lpstr>L’ENFANCE dans l’ART</vt:lpstr>
      <vt:lpstr> A l’origine représenter l’enfant s’illustre essentiellement par des tableaux religieux qui reposent sur l’art chrétien à travers des scènes de Nativité, des Madones…  A la Renaissance l’enfant est peint dans un contexte dépourvu de tout caractère sacré: il y a beaucoup de portraits officiels.  Au Siècle des Lumières, dans le sillage littéraire de « l’Emile » de J.J. ROUSSEAU, les peintres vont porter sur l’enfant un regard bienveillant; ils afficheront les sentiments de tendresse parentale tout en dénonçant pour certains les conditions morales et matérielles difficiles.   Progressivement, l’enfant tiendra un rôle important devenant parfois acteur lui-même. </vt:lpstr>
      <vt:lpstr>« Le Triptyque PORTINARI » d’Hugo van den GOES vers 1474-1475 * semble être le 1er tableau où sont représentés des portraits d’enfants  Ce triptyque, s’il reprend une scène biblique «  L’Adoration des Bergers » dans le panneau central, permet d’associer des personnages laïcs : les commanditaires que sont la famille PORTINARI ( riche banquier florentin) sur les volets latéraux </vt:lpstr>
      <vt:lpstr>Scène de représentation classique pour le panneau central; une attention particulière pour le choix des fleurs dans les vases au 1er plan : lys blanc, iris rouges, violettes et ancolies et une gerbe de blé </vt:lpstr>
      <vt:lpstr>« Les Jeux d’Enfants » Pieter BRUEGHEL 1560 (116 x 161 cm)  Une foule d’enfants puisque l’on en recense 200 : 122 garçonnets et 78 fillettes répartis entre 91 jeux différents  ( osselets, quilles, saute-mouton, cerceau, colin-maillard…) Il situe la scène sur la place d’un village de Flandres : une scène très animée, riche en couleurs  : une véritable cour de récréation</vt:lpstr>
      <vt:lpstr>Même si les enfants ne sont pas identifiables, c’est malgré tout le 1er peintre  à s’exercer à ce type de représentation où seuls ils sont sujets de l’oeuvre</vt:lpstr>
      <vt:lpstr>Frans HALS ( 1582-1666): «  Un jeune pêcheur »1628  «  Jeune pêcheur et son panier »1630 et «  La jeune pêcheuse » 1631 On dit de ce peintre qu’il était «  le maitre du rire » pourtant le rire en peinture, à cette époque, est associé au dépravés, aux marginaux : à la décadence. Il fait partie des plus grands du siècle d’or hollandais (avec REMBRANDT et VERMEER) Exposition Frans HALS(1582-1666) à la Nationale Galery de LONDRES du 30/9 au 21/01/24  </vt:lpstr>
      <vt:lpstr>« Le Pied Bot » Jusepe de RIBERA – 1642- (164 x 92 cm) Musée du LOUVRE  Petit mendiant napolitain qui présente l’infirmité d’un pied bot; il tient sa béquille et un permis sur lequel on peut lire «  Donnez moi l’aumône pour l’Amour de Dieu ». Il semble fier de prendre la pose pour que l’on réalise son portrait et exprime dignité et joie avec ses fossettes bien marquées et son sourire éclatant. Malgré son infirmité, il affirme un côté très volontaire  </vt:lpstr>
      <vt:lpstr>« Prince Balthazar Carlos » vers 1640 J.B. MARTINEZ del MAZO ( il s’agit du gendre de VELASQUEZ)  Ce jeune prince d’Autriche est né en 1629, héritier du roi d’Espagne Philippe IV et d’Elisabeth de France, il ne put régner car décédé très jeune ( à 17 ans)  Un côté très altier dans cette tenue d’apparat, il fixe le spectateur avec presque une certaine arrogance dans ce décor un peu théâtral, il est conscient de sa position sociale.</vt:lpstr>
      <vt:lpstr>« L’infante Marie-Thérèse à 14 ans » Diego VELASQUEZ – 1652-  (127 x 98,5 cm)  C’est la sœur de Balthazar ( née en 1638) qui épousera Louis XIV ( son cousin germain)  Une attitude majestueuse pour cette toute jeunefille qui est l’héritière du trône d’Espagne. Elle est plantée comme une statue dans un décor théâtral et semble un peu résignée au destin qui l’attend </vt:lpstr>
      <vt:lpstr>« Le Jeune Mendiant » Bartolomé Esteban MURILLO-1650-  (134 x 115 cm) Louvre PARIS Dans le coin d’une pièce délabrée, au sol jonché de restes de crevettes, portrait d’un jeune garçon qui vient de finir son déjeuner. Sa frêle silhouette est dissimulée par des haillons, il est pieds nus (sales) Assis par terre, il semble s’épouiller près d’une cruche en terre et d’un panier renversé contenant quelques pommes  Effet de clair-obscur avec la lumière qui pénètre par la fenêtre et éclaire l’enfant, économie de couleurs par le biais d’une palette chromatique réduite</vt:lpstr>
      <vt:lpstr>« L’enfant au toton » J.B. CHARDIN 1738 ( 67 x 76 cm) Musée du Louvre  A mi-chemin entre la scène de genre et le portrait, Auguste Gabriel* est richement vêtu; il est debout devant un petit bureau dont le tiroir laisse dépasser un porte-mine. Il a délaissé son étude en repoussant livre, plume, encrier et papier à droite car il est absorbé par sa toupie qui est entrain de tourner. Il est tout au plaisir de son jeu.  Le fond est neutre pour rendre l’atmosphère plus intime; la lumière est concentrée sur le visage et les mains de l’enfant , la plume et le papier ainsi que sur le toton.</vt:lpstr>
      <vt:lpstr>« La cruche cassée » J.B. GREUZE -1771- (ovale 109x 87cm)         Musée du Louvre ce tableau avait été commandé par Mme  du BARRY- favorite de Louis XV-  Sous l’apparence d’une jeune fille ingénue au doux visage, à la coiffure soignée qui vient de casser sa cruche, il faut voir des tas de détails qui sont autant de symboles: -elle a les joues rosies - sa robe laisse voir son sein – son corset a du être délacé- - elle a mis sa brassée de fleurs dans les plis de sa robe qu’elle maintient de ses 2 mains au niveau de son pubis - le lion crache un filet d’eau tandis qu’au dessus une tête de bélier orne la fontaine ELLE VIENT de PERDRE sa VIRGINITE </vt:lpstr>
      <vt:lpstr>Alors que GOYA est peintre de Cour, il réalise les portraits de 3 des enfants du comte et de la comtesse d’Altamira : Vicente, Manuel et Juan accompagnés d’animaux domestiques; Détail amusant : il a glissé sa carte de visite dans le bec de la pie de Manuel et a écrit « Dios » sur la cage de l’oiseau qui est entrain de s’envoler dans le tableau de Juan.  Entre 1777 et 1779, il se consacra à peindre des portraits de la haute bourgeoisie espagnole</vt:lpstr>
      <vt:lpstr> </vt:lpstr>
      <vt:lpstr>« Enfants jouant à la tauromachie »  GOYA était passionné par la corrida, une coutume très ancrée en Espagne ( et en France) à cette époque. Ces enfants jouent à ce sport d’adulte qui requiert adresse et bravoure sous un large passage voûté, à la périphérie d’une ville par un bel après-midi Il a séparé des groupes d’enfants : ceux qui jouent et ceux qui regardent; ceux-ci sont assis sur des blocs de pierre ou des gradins, ils commentent et se réjouissent </vt:lpstr>
      <vt:lpstr> « Enfants jouant à saute-mouton » Dans un paysage printanier un groupe de 7 garçons jouent à saute-mouton; on peut constater que certains n’ont pas réussi et sont tombés, d’ailleurs un se tient la tempe)  « Enfants se battant pour des châtaignes » Dans un décor urbain ( sans doute à Rome), au soleil couchant, un vieil homme à sa fenêtre jette des châtaignes et les enfants en bas se battent pour les récupérer, ils tendent leurs chapeaux pour les attraper au vol; on voit au  1er plan un petit qui traine un chariot en bois et qui, délaissé par ses ainés, est entrain de pleurer.  </vt:lpstr>
      <vt:lpstr>On peut conclure que GOYA était très attaché à représenter l’enfance et il l’a fait remarquablement à travers des jeux d’enfants.  Malgré leurs vêtements déchirés, raccommodés, leurs pieds nus ou leurs chaussures trouées ils sont plein de vie, turbulents, astucieux. Il n’hésite pas à représenter des enfants qui peuvent nous paraitre déguisés mais qui en fait portent les vêtements que les monastères leurs fournissaient en plus de la nourriture qu’ils leurs accordaient. Ces enfants peints par GOYA passaient leur temps dans la rue à trainer, étaient quasiment analphabètes.  A cette époque, le peintre veut montrer la dure réalité des rues de Madrid ou de Rome et dénoncer les risques de vivre dans la rue; de plus dans son histoire personnelle il perdu 7 enfants ( à la naissance ou dans leurs 1ères années) Il  fait cette dénonciation avec beaucoup de vivacité et de réalisme </vt:lpstr>
      <vt:lpstr>« Marie-Thérèse Charlotte de France et son frère le Dauphin Louis-Joseph » Elisabeth VIGEE- LEBRUN – 1784- (132 x 94 cm) Château de Versailles Portraitiste officielle de la reine et amie intime de celle-ci, E.VIGEE- LEBRUN montre à travers ce tableau tendre «  Madame Royale » la fille ainée de Louis XVI et de Marie-Antoinette avec son petit frère dans un décor bucolique  ( hors des portraits figés de la Cour) Ils ont cueilli une brassée de roses ( les fleurs préférées de leur maman) et tiennent un petit nid dans leurs mains L’ensemble du tableau donne une atmosphère pleine de douceur mais teintée d’une certaine mélancolie </vt:lpstr>
      <vt:lpstr>« La mort du jeune Bara »  Ce jeune de 14 ans a été tué par les Vendéens; il fut transformé en héros et martyr ( notamment par Robespierre) L’œuvre de DAVID réalisée en 1885 et inachevée (27 x 74 cm) montre un corps nu androgyne</vt:lpstr>
      <vt:lpstr>« Les Petits Patriotes » Philippe Auguste JEANRON - 1830- ( 101 x 81 cm) Musée des Beaux Arts de CAEN  Un tableau qui fait allusion aux « Trois Glorieuses »(les 27,28 et 29 juillet 1830) qui mirent fin à la Restauration réalisé par un peintre adepte du réalisme social.  Un enfant debout, de profil, muni d’une arme et d’une cartouchière et coiffé d’un bicorne de polytechnicien Face à lui, un bambin endormi, la tête sur son bras lui-même posé sur un bloc de pierre sur lequel 2 autres enfants sont assis et font le guet. L’un nous regarde, l’autre a enlacé 3 rubans tricolores au bout de son fusil pour former un drapeau. Tous 3 viennent de se battre: leurs vêtements sont arrachés et la lutte se poursuit en arrière plan avec un côté dramatique : un cheval et 2 enfants morts qui gisent sur le sol. </vt:lpstr>
      <vt:lpstr>« La Liberté guidant le peuple »  E. DELACROIX – 1830-  (260 x 325 cm) Musée du Louvre  Gavroche, le jeune héros des«  Misérables » de V.HUGO est représenté lui aussi le 28/7/1830 Il est le héros du tableau en haranguant la foule avec ses haillons, ses 2 pistolets, sa giberne trop grande  </vt:lpstr>
      <vt:lpstr>« Enfants au bord d’un ruisseau à Lormes » Camille COROT – 1842-</vt:lpstr>
      <vt:lpstr>« Le petit écolier » ( ou «  le Pauvre écolier ») Antonio MANCINI- vers 1876- ( 130 x 97 cm) Musée d’Orsay  Ce peintre italien s’est consacré à la peinture de genre et aux portraits notamment ceux d’enfants, de pauvres, de musiciens ou de circassiens observés dans les rues de Naples. Une table rudimentaire pour cet écolier, un brasero pour chauffer la pièce et une pile de livres et de documents sur le buffet qui peut paraitre surprenante dans ce décor. L’enfant avec ses chaussures abimées, ses chaussettes en tire-bouchon semble songeur; est-il entrain de faire ses leçons?            L’école sera obligatoire à partir de 3 ans et jusqu’à 13 ans en 1882     </vt:lpstr>
      <vt:lpstr>« Jeunes lutteurs » Paul GAUGUIN -1888- (93 x 73 cm)  Il peint cette scène durant son séjour en Bretagne (chapeau au 1er plan) et représente 2 jeunes garçons se livrant à un jeu dangereux, presque sauvage ( comme il pensait qu’était la Bretagne) face à une cascade. Toutefois la notion de lutte n’est pas perceptible, on a l’impression qu’ils sont enlacés et dansent… Un 3ème garçonnet s’efforce de remonter sur la terre ferme. A noter le vert utilisé qui correspond aux couleurs prônées par l’Ecole de PONT AVEN</vt:lpstr>
      <vt:lpstr>« Martyr » ou «  Le petit marchand de violettes »1885 Ferdinand PELEZ ( Musée de LAVAL)  Inspiré des petits mendiants de MURILLO, ce peintre a délaissé la peinture d’histoire pour se tourner vers la représentation des classes populaires et plus particulièrement des enfants touchés par la misère à la fin du XIX ème. Assoupi contre le pilier d’une entrée, un petit miséreux ( enfant orphelin ou abandonné) en guenilles sales , pieds nus, crâne rasé ( pour éviter les poux) fait appel à la compassion et la générosité en vendant de petits bouquets de violettes </vt:lpstr>
      <vt:lpstr>« Le Fifre » Edouard MANET – 1866- (160 x 97 cm) Musée d’Orsay  Ce tableau fut refusé au Salon de 1866 compte-tenu du sujet jugé trop vulgaire «  un enfant de troupe de la garde impériale de Napoléon III »  Utilisation d’un fond neutre pour mettre en valeur les couleurs de ce petit musicien avec son pantalon rouge, la couleur or des boutons, des broderies de son calot et le blanc. Beaucoup de soin sur les expressions du visage, la position des doigts et des mains alors qu’il utilise des couches de peinture épaisses pour l’uniforme </vt:lpstr>
      <vt:lpstr>« Jean Monet sur son cheval mécanique » 1872 (60 x74 cm) Metropolitan Museum  Une petite référence aux portraits équestres mais avec une intimité certaine car ici il s’agit d’un jouet: un jouet coûteux que seules les familles nanties pouvaient offrir à leurs enfants. Le jeune enfant pose dans le jardin d’Argenteuil avec en arrière-plan les parterres fleuris et la frondaison des arbres</vt:lpstr>
      <vt:lpstr>« Enfants jouant sur la plage » Mary CASSATT -1895- (98 x 74cm)  Véritablement saisies «  sur le vif » ces 2 fillettes jouent au sable avec une certaine maladresse : la petite main potelée a du mal à tenir la pelle. Dans le lointain, les bateaux sont dans une sorte de halo.   Une image intemporelle qui sait retranscrire la peinture délicate et empreinte de tendresse de Mary Cassatt</vt:lpstr>
      <vt:lpstr>« Portrait du fils de l’artiste » Paul CEZANNE 1881 ( 35 x 38 cm)  Petit tableau presque carré au cadrage serré comme dans une photographie pour le fils unique de Cézanne : Paul. Il est en blouse d’écolier, assis sur l’accoudoir d’un gros fauteuil cossu Les couleurs sombres d’un côté jouent le contraste avec la carnation claire du garçon et le mur derrière lui Son regard direct laisse deviner une grande confiance</vt:lpstr>
      <vt:lpstr>« La Vachalcade *de Montmartre» 1896 ( 188 x 245 cm) F.PELEZ Petit Palais  A Montmartre un groupe de 13 enfants défilent sous la bannière de «  la Misère »au son du tambour. Leurs vêtements sont trop grands, certains portent des masques aux bouches déformées. Pas de décor mais un mur lézardé  PELEZ, POULBOT et surtout WILLETTE étaient très impliqués dans cette tradition </vt:lpstr>
      <vt:lpstr>« Le Ballon » Félix VALLOTTON  -1899- (49 x 62 cm) Musée d’Orsay  VALLOTTON, proche du mouvement Nabis a choisi un point de vue surplombant ce qui nous permet de voir L’enfant courant après son ballon, seul à l’écart des adultes qui semblent très loin Sa blouse blanche et son immense chapeau jaune se détachent sur l’ocre du sol. Un décor de jardin public avec un remarquable travail sur la lumière et les ombres des grands arbres avec cet enfant ( et son ombre projetée) qui semble découvrir une forme de liberté </vt:lpstr>
      <vt:lpstr>« L’enfant à la colombe » Pablo PICASSO -1901- (73 x 54 cm)  Un tableau poignant peint pendant la période bleue avec des contours cernés d’une ligne noire à la manière des peintres de l’Ecole de Pont-Aven. Cette petite fille aux cheveux très courts se détache sur un fond peint de manière un peu brutale. Elle représente, comme la colombe qu’elle serre contre son cœur, la fragilité de la vie, la tendresse  Sans doute s’est-il inspiré de sa jeune sœur Conchita ( disparue à l’âge de 8 ans suite à une diphtérie)</vt:lpstr>
      <vt:lpstr>« Rainerbub » Egon SCHIELE- 1910- (101 x 102 cm) Galerie du Belvédère à VIENNE  Figure majeure de l’expressionnisme autrichien et proche de Gustave KLIMT, le peintre fait ici le portrait d’Herbert RAINER  âgé de 6 ans( il laisse de côté les scènes érotiques ou macabres)  On reconnait le style de SCHIELE avec ce visage émacié mais il représente une forme de beauté chez cet enfant : bouche bien ourlée, immenses yeux bruns et perçants ornés de longs cils et de sourcils bien dessinés Il est habillé tout en carmin : une couleur qui ressort sur le fond neutre. Les mains de l’enfant sont aussi une marque reconnaissable ( elles ressemblent aux mains de l’artiste)</vt:lpstr>
      <vt:lpstr>« La Boxe » Maurice DENIS -1918- (85 x 70 cm) Le peintre a eu 9 enfants donc il sait évoquer l’enfance et il l’a beaucoup représentée dans sa carrière.  Pas d’agressivité mais un jeu entre 2 frères qui ont le sourire. De plus, à voir leurs vêtements, leurs chaussures et les chaussettes bien tirées ce ne sont pas des petits bagarreurs : ils jouent! Ils sont sur une pelouse d’un vert vif avec une frondaison où le rose domine, les troncs d’arbres donnent la verticalité L’ensemble des couleurs est dans une grande harmonie </vt:lpstr>
      <vt:lpstr> « Fillette en bleu » Amedeo MODIGLIANI – 1918- (116 x 73 cm)  Une toile bouleversante de ce «  peintre maudit » qu’il a réalisée après la naissance de sa propre fille Jeanne. La couleur bleue domine et confère une infinie douceur à l’ensemble. Dans une pièce vide, la fillette se tient debout, le visage légèrement penché, ses pommettes rosies (elle vient peut-être de pleurer) ses mains sont serrées et ses lèvres un peu pincées. Son regard marqué par ses grands yeux bleus presque translucides dégagent une certaine tristesse. Son ombre est projetée sur le mur. Ces différents éléments et la solitude de l’enfant suggèrent beaucoup de mélancolie   </vt:lpstr>
      <vt:lpstr>« Jeune ouvrier » Otto DIX –1920-  Après la Grande Guerre, ce peintre expressionniste allemand a dénoncé la décadence de la République de Weimar ( années folles identiques à celles de la France) et s’est penché sur ce qui existait en parallèle : la misère ouvrière  Lui-même enfant d’ouvrier  a su dépeindre ce phénomène comme dans ce portrait d’enfant: - regard hagard - pose figée avec les bras ballants, ne sachant pas quoi faire de ses mains - vêtements usagés , la veste trop petite qui manque de boutons  On ne peut être insensible à cet enfant qui semble porter une misère familiale et qui le rend déjà adulte ( la réglementation sur le travail des enfants- dans les mines par exemple- n’est pas encore en vigueur)</vt:lpstr>
      <vt:lpstr>« Paul en Arlequin » 1924 Pablo PICASSO (130 x 97,5 cm) Musée PICASSO  Il peint son 1er fils, issu de son union avec Olga Khoklova (danseuse des Ballets Russes) Paul semble très à l’aise dans sa pose : sa posture est appliquée alors qu’il n’est pas assis et son visage tranquille et serein avec une petite moue un peu boudeuse. Le décor est sobre, dépourvu d’ornements. Son père l’a déguisé en arlequin témoignage de sa passion pour les saltimbanques et les gens du cirque. Tout est en finesse : les traits, les coloris avec certains endroits qui ne sont pas terminés  ( « non finito ») comme le bas du fauteuil, les pieds de Paul qui au départ étaient devant et que le peintre a déplacés vers la droite  </vt:lpstr>
      <vt:lpstr>Entre 1925 et 1930, Chaïm SOUTINE a peint une série d’enfants de chœur tantôt assis, tantôt debout. Influencé sans doute par « L’Enterrement à Ornans » de  Gustave COURBET Ce qui frappe c’est le rouge ( comme dans beaucoup de ses œuvres).Sur un fond foncé il applique des touches larges et épaisses; ses personnages semblent flotter dans l’espace  ( comme chez LE GRECO)</vt:lpstr>
      <vt:lpstr>« Thérèse rêvant » BALTHUS -1937- (125 x 130 cm)  Une œuvre troublante qui fait polémique! La modèle Thérèse Blanchard ( qu’il a peinte une dizaine de fois) ira jusqu’à demander le décrochage lors d’une exposition à New York. Si force est de constater la précision du dessin, l’harmonie des couleurs beaucoup de détails peuvent choquer : - la position de la fillette avec ses jambes écartées laissant voir sa culotte - bras au dessus de la tête, on entrevoit la pilosité de l’aisselle - yeux clos et pommettes rosies - la minette entrain de lécher une assiette juste à l’aplomb des cuisses de Thérèse </vt:lpstr>
      <vt:lpstr>« L’esprit de Géométrie » René MAGRITTE - 1937-(37,5 x 29 cm) gouache sur papier  MAGRITTE a échangé les têtes ce qui donne un aspect à la fois onirique et étrange presque menaçant : la femme mûre- la mère- est rétrécie et ne porte qu’un lange et le poupon est imposant vêtu en habits féminins. Le rôle de protection est inversé!  Représentation du cycle des générations à la manière d’un peintre surréaliste et peut être une référence à la mort de la mère de MAGRITTE quand il était enfant</vt:lpstr>
      <vt:lpstr>« Maya au bateau »« Maya à la poupée et au cheval » PICASSO 1938 ( enfant de Marie-Thérèse WALTER)  </vt:lpstr>
      <vt:lpstr>PICASSO est âgé de 88 ans quand il peint cette toile : presque un tableau enfantin avec sa palette chromatique pauvre, la simplicité du dessin et les traits de pinceau visibles L’enfant tient le pinceau et le vieillard la palette mais tous 2 semblent envahis par le même désir celui de la création et c’est l’enfant qui semble le revendiquer alors que le vieillard semble suivre le mouvement</vt:lpstr>
      <vt:lpstr>CONCLUSION</vt:lpstr>
      <vt:lpstr>« Napalm »BANSKY - 1994</vt:lpstr>
      <vt:lpstr>Ici, BANSKY dénonce la pollution sur le mur en angle d’une petite ville industrielle du Pays de Galles, une des plus polluées du Royaume Uni Sur le 1er mur, on peut penser que ce petit garçon cherche à avaler des flocons de neige avec la luge à ses pieds; les bras en croix, il les accueille avec bonheur    En fait le mur d’à côté montre que ce sont les résidus de combustibles nocifs qui s’échappent d’une poubelle et l’enfant est entrain de les inhaler en toute innocence</vt:lpstr>
      <vt:lpstr>« L’Enfant au Ballon » BANSKY- 2012-  Une petite fille, cheveux au vent, avec sa main sur la hanche qui veut rattraper son ballon rouge en forme de cœur Elle représente l’espoir, l’innocence, le rêve quant à la couleur du ballon c’est celle de l’amour Toutefois le ballon s’envole : c’est le symbole du côté fugace, éphémère de l’enfance ( de la vie) Heureusement BANSKY écrit sur le mur gris, sous le pont de Waterloo à Londres : «  il y a toujours de l’espoir »  </vt:lpstr>
      <vt:lpstr>« La Vitrine du magasin de jouets » vers 1880 Timoléon LOBRICHON- ( 112 x 84 cm)  Une image intemporelle : le nez écrasé sur la vitrine, de grands yeux écarquillés pour les enfants devant une vitrine de jouets.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L’ENFANCE dans l’ART</dc:title>
  <dc:creator>Béatrice</dc:creator>
  <cp:lastModifiedBy>User</cp:lastModifiedBy>
  <cp:revision>153</cp:revision>
  <dcterms:created xsi:type="dcterms:W3CDTF">2023-08-17T12:28:10Z</dcterms:created>
  <dcterms:modified xsi:type="dcterms:W3CDTF">2023-12-06T17:14:35Z</dcterms:modified>
</cp:coreProperties>
</file>