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256" r:id="rId3"/>
    <p:sldId id="257" r:id="rId4"/>
    <p:sldId id="258" r:id="rId5"/>
    <p:sldId id="306" r:id="rId6"/>
    <p:sldId id="314" r:id="rId7"/>
    <p:sldId id="293" r:id="rId8"/>
    <p:sldId id="295" r:id="rId9"/>
    <p:sldId id="297" r:id="rId10"/>
    <p:sldId id="307" r:id="rId11"/>
    <p:sldId id="264" r:id="rId12"/>
    <p:sldId id="275" r:id="rId13"/>
    <p:sldId id="278" r:id="rId14"/>
    <p:sldId id="276" r:id="rId15"/>
    <p:sldId id="282" r:id="rId16"/>
    <p:sldId id="285" r:id="rId17"/>
    <p:sldId id="286" r:id="rId18"/>
    <p:sldId id="287" r:id="rId19"/>
    <p:sldId id="289" r:id="rId20"/>
    <p:sldId id="298" r:id="rId21"/>
    <p:sldId id="265" r:id="rId22"/>
    <p:sldId id="324" r:id="rId23"/>
    <p:sldId id="284" r:id="rId24"/>
    <p:sldId id="319" r:id="rId25"/>
    <p:sldId id="312" r:id="rId26"/>
    <p:sldId id="301" r:id="rId27"/>
    <p:sldId id="328" r:id="rId28"/>
    <p:sldId id="327" r:id="rId29"/>
    <p:sldId id="341" r:id="rId30"/>
    <p:sldId id="331" r:id="rId31"/>
    <p:sldId id="303" r:id="rId32"/>
    <p:sldId id="336" r:id="rId33"/>
    <p:sldId id="332" r:id="rId34"/>
    <p:sldId id="323" r:id="rId35"/>
    <p:sldId id="345" r:id="rId36"/>
    <p:sldId id="326" r:id="rId37"/>
    <p:sldId id="347" r:id="rId38"/>
    <p:sldId id="340" r:id="rId39"/>
    <p:sldId id="349"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DDD9651-7D9A-4E81-A8EA-86232E947B22}" type="datetimeFigureOut">
              <a:rPr lang="fr-FR" smtClean="0"/>
              <a:t>09/10/2023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387485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DD9651-7D9A-4E81-A8EA-86232E947B22}" type="datetimeFigureOut">
              <a:rPr lang="fr-FR" smtClean="0"/>
              <a:t>09/10/2023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256695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DD9651-7D9A-4E81-A8EA-86232E947B22}" type="datetimeFigureOut">
              <a:rPr lang="fr-FR" smtClean="0"/>
              <a:t>09/10/2023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8959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DD9651-7D9A-4E81-A8EA-86232E947B22}" type="datetimeFigureOut">
              <a:rPr lang="fr-FR" smtClean="0"/>
              <a:t>09/10/2023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237812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DDD9651-7D9A-4E81-A8EA-86232E947B22}" type="datetimeFigureOut">
              <a:rPr lang="fr-FR" smtClean="0"/>
              <a:t>09/10/2023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187717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DDD9651-7D9A-4E81-A8EA-86232E947B22}" type="datetimeFigureOut">
              <a:rPr lang="fr-FR" smtClean="0"/>
              <a:t>09/10/2023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235220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DDD9651-7D9A-4E81-A8EA-86232E947B22}" type="datetimeFigureOut">
              <a:rPr lang="fr-FR" smtClean="0"/>
              <a:t>09/10/2023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14259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DDD9651-7D9A-4E81-A8EA-86232E947B22}" type="datetimeFigureOut">
              <a:rPr lang="fr-FR" smtClean="0"/>
              <a:t>09/10/2023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55974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DD9651-7D9A-4E81-A8EA-86232E947B22}" type="datetimeFigureOut">
              <a:rPr lang="fr-FR" smtClean="0"/>
              <a:t>09/10/2023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181665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DD9651-7D9A-4E81-A8EA-86232E947B22}" type="datetimeFigureOut">
              <a:rPr lang="fr-FR" smtClean="0"/>
              <a:t>09/10/2023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108227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DD9651-7D9A-4E81-A8EA-86232E947B22}" type="datetimeFigureOut">
              <a:rPr lang="fr-FR" smtClean="0"/>
              <a:t>09/10/2023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9666F0-F534-40BF-B7F9-50B296467F82}" type="slidenum">
              <a:rPr lang="fr-FR" smtClean="0"/>
              <a:t>‹N°›</a:t>
            </a:fld>
            <a:endParaRPr lang="fr-FR"/>
          </a:p>
        </p:txBody>
      </p:sp>
    </p:spTree>
    <p:extLst>
      <p:ext uri="{BB962C8B-B14F-4D97-AF65-F5344CB8AC3E}">
        <p14:creationId xmlns:p14="http://schemas.microsoft.com/office/powerpoint/2010/main" val="265028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D9651-7D9A-4E81-A8EA-86232E947B22}" type="datetimeFigureOut">
              <a:rPr lang="fr-FR" smtClean="0"/>
              <a:t>09/10/2023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666F0-F534-40BF-B7F9-50B296467F82}" type="slidenum">
              <a:rPr lang="fr-FR" smtClean="0"/>
              <a:t>‹N°›</a:t>
            </a:fld>
            <a:endParaRPr lang="fr-FR"/>
          </a:p>
        </p:txBody>
      </p:sp>
    </p:spTree>
    <p:extLst>
      <p:ext uri="{BB962C8B-B14F-4D97-AF65-F5344CB8AC3E}">
        <p14:creationId xmlns:p14="http://schemas.microsoft.com/office/powerpoint/2010/main" val="35199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96637" y="3461616"/>
            <a:ext cx="10515600" cy="1325563"/>
          </a:xfrm>
        </p:spPr>
        <p:txBody>
          <a:bodyPr>
            <a:normAutofit fontScale="90000"/>
          </a:bodyPr>
          <a:lstStyle/>
          <a:p>
            <a:r>
              <a:rPr lang="fr-FR" b="1" dirty="0" smtClean="0"/>
              <a:t>           </a:t>
            </a:r>
            <a:r>
              <a:rPr lang="fr-FR" b="1" dirty="0" smtClean="0">
                <a:solidFill>
                  <a:schemeClr val="accent1"/>
                </a:solidFill>
              </a:rPr>
              <a:t>QUELQUES INFORMATIONS</a:t>
            </a:r>
            <a:br>
              <a:rPr lang="fr-FR" b="1" dirty="0" smtClean="0">
                <a:solidFill>
                  <a:schemeClr val="accent1"/>
                </a:solidFill>
              </a:rPr>
            </a:br>
            <a:r>
              <a:rPr lang="fr-FR" b="1" dirty="0"/>
              <a:t/>
            </a:r>
            <a:br>
              <a:rPr lang="fr-FR" b="1" dirty="0"/>
            </a:br>
            <a:r>
              <a:rPr lang="fr-FR" b="1" dirty="0" smtClean="0"/>
              <a:t>- </a:t>
            </a:r>
            <a:r>
              <a:rPr lang="fr-FR" b="1" u="sng" dirty="0" smtClean="0"/>
              <a:t>vendredi 13 octobre 17 heures </a:t>
            </a:r>
            <a:r>
              <a:rPr lang="fr-FR" b="1" dirty="0" smtClean="0"/>
              <a:t>«  l’Ombre de GOYA »  (ciné-conférence) film+ présentation par</a:t>
            </a:r>
            <a:br>
              <a:rPr lang="fr-FR" b="1" dirty="0" smtClean="0"/>
            </a:br>
            <a:r>
              <a:rPr lang="fr-FR" b="1" dirty="0" smtClean="0"/>
              <a:t>Béatrice BERARD</a:t>
            </a:r>
            <a:br>
              <a:rPr lang="fr-FR" b="1" dirty="0" smtClean="0"/>
            </a:br>
            <a:r>
              <a:rPr lang="fr-FR" b="1" dirty="0"/>
              <a:t/>
            </a:r>
            <a:br>
              <a:rPr lang="fr-FR" b="1" dirty="0"/>
            </a:br>
            <a:r>
              <a:rPr lang="fr-FR" b="1" dirty="0" smtClean="0"/>
              <a:t>- </a:t>
            </a:r>
            <a:r>
              <a:rPr lang="fr-FR" b="1" u="sng" dirty="0" smtClean="0"/>
              <a:t>samedi 28 octobre à 14 h 30 </a:t>
            </a:r>
            <a:r>
              <a:rPr lang="fr-FR" b="1" dirty="0" smtClean="0"/>
              <a:t>dans le cadre de « la</a:t>
            </a:r>
            <a:br>
              <a:rPr lang="fr-FR" b="1" dirty="0" smtClean="0"/>
            </a:br>
            <a:r>
              <a:rPr lang="fr-FR" b="1" dirty="0" smtClean="0"/>
              <a:t>Semaine Verte et Bleue » : conférence « Des Arbres et des Peintres » par Béatrice BERARD</a:t>
            </a:r>
            <a:br>
              <a:rPr lang="fr-FR" b="1" dirty="0" smtClean="0"/>
            </a:br>
            <a:r>
              <a:rPr lang="fr-FR" b="1" dirty="0"/>
              <a:t/>
            </a:r>
            <a:br>
              <a:rPr lang="fr-FR" b="1" dirty="0"/>
            </a:br>
            <a:r>
              <a:rPr lang="fr-FR" b="1" dirty="0" smtClean="0"/>
              <a:t>lieu = </a:t>
            </a:r>
            <a:r>
              <a:rPr lang="fr-FR" b="1" u="sng" dirty="0" smtClean="0">
                <a:solidFill>
                  <a:schemeClr val="accent1"/>
                </a:solidFill>
              </a:rPr>
              <a:t>Centre Culturel AGON COUTAINVILLE</a:t>
            </a:r>
            <a:br>
              <a:rPr lang="fr-FR" b="1" u="sng" dirty="0" smtClean="0">
                <a:solidFill>
                  <a:schemeClr val="accent1"/>
                </a:solidFill>
              </a:rPr>
            </a:br>
            <a:r>
              <a:rPr lang="fr-FR" u="sng" dirty="0"/>
              <a:t/>
            </a:r>
            <a:br>
              <a:rPr lang="fr-FR" u="sng" dirty="0"/>
            </a:br>
            <a:r>
              <a:rPr lang="fr-FR" b="1" dirty="0" smtClean="0"/>
              <a:t/>
            </a:r>
            <a:br>
              <a:rPr lang="fr-FR" b="1" dirty="0" smtClean="0"/>
            </a:br>
            <a:endParaRPr lang="fr-FR" b="1" dirty="0"/>
          </a:p>
        </p:txBody>
      </p:sp>
    </p:spTree>
    <p:extLst>
      <p:ext uri="{BB962C8B-B14F-4D97-AF65-F5344CB8AC3E}">
        <p14:creationId xmlns:p14="http://schemas.microsoft.com/office/powerpoint/2010/main" val="380742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282" y="510598"/>
            <a:ext cx="11700164" cy="1325563"/>
          </a:xfrm>
        </p:spPr>
        <p:txBody>
          <a:bodyPr>
            <a:normAutofit fontScale="90000"/>
          </a:bodyPr>
          <a:lstStyle/>
          <a:p>
            <a:r>
              <a:rPr lang="fr-FR" sz="2800" dirty="0" smtClean="0"/>
              <a:t>Sans oublier </a:t>
            </a:r>
            <a:r>
              <a:rPr lang="fr-FR" sz="2800" b="1" dirty="0" smtClean="0">
                <a:solidFill>
                  <a:schemeClr val="accent1"/>
                </a:solidFill>
              </a:rPr>
              <a:t>«  la Fanfare » (1951</a:t>
            </a:r>
            <a:r>
              <a:rPr lang="fr-FR" sz="2800" dirty="0" smtClean="0">
                <a:solidFill>
                  <a:schemeClr val="accent1"/>
                </a:solidFill>
              </a:rPr>
              <a:t>) et «</a:t>
            </a:r>
            <a:r>
              <a:rPr lang="fr-FR" sz="2800" b="1" dirty="0" smtClean="0">
                <a:solidFill>
                  <a:schemeClr val="accent1"/>
                </a:solidFill>
              </a:rPr>
              <a:t> La </a:t>
            </a:r>
            <a:r>
              <a:rPr lang="fr-FR" sz="2800" b="1" dirty="0">
                <a:solidFill>
                  <a:schemeClr val="accent1"/>
                </a:solidFill>
              </a:rPr>
              <a:t>M</a:t>
            </a:r>
            <a:r>
              <a:rPr lang="fr-FR" sz="2800" b="1" dirty="0" smtClean="0">
                <a:solidFill>
                  <a:schemeClr val="accent1"/>
                </a:solidFill>
              </a:rPr>
              <a:t>usique Militair</a:t>
            </a:r>
            <a:r>
              <a:rPr lang="fr-FR" sz="2800" dirty="0" smtClean="0">
                <a:solidFill>
                  <a:schemeClr val="accent1"/>
                </a:solidFill>
              </a:rPr>
              <a:t>e » 1953 Raoul DUFY</a:t>
            </a:r>
            <a:r>
              <a:rPr lang="fr-FR" sz="2800" dirty="0" smtClean="0"/>
              <a:t/>
            </a:r>
            <a:br>
              <a:rPr lang="fr-FR" sz="2800" dirty="0" smtClean="0"/>
            </a:br>
            <a:r>
              <a:rPr lang="fr-FR" sz="2800" dirty="0" smtClean="0"/>
              <a:t>Si dans le 1</a:t>
            </a:r>
            <a:r>
              <a:rPr lang="fr-FR" sz="2800" baseline="30000" dirty="0" smtClean="0"/>
              <a:t>er</a:t>
            </a:r>
            <a:r>
              <a:rPr lang="fr-FR" sz="2800" dirty="0" smtClean="0"/>
              <a:t> tableau on est face à quelque chose de patriotique, dans le second des uniformes qui peuvent s’inscrire dans des armées différentes ce qui est confirmé par les différents pavillons maritimes qui nous offrent un </a:t>
            </a:r>
            <a:r>
              <a:rPr lang="fr-FR" sz="2800" u="sng" dirty="0" smtClean="0"/>
              <a:t>message de concorde à travers la musiq</a:t>
            </a:r>
            <a:r>
              <a:rPr lang="fr-FR" sz="2800" dirty="0" smtClean="0"/>
              <a:t>ue</a:t>
            </a:r>
            <a:endParaRPr lang="fr-FR" sz="2800" dirty="0"/>
          </a:p>
        </p:txBody>
      </p:sp>
      <p:sp>
        <p:nvSpPr>
          <p:cNvPr id="5" name="Rectangle 4"/>
          <p:cNvSpPr/>
          <p:nvPr/>
        </p:nvSpPr>
        <p:spPr>
          <a:xfrm>
            <a:off x="324281" y="3047045"/>
            <a:ext cx="11001809" cy="1200329"/>
          </a:xfrm>
          <a:prstGeom prst="rect">
            <a:avLst/>
          </a:prstGeom>
        </p:spPr>
        <p:txBody>
          <a:bodyPr wrap="square">
            <a:spAutoFit/>
          </a:bodyPr>
          <a:lstStyle/>
          <a:p>
            <a:r>
              <a:rPr lang="fr-FR" sz="2400" dirty="0"/>
              <a:t>Dans ces 3 tableaux de </a:t>
            </a:r>
            <a:r>
              <a:rPr lang="fr-FR" sz="2400" b="1" dirty="0">
                <a:solidFill>
                  <a:schemeClr val="accent1"/>
                </a:solidFill>
              </a:rPr>
              <a:t>Fernando BOTERO </a:t>
            </a:r>
            <a:r>
              <a:rPr lang="fr-FR" sz="2400" dirty="0"/>
              <a:t>( décédé en septembre 2023) ce sont des moments de partage et d’allégresse; le 1</a:t>
            </a:r>
            <a:r>
              <a:rPr lang="fr-FR" sz="2400" baseline="30000" dirty="0"/>
              <a:t>er</a:t>
            </a:r>
            <a:r>
              <a:rPr lang="fr-FR" sz="2400" dirty="0"/>
              <a:t> daté de 1908 est à mettre en parallèle avec des représentations de PICASSO</a:t>
            </a:r>
          </a:p>
        </p:txBody>
      </p:sp>
    </p:spTree>
    <p:extLst>
      <p:ext uri="{BB962C8B-B14F-4D97-AF65-F5344CB8AC3E}">
        <p14:creationId xmlns:p14="http://schemas.microsoft.com/office/powerpoint/2010/main" val="327969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MUSIQUE et SCENES de GENRE</a:t>
            </a:r>
            <a:endParaRPr lang="fr-FR" b="1" u="sng" dirty="0"/>
          </a:p>
        </p:txBody>
      </p:sp>
      <p:sp>
        <p:nvSpPr>
          <p:cNvPr id="3" name="Rectangle 2"/>
          <p:cNvSpPr/>
          <p:nvPr/>
        </p:nvSpPr>
        <p:spPr>
          <a:xfrm>
            <a:off x="1271155" y="2063465"/>
            <a:ext cx="9213272" cy="1938992"/>
          </a:xfrm>
          <a:prstGeom prst="rect">
            <a:avLst/>
          </a:prstGeom>
        </p:spPr>
        <p:txBody>
          <a:bodyPr wrap="square">
            <a:spAutoFit/>
          </a:bodyPr>
          <a:lstStyle/>
          <a:p>
            <a:r>
              <a:rPr lang="fr-FR" sz="2400" dirty="0"/>
              <a:t>La peinture de genre est une «  catégorie » de peinture qui a connu un grand succès chez les artistes hollandais, notamment avec VERMEER chez lequel la musique occupe une place très importante puisqu’il réalisa 12 tableaux ( sur 34 recensés) représentant des scènes musicales avec parfois une musique qui chante l’amour</a:t>
            </a:r>
          </a:p>
        </p:txBody>
      </p:sp>
    </p:spTree>
    <p:extLst>
      <p:ext uri="{BB962C8B-B14F-4D97-AF65-F5344CB8AC3E}">
        <p14:creationId xmlns:p14="http://schemas.microsoft.com/office/powerpoint/2010/main" val="1835756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370" y="2762853"/>
            <a:ext cx="5898573" cy="1325563"/>
          </a:xfrm>
        </p:spPr>
        <p:txBody>
          <a:bodyPr>
            <a:normAutofit fontScale="90000"/>
          </a:bodyPr>
          <a:lstStyle/>
          <a:p>
            <a:r>
              <a:rPr lang="fr-FR" sz="2800" b="1" dirty="0" smtClean="0">
                <a:solidFill>
                  <a:schemeClr val="accent1"/>
                </a:solidFill>
              </a:rPr>
              <a:t>« La joueuse de luth</a:t>
            </a:r>
            <a:r>
              <a:rPr lang="fr-FR" sz="2800" b="1" dirty="0" smtClean="0"/>
              <a:t> » </a:t>
            </a:r>
            <a:r>
              <a:rPr lang="fr-FR" sz="2800" dirty="0" smtClean="0"/>
              <a:t>1663 (51 x 45 cm)</a:t>
            </a:r>
            <a:br>
              <a:rPr lang="fr-FR" sz="2800" dirty="0" smtClean="0"/>
            </a:br>
            <a:r>
              <a:rPr lang="fr-FR" sz="2800" dirty="0"/>
              <a:t/>
            </a:r>
            <a:br>
              <a:rPr lang="fr-FR" sz="2800" dirty="0"/>
            </a:br>
            <a:r>
              <a:rPr lang="fr-FR" sz="2800" dirty="0" smtClean="0"/>
              <a:t>Une jeune fille portant une veste à fourrure d’hermine accorde son luth mais semble bien distraite: elle jette des regards par la fenêtre dont un pan de rideau a été relevé.</a:t>
            </a:r>
            <a:br>
              <a:rPr lang="fr-FR" sz="2800" dirty="0" smtClean="0"/>
            </a:br>
            <a:r>
              <a:rPr lang="fr-FR" sz="2800" dirty="0" smtClean="0"/>
              <a:t>Des partitions sont posées sur la table, d’autres jonchent le sol.</a:t>
            </a:r>
            <a:br>
              <a:rPr lang="fr-FR" sz="2800" dirty="0" smtClean="0"/>
            </a:br>
            <a:r>
              <a:rPr lang="fr-FR" sz="2800" dirty="0" smtClean="0"/>
              <a:t/>
            </a:r>
            <a:br>
              <a:rPr lang="fr-FR" sz="2800" dirty="0" smtClean="0"/>
            </a:br>
            <a:r>
              <a:rPr lang="fr-FR" sz="2800" dirty="0" smtClean="0"/>
              <a:t>On notera outre la fourrure d’hermine, les boucles d ’oreille et le collier de perles l’immense carte géographique représentant l’Europe donc les Pays Bas (carte peinte à la main)</a:t>
            </a:r>
            <a:br>
              <a:rPr lang="fr-FR" sz="2800" dirty="0" smtClean="0"/>
            </a:br>
            <a:r>
              <a:rPr lang="fr-FR" sz="2800" dirty="0"/>
              <a:t/>
            </a:r>
            <a:br>
              <a:rPr lang="fr-FR" sz="2800" dirty="0"/>
            </a:br>
            <a:r>
              <a:rPr lang="fr-FR" sz="2800" dirty="0" smtClean="0"/>
              <a:t>La chaise et la fenêtre aux carreaux sertis de plomb seront récurrents dans les tableaux de ce peintre</a:t>
            </a:r>
            <a:endParaRPr lang="fr-FR" sz="2800" dirty="0"/>
          </a:p>
        </p:txBody>
      </p:sp>
      <p:sp>
        <p:nvSpPr>
          <p:cNvPr id="4" name="Rectangle 3"/>
          <p:cNvSpPr/>
          <p:nvPr/>
        </p:nvSpPr>
        <p:spPr>
          <a:xfrm>
            <a:off x="6386943" y="1226094"/>
            <a:ext cx="6096000" cy="3477875"/>
          </a:xfrm>
          <a:prstGeom prst="rect">
            <a:avLst/>
          </a:prstGeom>
        </p:spPr>
        <p:txBody>
          <a:bodyPr>
            <a:spAutoFit/>
          </a:bodyPr>
          <a:lstStyle/>
          <a:p>
            <a:r>
              <a:rPr lang="fr-FR" sz="2000" dirty="0"/>
              <a:t>Une femme debout, de dos est face à son virginal.</a:t>
            </a:r>
            <a:br>
              <a:rPr lang="fr-FR" sz="2000" dirty="0"/>
            </a:br>
            <a:r>
              <a:rPr lang="fr-FR" sz="2000" dirty="0"/>
              <a:t> Près d’elle, debout, une main sur l’instrument, l’autre sur le pommeau de sa canne se tient un homme élégamment vêtu : son professeur? un miroir au dessus d’elle reflète la scène. </a:t>
            </a:r>
            <a:br>
              <a:rPr lang="fr-FR" sz="2000" dirty="0"/>
            </a:br>
            <a:r>
              <a:rPr lang="fr-FR" sz="2000" dirty="0"/>
              <a:t>L’intérieur dénote une certaine aisance: magnifique tapis oriental sur lequel on peut remarquer un pot en faïence de Delft sur un plateau d’argent. Un tableau au mur « la Charité Romaine » du CARAVAGE</a:t>
            </a:r>
            <a:br>
              <a:rPr lang="fr-FR" sz="2000" dirty="0"/>
            </a:br>
            <a:r>
              <a:rPr lang="fr-FR" sz="2000" dirty="0"/>
              <a:t>Sur le sol dont le carrelage de marbre donne un effet de perspective se trouve une viole de gambe</a:t>
            </a:r>
          </a:p>
        </p:txBody>
      </p:sp>
      <p:sp>
        <p:nvSpPr>
          <p:cNvPr id="5" name="Rectangle 4"/>
          <p:cNvSpPr/>
          <p:nvPr/>
        </p:nvSpPr>
        <p:spPr>
          <a:xfrm>
            <a:off x="7079672" y="629380"/>
            <a:ext cx="6096000" cy="923330"/>
          </a:xfrm>
          <a:prstGeom prst="rect">
            <a:avLst/>
          </a:prstGeom>
        </p:spPr>
        <p:txBody>
          <a:bodyPr>
            <a:spAutoFit/>
          </a:bodyPr>
          <a:lstStyle/>
          <a:p>
            <a:r>
              <a:rPr lang="fr-FR" b="1" dirty="0"/>
              <a:t>«</a:t>
            </a:r>
            <a:r>
              <a:rPr lang="fr-FR" b="1" dirty="0">
                <a:solidFill>
                  <a:schemeClr val="accent1"/>
                </a:solidFill>
              </a:rPr>
              <a:t> La Leçon de musique »</a:t>
            </a:r>
            <a:r>
              <a:rPr lang="fr-FR" dirty="0">
                <a:solidFill>
                  <a:schemeClr val="accent1"/>
                </a:solidFill>
              </a:rPr>
              <a:t>1664 (</a:t>
            </a:r>
            <a:r>
              <a:rPr lang="fr-FR" dirty="0"/>
              <a:t>74 x64 cm)</a:t>
            </a:r>
            <a:br>
              <a:rPr lang="fr-FR" dirty="0"/>
            </a:br>
            <a:r>
              <a:rPr lang="fr-FR" dirty="0"/>
              <a:t/>
            </a:r>
            <a:br>
              <a:rPr lang="fr-FR" dirty="0"/>
            </a:br>
            <a:endParaRPr lang="fr-FR" dirty="0"/>
          </a:p>
        </p:txBody>
      </p:sp>
    </p:spTree>
    <p:extLst>
      <p:ext uri="{BB962C8B-B14F-4D97-AF65-F5344CB8AC3E}">
        <p14:creationId xmlns:p14="http://schemas.microsoft.com/office/powerpoint/2010/main" val="3800178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8989" y="2609560"/>
            <a:ext cx="5850084" cy="1325563"/>
          </a:xfrm>
        </p:spPr>
        <p:txBody>
          <a:bodyPr>
            <a:normAutofit fontScale="90000"/>
          </a:bodyPr>
          <a:lstStyle/>
          <a:p>
            <a:r>
              <a:rPr lang="fr-FR" sz="2800" b="1" dirty="0" smtClean="0">
                <a:solidFill>
                  <a:schemeClr val="accent1"/>
                </a:solidFill>
              </a:rPr>
              <a:t>« Le Concert » </a:t>
            </a:r>
            <a:r>
              <a:rPr lang="fr-FR" sz="2800" dirty="0" smtClean="0">
                <a:solidFill>
                  <a:schemeClr val="accent1"/>
                </a:solidFill>
              </a:rPr>
              <a:t>1665 </a:t>
            </a:r>
            <a:r>
              <a:rPr lang="fr-FR" sz="2800" dirty="0" smtClean="0"/>
              <a:t>( 72,5 x 64,7 cm)</a:t>
            </a:r>
            <a:br>
              <a:rPr lang="fr-FR" sz="2800" dirty="0" smtClean="0"/>
            </a:br>
            <a:r>
              <a:rPr lang="fr-FR" sz="2800" dirty="0" smtClean="0"/>
              <a:t>tableau volé depuis 1990</a:t>
            </a:r>
            <a:br>
              <a:rPr lang="fr-FR" sz="2800" dirty="0" smtClean="0"/>
            </a:br>
            <a:r>
              <a:rPr lang="fr-FR" sz="2800" dirty="0" smtClean="0"/>
              <a:t/>
            </a:r>
            <a:br>
              <a:rPr lang="fr-FR" sz="2800" dirty="0" smtClean="0"/>
            </a:br>
            <a:r>
              <a:rPr lang="fr-FR" sz="3100" dirty="0" smtClean="0"/>
              <a:t>Il s’agit d’un concert privé qui réunit 3 personnages dans un intérieur bourgeois.</a:t>
            </a:r>
            <a:br>
              <a:rPr lang="fr-FR" sz="3100" dirty="0" smtClean="0"/>
            </a:br>
            <a:r>
              <a:rPr lang="fr-FR" sz="3100" dirty="0" smtClean="0"/>
              <a:t>La jeune fille vêtue très élégamment de couleurs claires, parée de bijoux est concentrée sur son instrument</a:t>
            </a:r>
            <a:br>
              <a:rPr lang="fr-FR" sz="3100" dirty="0" smtClean="0"/>
            </a:br>
            <a:r>
              <a:rPr lang="fr-FR" sz="3100" dirty="0" smtClean="0"/>
              <a:t>A ses côtés, un homme assis de dos joue du luth; il fait partie de la Garde Civile de Delft ( ceinture richement décorée + épée)</a:t>
            </a:r>
            <a:br>
              <a:rPr lang="fr-FR" sz="3100" dirty="0" smtClean="0"/>
            </a:br>
            <a:r>
              <a:rPr lang="fr-FR" sz="3100" dirty="0" smtClean="0"/>
              <a:t>L’autre personnage féminin debout semble s’apprêter à marquer la mesure et sans doute à chanter ( bouche entr’ouverte </a:t>
            </a:r>
            <a:endParaRPr lang="fr-FR" sz="3100" dirty="0"/>
          </a:p>
        </p:txBody>
      </p:sp>
      <p:sp>
        <p:nvSpPr>
          <p:cNvPr id="3" name="Rectangle 2"/>
          <p:cNvSpPr/>
          <p:nvPr/>
        </p:nvSpPr>
        <p:spPr>
          <a:xfrm>
            <a:off x="6096000" y="525748"/>
            <a:ext cx="6096000" cy="2585323"/>
          </a:xfrm>
          <a:prstGeom prst="rect">
            <a:avLst/>
          </a:prstGeom>
        </p:spPr>
        <p:txBody>
          <a:bodyPr>
            <a:spAutoFit/>
          </a:bodyPr>
          <a:lstStyle/>
          <a:p>
            <a:r>
              <a:rPr lang="fr-FR" dirty="0"/>
              <a:t>Des éléments de décor qui nous sont familiers :</a:t>
            </a:r>
            <a:br>
              <a:rPr lang="fr-FR" dirty="0"/>
            </a:br>
            <a:r>
              <a:rPr lang="fr-FR" dirty="0"/>
              <a:t>- le tapis oriental</a:t>
            </a:r>
            <a:br>
              <a:rPr lang="fr-FR" dirty="0"/>
            </a:br>
            <a:r>
              <a:rPr lang="fr-FR" dirty="0"/>
              <a:t>- le carrelage à damiers noir et blanc</a:t>
            </a:r>
            <a:br>
              <a:rPr lang="fr-FR" dirty="0"/>
            </a:br>
            <a:r>
              <a:rPr lang="fr-FR" dirty="0"/>
              <a:t>- la chaise au dossier de cuir rouge</a:t>
            </a:r>
            <a:br>
              <a:rPr lang="fr-FR" dirty="0"/>
            </a:br>
            <a:r>
              <a:rPr lang="fr-FR" dirty="0"/>
              <a:t>- la viole de gambe sur le sol et une cistre sur le tapis</a:t>
            </a:r>
            <a:br>
              <a:rPr lang="fr-FR" dirty="0"/>
            </a:br>
            <a:r>
              <a:rPr lang="fr-FR" dirty="0"/>
              <a:t/>
            </a:r>
            <a:br>
              <a:rPr lang="fr-FR" dirty="0"/>
            </a:br>
            <a:r>
              <a:rPr lang="fr-FR" dirty="0"/>
              <a:t>Il faut aussi regarder de plus près les 2 tableaux sur le mur :</a:t>
            </a:r>
            <a:br>
              <a:rPr lang="fr-FR" dirty="0"/>
            </a:br>
            <a:r>
              <a:rPr lang="fr-FR" dirty="0"/>
              <a:t>- un paysage de Jacob van RUISDAEL </a:t>
            </a:r>
            <a:br>
              <a:rPr lang="fr-FR" dirty="0"/>
            </a:br>
            <a:r>
              <a:rPr lang="fr-FR" dirty="0"/>
              <a:t>- un tableau de van BABUREN</a:t>
            </a:r>
          </a:p>
        </p:txBody>
      </p:sp>
      <p:sp>
        <p:nvSpPr>
          <p:cNvPr id="5" name="Rectangle 4"/>
          <p:cNvSpPr/>
          <p:nvPr/>
        </p:nvSpPr>
        <p:spPr>
          <a:xfrm>
            <a:off x="6096000" y="3111071"/>
            <a:ext cx="6096000" cy="2308324"/>
          </a:xfrm>
          <a:prstGeom prst="rect">
            <a:avLst/>
          </a:prstGeom>
        </p:spPr>
        <p:txBody>
          <a:bodyPr>
            <a:spAutoFit/>
          </a:bodyPr>
          <a:lstStyle/>
          <a:p>
            <a:r>
              <a:rPr lang="fr-FR" dirty="0"/>
              <a:t>Si le tableau de «  </a:t>
            </a:r>
            <a:r>
              <a:rPr lang="fr-FR" b="1" dirty="0"/>
              <a:t>l’Entremetteuse </a:t>
            </a:r>
            <a:r>
              <a:rPr lang="fr-FR" dirty="0"/>
              <a:t>» peut faire allusion à un érotisme tarifé</a:t>
            </a:r>
            <a:br>
              <a:rPr lang="fr-FR" dirty="0"/>
            </a:br>
            <a:r>
              <a:rPr lang="fr-FR" dirty="0"/>
              <a:t>le paysage montre un arbre mort, une nature sombre ( symbole de décomposition et de mort)</a:t>
            </a:r>
            <a:br>
              <a:rPr lang="fr-FR" dirty="0"/>
            </a:br>
            <a:r>
              <a:rPr lang="fr-FR" dirty="0"/>
              <a:t/>
            </a:r>
            <a:br>
              <a:rPr lang="fr-FR" dirty="0"/>
            </a:br>
            <a:r>
              <a:rPr lang="fr-FR" dirty="0"/>
              <a:t> Si « </a:t>
            </a:r>
            <a:r>
              <a:rPr lang="fr-FR" u="sng" dirty="0"/>
              <a:t>la Musique peut sauver l’âme</a:t>
            </a:r>
            <a:r>
              <a:rPr lang="fr-FR" dirty="0"/>
              <a:t> » ce serait la conclusion qui dénierait que la musique peut être source de plaisirs charnels qui mènent à la déchéance.</a:t>
            </a:r>
          </a:p>
        </p:txBody>
      </p:sp>
    </p:spTree>
    <p:extLst>
      <p:ext uri="{BB962C8B-B14F-4D97-AF65-F5344CB8AC3E}">
        <p14:creationId xmlns:p14="http://schemas.microsoft.com/office/powerpoint/2010/main" val="120339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308" y="2495262"/>
            <a:ext cx="6123710" cy="1879311"/>
          </a:xfrm>
        </p:spPr>
        <p:txBody>
          <a:bodyPr>
            <a:noAutofit/>
          </a:bodyPr>
          <a:lstStyle/>
          <a:p>
            <a:r>
              <a:rPr lang="fr-FR" sz="2800" b="1" dirty="0" smtClean="0">
                <a:solidFill>
                  <a:schemeClr val="accent1"/>
                </a:solidFill>
              </a:rPr>
              <a:t>« La lettre d’amour » </a:t>
            </a:r>
            <a:r>
              <a:rPr lang="fr-FR" sz="2800" dirty="0" smtClean="0"/>
              <a:t>1669 ( 44 x 38,5 cm)</a:t>
            </a:r>
            <a:br>
              <a:rPr lang="fr-FR" sz="2800" dirty="0" smtClean="0"/>
            </a:br>
            <a:r>
              <a:rPr lang="fr-FR" sz="2800" dirty="0" smtClean="0"/>
              <a:t>Dans une pièce éclairée, une jeune femme à la superbe veste à col d’hermine était entrain de jouer du luth avant que sa servante ne lui remette un pli cacheté. Elle semble afficher une certaine inquiétude dans son regard : que contient la missive?</a:t>
            </a:r>
            <a:br>
              <a:rPr lang="fr-FR" sz="2800" dirty="0" smtClean="0"/>
            </a:br>
            <a:r>
              <a:rPr lang="fr-FR" sz="2800" dirty="0" smtClean="0"/>
              <a:t>On reconnait le décor : carrelage de marbre à damiers noir et blanc, chaises à clous dorés, tapisserie en soubassement et 2 tableaux au mur: l’un représente un bateau sur une mer calme, l’autre un paysage idyllique : pas de noirceur dans ces 2 tableaux donc un présage que la lettre n’est pas porteuse de mauvaises nouvelles</a:t>
            </a:r>
            <a:endParaRPr lang="fr-FR" sz="2800" dirty="0"/>
          </a:p>
        </p:txBody>
      </p:sp>
      <p:sp>
        <p:nvSpPr>
          <p:cNvPr id="4" name="Rectangle 3"/>
          <p:cNvSpPr/>
          <p:nvPr/>
        </p:nvSpPr>
        <p:spPr>
          <a:xfrm>
            <a:off x="6612082" y="1568532"/>
            <a:ext cx="5503718" cy="5016758"/>
          </a:xfrm>
          <a:prstGeom prst="rect">
            <a:avLst/>
          </a:prstGeom>
        </p:spPr>
        <p:txBody>
          <a:bodyPr wrap="square">
            <a:spAutoFit/>
          </a:bodyPr>
          <a:lstStyle/>
          <a:p>
            <a:r>
              <a:rPr lang="fr-FR" sz="2000" dirty="0"/>
              <a:t>VERMEER représente dans un même tableau 2 pièces en enfilade : celle où sont les personnages est dans la lumière, un rideau relevé marque la séparation</a:t>
            </a:r>
            <a:br>
              <a:rPr lang="fr-FR" sz="2000" dirty="0"/>
            </a:br>
            <a:r>
              <a:rPr lang="fr-FR" sz="2000" dirty="0"/>
              <a:t/>
            </a:r>
            <a:br>
              <a:rPr lang="fr-FR" sz="2000" dirty="0"/>
            </a:br>
            <a:r>
              <a:rPr lang="fr-FR" sz="2000" dirty="0"/>
              <a:t>L’autre pièce est dans l’ombre et ce qui se remarque c’est un certain fouillis : le panier à linge déborde, le balai est resté planté là tout comme la paire de chaussons, des partitions sont à moitié chiffonnées et posées sur une chaise</a:t>
            </a:r>
            <a:br>
              <a:rPr lang="fr-FR" sz="2000" dirty="0"/>
            </a:br>
            <a:r>
              <a:rPr lang="fr-FR" sz="2000" dirty="0"/>
              <a:t>Des dégoulinures semblent suinter de la carte murale accrochée au mur</a:t>
            </a:r>
            <a:br>
              <a:rPr lang="fr-FR" sz="2000" dirty="0"/>
            </a:br>
            <a:r>
              <a:rPr lang="fr-FR" sz="2000" u="sng" dirty="0"/>
              <a:t>Lumière/ordre/beauté d’une part et d’autre part ombre/désordre et négligence</a:t>
            </a:r>
            <a:br>
              <a:rPr lang="fr-FR" sz="2000" u="sng" dirty="0"/>
            </a:br>
            <a:r>
              <a:rPr lang="fr-FR" sz="2000" dirty="0"/>
              <a:t/>
            </a:r>
            <a:br>
              <a:rPr lang="fr-FR" sz="2000" dirty="0"/>
            </a:br>
            <a:endParaRPr lang="fr-FR" sz="2000" dirty="0"/>
          </a:p>
        </p:txBody>
      </p:sp>
    </p:spTree>
    <p:extLst>
      <p:ext uri="{BB962C8B-B14F-4D97-AF65-F5344CB8AC3E}">
        <p14:creationId xmlns:p14="http://schemas.microsoft.com/office/powerpoint/2010/main" val="344137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7036" y="2530060"/>
            <a:ext cx="6109856" cy="1619538"/>
          </a:xfrm>
        </p:spPr>
        <p:txBody>
          <a:bodyPr>
            <a:normAutofit fontScale="90000"/>
          </a:bodyPr>
          <a:lstStyle/>
          <a:p>
            <a:r>
              <a:rPr lang="fr-FR" sz="2800" dirty="0" smtClean="0">
                <a:solidFill>
                  <a:schemeClr val="accent1"/>
                </a:solidFill>
              </a:rPr>
              <a:t>«</a:t>
            </a:r>
            <a:r>
              <a:rPr lang="fr-FR" sz="2800" b="1" dirty="0" smtClean="0">
                <a:solidFill>
                  <a:schemeClr val="accent1"/>
                </a:solidFill>
              </a:rPr>
              <a:t> L’atelier de COROT. Jeune femme pensive, une mandoline à la main »</a:t>
            </a:r>
            <a:r>
              <a:rPr lang="fr-FR" sz="2800" dirty="0" smtClean="0">
                <a:solidFill>
                  <a:schemeClr val="accent1"/>
                </a:solidFill>
              </a:rPr>
              <a:t> 1866</a:t>
            </a:r>
            <a:r>
              <a:rPr lang="fr-FR" sz="2800" dirty="0" smtClean="0"/>
              <a:t/>
            </a:r>
            <a:br>
              <a:rPr lang="fr-FR" sz="2800" dirty="0" smtClean="0"/>
            </a:br>
            <a:r>
              <a:rPr lang="fr-FR" sz="2800" dirty="0" smtClean="0"/>
              <a:t>(56 x 46 cm)</a:t>
            </a:r>
            <a:br>
              <a:rPr lang="fr-FR" sz="2800" dirty="0" smtClean="0"/>
            </a:br>
            <a:r>
              <a:rPr lang="fr-FR" sz="2800" dirty="0" smtClean="0"/>
              <a:t>La scène se passe dans l’atelier du peintre comme en témoigne le nombre important de tableaux et le chevalet Il y règne une atmosphère intimiste qui célèbre le silence, la solitude peut être même une forme d’ennui pour cette jeune femme  toute pensive </a:t>
            </a:r>
            <a:r>
              <a:rPr lang="fr-FR" sz="2800" dirty="0"/>
              <a:t>assise de ¾ à </a:t>
            </a:r>
            <a:r>
              <a:rPr lang="fr-FR" sz="2800" dirty="0" smtClean="0"/>
              <a:t>la place du peintre.</a:t>
            </a:r>
            <a:br>
              <a:rPr lang="fr-FR" sz="2800" dirty="0" smtClean="0"/>
            </a:br>
            <a:r>
              <a:rPr lang="fr-FR" sz="2800" dirty="0" smtClean="0"/>
              <a:t>Elle tient une mandoline dans sa main gauche, cet instrument d’origine napolitaine donne une touche d’ exotisme » dans cette scène classique. Cet instrument peut être associé aux voyages que COROT effectua en Italie </a:t>
            </a:r>
            <a:br>
              <a:rPr lang="fr-FR" sz="2800" dirty="0" smtClean="0"/>
            </a:br>
            <a:r>
              <a:rPr lang="fr-FR" sz="2800" dirty="0"/>
              <a:t/>
            </a:r>
            <a:br>
              <a:rPr lang="fr-FR" sz="2800" dirty="0"/>
            </a:br>
            <a:r>
              <a:rPr lang="fr-FR" sz="2800" dirty="0" smtClean="0"/>
              <a:t>Serait-ce sa muse inspiratrice se prenant à rêver de l’Italie?</a:t>
            </a:r>
            <a:endParaRPr lang="fr-FR" sz="2800" dirty="0"/>
          </a:p>
        </p:txBody>
      </p:sp>
      <p:sp>
        <p:nvSpPr>
          <p:cNvPr id="4" name="Rectangle 3"/>
          <p:cNvSpPr/>
          <p:nvPr/>
        </p:nvSpPr>
        <p:spPr>
          <a:xfrm>
            <a:off x="6175664" y="553502"/>
            <a:ext cx="6096000" cy="3170099"/>
          </a:xfrm>
          <a:prstGeom prst="rect">
            <a:avLst/>
          </a:prstGeom>
        </p:spPr>
        <p:txBody>
          <a:bodyPr>
            <a:spAutoFit/>
          </a:bodyPr>
          <a:lstStyle/>
          <a:p>
            <a:r>
              <a:rPr lang="fr-FR" sz="2000" b="1" dirty="0">
                <a:solidFill>
                  <a:schemeClr val="accent1"/>
                </a:solidFill>
              </a:rPr>
              <a:t>« Les Saltimbanques » </a:t>
            </a:r>
            <a:r>
              <a:rPr lang="fr-FR" sz="2000" dirty="0">
                <a:solidFill>
                  <a:schemeClr val="accent1"/>
                </a:solidFill>
              </a:rPr>
              <a:t>Gustave DORE</a:t>
            </a:r>
            <a:br>
              <a:rPr lang="fr-FR" sz="2000" dirty="0">
                <a:solidFill>
                  <a:schemeClr val="accent1"/>
                </a:solidFill>
              </a:rPr>
            </a:br>
            <a:r>
              <a:rPr lang="fr-FR" sz="2000" dirty="0"/>
              <a:t>1874 ( 224 X 184 cm)</a:t>
            </a:r>
            <a:br>
              <a:rPr lang="fr-FR" sz="2000" dirty="0"/>
            </a:br>
            <a:r>
              <a:rPr lang="fr-FR" sz="2000" dirty="0"/>
              <a:t/>
            </a:r>
            <a:br>
              <a:rPr lang="fr-FR" sz="2000" dirty="0"/>
            </a:br>
            <a:r>
              <a:rPr lang="fr-FR" sz="2000" dirty="0"/>
              <a:t>Un couple de saltimbanques dont l’enfant s’est blessé en effectuant un numéro  (le sujet des marginaux est un sujet qu’a affectionné DORE ce grand illustrateur)</a:t>
            </a:r>
            <a:br>
              <a:rPr lang="fr-FR" sz="2000" dirty="0"/>
            </a:br>
            <a:r>
              <a:rPr lang="fr-FR" sz="2000" dirty="0"/>
              <a:t>On devine à travers les éléments disparates ce qu’était leur travail : le père en habit de lumière et masque de clown blanc, la mère cartomancienne mais sans doute musiciens tous les deux : les instruments sont au sol</a:t>
            </a:r>
          </a:p>
        </p:txBody>
      </p:sp>
    </p:spTree>
    <p:extLst>
      <p:ext uri="{BB962C8B-B14F-4D97-AF65-F5344CB8AC3E}">
        <p14:creationId xmlns:p14="http://schemas.microsoft.com/office/powerpoint/2010/main" val="92600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369" y="3093354"/>
            <a:ext cx="4599709" cy="1325563"/>
          </a:xfrm>
        </p:spPr>
        <p:txBody>
          <a:bodyPr>
            <a:noAutofit/>
          </a:bodyPr>
          <a:lstStyle/>
          <a:p>
            <a:r>
              <a:rPr lang="fr-FR" sz="2800" dirty="0" smtClean="0"/>
              <a:t>La répétition des motifs, les tourbillons baroques cherchent à exprimer le caractère vif de cette musique</a:t>
            </a:r>
            <a:br>
              <a:rPr lang="fr-FR" sz="2800" dirty="0" smtClean="0"/>
            </a:br>
            <a:r>
              <a:rPr lang="fr-FR" sz="2800" dirty="0" smtClean="0"/>
              <a:t>wagnérienne dans ce tableau familial ( la mère de CEZANNE entrain de broder et sa sœur au piano) </a:t>
            </a:r>
            <a:br>
              <a:rPr lang="fr-FR" sz="2800" dirty="0" smtClean="0"/>
            </a:br>
            <a:r>
              <a:rPr lang="fr-FR" sz="2800" dirty="0" smtClean="0"/>
              <a:t/>
            </a:r>
            <a:br>
              <a:rPr lang="fr-FR" sz="2800" dirty="0" smtClean="0"/>
            </a:br>
            <a:r>
              <a:rPr lang="fr-FR" sz="2800" dirty="0" smtClean="0"/>
              <a:t>Effets de lignes géométriques, pauvreté chromatique hormis le canapé Empire rouge</a:t>
            </a:r>
            <a:endParaRPr lang="fr-FR" sz="2800" dirty="0"/>
          </a:p>
        </p:txBody>
      </p:sp>
      <p:sp>
        <p:nvSpPr>
          <p:cNvPr id="4" name="ZoneTexte 3"/>
          <p:cNvSpPr txBox="1"/>
          <p:nvPr/>
        </p:nvSpPr>
        <p:spPr>
          <a:xfrm>
            <a:off x="276669" y="83127"/>
            <a:ext cx="7371040" cy="1200329"/>
          </a:xfrm>
          <a:prstGeom prst="rect">
            <a:avLst/>
          </a:prstGeom>
          <a:noFill/>
        </p:spPr>
        <p:txBody>
          <a:bodyPr wrap="square" rtlCol="0">
            <a:spAutoFit/>
          </a:bodyPr>
          <a:lstStyle/>
          <a:p>
            <a:r>
              <a:rPr lang="fr-FR" sz="2400" b="1" dirty="0" smtClean="0">
                <a:solidFill>
                  <a:schemeClr val="accent1"/>
                </a:solidFill>
              </a:rPr>
              <a:t>« Jeune fille au piano, l’Ouverture de Tannhäuser »</a:t>
            </a:r>
          </a:p>
          <a:p>
            <a:r>
              <a:rPr lang="fr-FR" sz="2400" dirty="0" smtClean="0"/>
              <a:t>Paul CEZANNE – 1868- ( 57,8 x 92,5 cm)</a:t>
            </a:r>
          </a:p>
          <a:p>
            <a:r>
              <a:rPr lang="fr-FR" sz="2400" dirty="0" smtClean="0"/>
              <a:t>Musée de l’Ermitage ( ex collection Morozov)</a:t>
            </a:r>
            <a:endParaRPr lang="fr-FR" sz="2400" dirty="0"/>
          </a:p>
        </p:txBody>
      </p:sp>
      <p:sp>
        <p:nvSpPr>
          <p:cNvPr id="5" name="Rectangle 4"/>
          <p:cNvSpPr/>
          <p:nvPr/>
        </p:nvSpPr>
        <p:spPr>
          <a:xfrm>
            <a:off x="6096000" y="1478432"/>
            <a:ext cx="6096000" cy="4093428"/>
          </a:xfrm>
          <a:prstGeom prst="rect">
            <a:avLst/>
          </a:prstGeom>
        </p:spPr>
        <p:txBody>
          <a:bodyPr>
            <a:spAutoFit/>
          </a:bodyPr>
          <a:lstStyle/>
          <a:p>
            <a:r>
              <a:rPr lang="fr-FR" b="1" dirty="0">
                <a:solidFill>
                  <a:schemeClr val="accent1"/>
                </a:solidFill>
              </a:rPr>
              <a:t>«</a:t>
            </a:r>
            <a:r>
              <a:rPr lang="fr-FR" sz="2000" b="1" dirty="0">
                <a:solidFill>
                  <a:schemeClr val="accent1"/>
                </a:solidFill>
              </a:rPr>
              <a:t> Autour du piano » </a:t>
            </a:r>
            <a:r>
              <a:rPr lang="fr-FR" sz="2000" dirty="0">
                <a:solidFill>
                  <a:schemeClr val="accent1"/>
                </a:solidFill>
              </a:rPr>
              <a:t>1885</a:t>
            </a:r>
            <a:br>
              <a:rPr lang="fr-FR" sz="2000" dirty="0">
                <a:solidFill>
                  <a:schemeClr val="accent1"/>
                </a:solidFill>
              </a:rPr>
            </a:br>
            <a:r>
              <a:rPr lang="fr-FR" sz="2000" dirty="0">
                <a:solidFill>
                  <a:schemeClr val="accent1"/>
                </a:solidFill>
              </a:rPr>
              <a:t>Henri FANTIN-LATOUR</a:t>
            </a:r>
            <a:br>
              <a:rPr lang="fr-FR" sz="2000" dirty="0">
                <a:solidFill>
                  <a:schemeClr val="accent1"/>
                </a:solidFill>
              </a:rPr>
            </a:br>
            <a:r>
              <a:rPr lang="fr-FR" sz="2000" dirty="0"/>
              <a:t>(160 x22 cm) Musée d’Orsay</a:t>
            </a:r>
            <a:br>
              <a:rPr lang="fr-FR" sz="2000" dirty="0"/>
            </a:br>
            <a:r>
              <a:rPr lang="fr-FR" sz="2000" dirty="0"/>
              <a:t/>
            </a:r>
            <a:br>
              <a:rPr lang="fr-FR" sz="2000" dirty="0"/>
            </a:br>
            <a:r>
              <a:rPr lang="fr-FR" sz="2000" dirty="0"/>
              <a:t>Plus qu’une œuvre d’art il s’agit davantage d’une œuvre à caractère documentaire</a:t>
            </a:r>
            <a:br>
              <a:rPr lang="fr-FR" sz="2000" dirty="0"/>
            </a:br>
            <a:r>
              <a:rPr lang="fr-FR" sz="2000" dirty="0"/>
              <a:t> ( des portraits masculins + 1 piano dans un décor impersonnel) .</a:t>
            </a:r>
            <a:br>
              <a:rPr lang="fr-FR" sz="2000" dirty="0"/>
            </a:br>
            <a:r>
              <a:rPr lang="fr-FR" sz="2000" dirty="0"/>
              <a:t>Emmanuel CHABRIER est au piano, cet homme incarne le lien privilégié qui unit musique et peinture à l’époque.</a:t>
            </a:r>
            <a:br>
              <a:rPr lang="fr-FR" sz="2000" dirty="0"/>
            </a:br>
            <a:r>
              <a:rPr lang="fr-FR" sz="2000" dirty="0"/>
              <a:t>Il est entouré d’amis musiciens ou critiques d’art tous fervents adeptes de la musique de WAGNER </a:t>
            </a:r>
            <a:br>
              <a:rPr lang="fr-FR" sz="2000" dirty="0"/>
            </a:br>
            <a:endParaRPr lang="fr-FR" sz="2000" dirty="0"/>
          </a:p>
        </p:txBody>
      </p:sp>
    </p:spTree>
    <p:extLst>
      <p:ext uri="{BB962C8B-B14F-4D97-AF65-F5344CB8AC3E}">
        <p14:creationId xmlns:p14="http://schemas.microsoft.com/office/powerpoint/2010/main" val="39879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1892589"/>
            <a:ext cx="11152909" cy="1325563"/>
          </a:xfrm>
        </p:spPr>
        <p:txBody>
          <a:bodyPr>
            <a:noAutofit/>
          </a:bodyPr>
          <a:lstStyle/>
          <a:p>
            <a:r>
              <a:rPr lang="fr-FR" sz="2800" dirty="0" smtClean="0"/>
              <a:t>Apprendre à jouer d’un instrument de musique ( du piano surtout) est</a:t>
            </a:r>
            <a:br>
              <a:rPr lang="fr-FR" sz="2800" dirty="0" smtClean="0"/>
            </a:br>
            <a:r>
              <a:rPr lang="fr-FR" sz="2800" dirty="0" smtClean="0"/>
              <a:t>très à la mode dans les milieux bourgeois surtout pour les jeunes filles et ce</a:t>
            </a:r>
            <a:br>
              <a:rPr lang="fr-FR" sz="2800" dirty="0" smtClean="0"/>
            </a:br>
            <a:r>
              <a:rPr lang="fr-FR" sz="2800" dirty="0" smtClean="0"/>
              <a:t>afin de parfaire leur éducation ( la littérature se gargarise de ces jeunes filles «  bien élevées et bonnes musiciennes…) </a:t>
            </a:r>
            <a:br>
              <a:rPr lang="fr-FR" sz="2800" dirty="0" smtClean="0"/>
            </a:br>
            <a:r>
              <a:rPr lang="fr-FR" sz="2800" dirty="0" smtClean="0"/>
              <a:t>Quant aux épouses, pratiquer la musique participe à une bonne image de la maitresse de maison qui sait divertir ses invités…</a:t>
            </a:r>
            <a:br>
              <a:rPr lang="fr-FR" sz="2800" dirty="0" smtClean="0"/>
            </a:br>
            <a:r>
              <a:rPr lang="fr-FR" sz="2800" dirty="0" smtClean="0"/>
              <a:t/>
            </a:r>
            <a:br>
              <a:rPr lang="fr-FR" sz="2800" dirty="0" smtClean="0"/>
            </a:br>
            <a:r>
              <a:rPr lang="fr-FR" sz="2800" dirty="0"/>
              <a:t/>
            </a:r>
            <a:br>
              <a:rPr lang="fr-FR" sz="2800" dirty="0"/>
            </a:br>
            <a:r>
              <a:rPr lang="fr-FR" sz="2800" dirty="0" smtClean="0"/>
              <a:t>Les impressionnistes ont su représenter ces scènes d’autant qu’il y avait à PARIS une concentration de musiciens français et étrangers : CHOPIN, LISZT,</a:t>
            </a:r>
            <a:br>
              <a:rPr lang="fr-FR" sz="2800" dirty="0" smtClean="0"/>
            </a:br>
            <a:r>
              <a:rPr lang="fr-FR" sz="2800" dirty="0" smtClean="0"/>
              <a:t>WAGNER, DEBUSSY, RAVEL ( pour ne citer que les plus connus)  </a:t>
            </a:r>
            <a:endParaRPr lang="fr-FR" sz="2800" dirty="0"/>
          </a:p>
        </p:txBody>
      </p:sp>
    </p:spTree>
    <p:extLst>
      <p:ext uri="{BB962C8B-B14F-4D97-AF65-F5344CB8AC3E}">
        <p14:creationId xmlns:p14="http://schemas.microsoft.com/office/powerpoint/2010/main" val="186282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1871807"/>
            <a:ext cx="5216236" cy="1325563"/>
          </a:xfrm>
        </p:spPr>
        <p:txBody>
          <a:bodyPr>
            <a:normAutofit fontScale="90000"/>
          </a:bodyPr>
          <a:lstStyle/>
          <a:p>
            <a:r>
              <a:rPr lang="fr-FR" sz="2800" b="1" dirty="0" smtClean="0">
                <a:solidFill>
                  <a:schemeClr val="accent1"/>
                </a:solidFill>
              </a:rPr>
              <a:t>« Jeune homme jouant du piano » </a:t>
            </a:r>
            <a:r>
              <a:rPr lang="fr-FR" sz="2800" dirty="0" smtClean="0">
                <a:solidFill>
                  <a:schemeClr val="accent1"/>
                </a:solidFill>
              </a:rPr>
              <a:t>Gustave CAILLEBOTTE -1876-</a:t>
            </a:r>
            <a:br>
              <a:rPr lang="fr-FR" sz="2800" dirty="0" smtClean="0">
                <a:solidFill>
                  <a:schemeClr val="accent1"/>
                </a:solidFill>
              </a:rPr>
            </a:br>
            <a:r>
              <a:rPr lang="fr-FR" sz="2800" dirty="0"/>
              <a:t/>
            </a:r>
            <a:br>
              <a:rPr lang="fr-FR" sz="2800" dirty="0"/>
            </a:br>
            <a:r>
              <a:rPr lang="fr-FR" sz="2800" dirty="0" smtClean="0"/>
              <a:t>il représente son frère Martial, compositeur de musique, dans le décor bourgeois de l’hôtel particulier familial</a:t>
            </a:r>
            <a:br>
              <a:rPr lang="fr-FR" sz="2800" dirty="0" smtClean="0"/>
            </a:br>
            <a:r>
              <a:rPr lang="fr-FR" sz="2800" dirty="0" smtClean="0"/>
              <a:t>Le jeune homme, à l’allure un peu austère, est concentré sur la lecture de sa partition</a:t>
            </a:r>
            <a:br>
              <a:rPr lang="fr-FR" sz="2800" dirty="0" smtClean="0"/>
            </a:br>
            <a:r>
              <a:rPr lang="fr-FR" sz="2800" dirty="0" smtClean="0"/>
              <a:t/>
            </a:r>
            <a:br>
              <a:rPr lang="fr-FR" sz="2800" dirty="0" smtClean="0"/>
            </a:br>
            <a:r>
              <a:rPr lang="fr-FR" sz="2800" dirty="0" smtClean="0"/>
              <a:t>Le piano à queue occupe presque toute la place dans cet intérieur surchargé de motifs: papier peint, rideaux, tapis</a:t>
            </a:r>
            <a:endParaRPr lang="fr-FR" sz="2800" dirty="0"/>
          </a:p>
        </p:txBody>
      </p:sp>
      <p:sp>
        <p:nvSpPr>
          <p:cNvPr id="3" name="Rectangle 2"/>
          <p:cNvSpPr/>
          <p:nvPr/>
        </p:nvSpPr>
        <p:spPr>
          <a:xfrm>
            <a:off x="5978237" y="512077"/>
            <a:ext cx="6096000" cy="4093428"/>
          </a:xfrm>
          <a:prstGeom prst="rect">
            <a:avLst/>
          </a:prstGeom>
        </p:spPr>
        <p:txBody>
          <a:bodyPr>
            <a:spAutoFit/>
          </a:bodyPr>
          <a:lstStyle/>
          <a:p>
            <a:r>
              <a:rPr lang="fr-FR" sz="2000" dirty="0">
                <a:solidFill>
                  <a:schemeClr val="accent1"/>
                </a:solidFill>
              </a:rPr>
              <a:t>Dans </a:t>
            </a:r>
            <a:r>
              <a:rPr lang="fr-FR" sz="2000" b="1" dirty="0">
                <a:solidFill>
                  <a:schemeClr val="accent1"/>
                </a:solidFill>
              </a:rPr>
              <a:t>«  La Leçon de piano » </a:t>
            </a:r>
            <a:r>
              <a:rPr lang="fr-FR" sz="2000" dirty="0">
                <a:solidFill>
                  <a:schemeClr val="accent1"/>
                </a:solidFill>
              </a:rPr>
              <a:t>1879</a:t>
            </a:r>
            <a:br>
              <a:rPr lang="fr-FR" sz="2000" dirty="0">
                <a:solidFill>
                  <a:schemeClr val="accent1"/>
                </a:solidFill>
              </a:rPr>
            </a:br>
            <a:r>
              <a:rPr lang="fr-FR" sz="2000" dirty="0"/>
              <a:t>(81 x 55 cm) Musée </a:t>
            </a:r>
            <a:r>
              <a:rPr lang="fr-FR" sz="2000" dirty="0" err="1"/>
              <a:t>Marmottan</a:t>
            </a:r>
            <a:r>
              <a:rPr lang="fr-FR" sz="2000" dirty="0"/>
              <a:t/>
            </a:r>
            <a:br>
              <a:rPr lang="fr-FR" sz="2000" dirty="0"/>
            </a:br>
            <a:r>
              <a:rPr lang="fr-FR" sz="2000" dirty="0"/>
              <a:t/>
            </a:r>
            <a:br>
              <a:rPr lang="fr-FR" sz="2000" dirty="0"/>
            </a:br>
            <a:r>
              <a:rPr lang="fr-FR" sz="2000" dirty="0"/>
              <a:t>CAILLEBOTTE nous rapproche des 2 personnages : la jeune élève chapeauté et élégamment vêtue qui semble peiner à déchiffrer sa partition aux côtés de sa professeure qui doit donner la mesure</a:t>
            </a:r>
            <a:br>
              <a:rPr lang="fr-FR" sz="2000" dirty="0"/>
            </a:br>
            <a:r>
              <a:rPr lang="fr-FR" sz="2000" dirty="0"/>
              <a:t/>
            </a:r>
            <a:br>
              <a:rPr lang="fr-FR" sz="2000" dirty="0"/>
            </a:br>
            <a:r>
              <a:rPr lang="fr-FR" sz="2000" dirty="0"/>
              <a:t>Les 2 femmes occupent tout l’espace mais on imagine là encore un intérieur bourgeois</a:t>
            </a:r>
            <a:br>
              <a:rPr lang="fr-FR" sz="2000" dirty="0"/>
            </a:br>
            <a:r>
              <a:rPr lang="fr-FR" sz="2000" dirty="0"/>
              <a:t/>
            </a:r>
            <a:br>
              <a:rPr lang="fr-FR" sz="2000" dirty="0"/>
            </a:br>
            <a:r>
              <a:rPr lang="fr-FR" sz="2000" i="1" dirty="0"/>
              <a:t>CAILLEBOTTE avait offert ce tableau à MONET qui l’a conservé tout sa vie</a:t>
            </a:r>
            <a:endParaRPr lang="fr-FR" sz="2000" dirty="0"/>
          </a:p>
        </p:txBody>
      </p:sp>
    </p:spTree>
    <p:extLst>
      <p:ext uri="{BB962C8B-B14F-4D97-AF65-F5344CB8AC3E}">
        <p14:creationId xmlns:p14="http://schemas.microsoft.com/office/powerpoint/2010/main" val="253628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791" y="593725"/>
            <a:ext cx="8537563" cy="1325563"/>
          </a:xfrm>
        </p:spPr>
        <p:txBody>
          <a:bodyPr>
            <a:normAutofit fontScale="90000"/>
          </a:bodyPr>
          <a:lstStyle/>
          <a:p>
            <a:r>
              <a:rPr lang="fr-FR" sz="2800" b="1" dirty="0" smtClean="0"/>
              <a:t>«</a:t>
            </a:r>
            <a:r>
              <a:rPr lang="fr-FR" sz="2800" b="1" dirty="0" smtClean="0">
                <a:solidFill>
                  <a:schemeClr val="accent1"/>
                </a:solidFill>
              </a:rPr>
              <a:t> Leçon de Piano » </a:t>
            </a:r>
            <a:r>
              <a:rPr lang="fr-FR" sz="2800" dirty="0" smtClean="0">
                <a:solidFill>
                  <a:schemeClr val="accent1"/>
                </a:solidFill>
              </a:rPr>
              <a:t>4 versions entre 1889, 1892 et le dernier </a:t>
            </a:r>
            <a:r>
              <a:rPr lang="fr-FR" sz="2800" b="1" dirty="0" smtClean="0">
                <a:solidFill>
                  <a:schemeClr val="accent1"/>
                </a:solidFill>
              </a:rPr>
              <a:t>« Yonne et Christine LEROLLE</a:t>
            </a:r>
            <a:r>
              <a:rPr lang="fr-FR" sz="2800" dirty="0" smtClean="0">
                <a:solidFill>
                  <a:schemeClr val="accent1"/>
                </a:solidFill>
              </a:rPr>
              <a:t> » 1897 </a:t>
            </a:r>
            <a:br>
              <a:rPr lang="fr-FR" sz="2800" dirty="0" smtClean="0">
                <a:solidFill>
                  <a:schemeClr val="accent1"/>
                </a:solidFill>
              </a:rPr>
            </a:br>
            <a:r>
              <a:rPr lang="fr-FR" sz="2800" dirty="0" smtClean="0">
                <a:solidFill>
                  <a:schemeClr val="accent1"/>
                </a:solidFill>
              </a:rPr>
              <a:t>      P. Auguste RENOIR</a:t>
            </a:r>
            <a:br>
              <a:rPr lang="fr-FR" sz="2800" dirty="0" smtClean="0">
                <a:solidFill>
                  <a:schemeClr val="accent1"/>
                </a:solidFill>
              </a:rPr>
            </a:br>
            <a:endParaRPr lang="fr-FR" sz="2800" dirty="0">
              <a:solidFill>
                <a:schemeClr val="accent1"/>
              </a:solidFill>
            </a:endParaRPr>
          </a:p>
        </p:txBody>
      </p:sp>
      <p:sp>
        <p:nvSpPr>
          <p:cNvPr id="7" name="Rectangle 6"/>
          <p:cNvSpPr/>
          <p:nvPr/>
        </p:nvSpPr>
        <p:spPr>
          <a:xfrm>
            <a:off x="342900" y="1616931"/>
            <a:ext cx="10411691" cy="2862322"/>
          </a:xfrm>
          <a:prstGeom prst="rect">
            <a:avLst/>
          </a:prstGeom>
        </p:spPr>
        <p:txBody>
          <a:bodyPr wrap="square">
            <a:spAutoFit/>
          </a:bodyPr>
          <a:lstStyle/>
          <a:p>
            <a:r>
              <a:rPr lang="fr-FR" b="1" dirty="0"/>
              <a:t>« Yvonne et Christine LEROLLE au piano » </a:t>
            </a:r>
            <a:r>
              <a:rPr lang="fr-FR" dirty="0"/>
              <a:t>1897  (73 x 92 cm)</a:t>
            </a:r>
            <a:br>
              <a:rPr lang="fr-FR" dirty="0"/>
            </a:br>
            <a:r>
              <a:rPr lang="fr-FR" dirty="0"/>
              <a:t/>
            </a:r>
            <a:br>
              <a:rPr lang="fr-FR" dirty="0"/>
            </a:br>
            <a:r>
              <a:rPr lang="fr-FR" sz="2400" dirty="0"/>
              <a:t>Henry LEROLLE est un grand collectionneur, son épouse chante et récite des poèmes.</a:t>
            </a:r>
            <a:br>
              <a:rPr lang="fr-FR" sz="2400" dirty="0"/>
            </a:br>
            <a:r>
              <a:rPr lang="fr-FR" sz="2400" dirty="0"/>
              <a:t>Ils reçoivent de nombreux artistes parmi lesquels DEGAS, MALLARME, GIDE,</a:t>
            </a:r>
            <a:br>
              <a:rPr lang="fr-FR" sz="2400" dirty="0"/>
            </a:br>
            <a:r>
              <a:rPr lang="fr-FR" sz="2400" dirty="0"/>
              <a:t>CLAUDEL, DEBUSSY... ; leurs 2 filles vivent dans ce tourbillon artistique</a:t>
            </a:r>
            <a:br>
              <a:rPr lang="fr-FR" sz="2400" dirty="0"/>
            </a:br>
            <a:r>
              <a:rPr lang="fr-FR" sz="2400" dirty="0"/>
              <a:t>RENOIR représente Yvonne -20 ans- ( robe blanche) la plus musicienne et Christine </a:t>
            </a:r>
            <a:br>
              <a:rPr lang="fr-FR" sz="2400" dirty="0"/>
            </a:br>
            <a:r>
              <a:rPr lang="fr-FR" sz="2400" dirty="0"/>
              <a:t>-18 ans- la plus mutine toutes 2  complices en plein exercice musical.</a:t>
            </a:r>
          </a:p>
        </p:txBody>
      </p:sp>
      <p:sp>
        <p:nvSpPr>
          <p:cNvPr id="8" name="Rectangle 7"/>
          <p:cNvSpPr/>
          <p:nvPr/>
        </p:nvSpPr>
        <p:spPr>
          <a:xfrm>
            <a:off x="228598" y="4837441"/>
            <a:ext cx="10318173" cy="830997"/>
          </a:xfrm>
          <a:prstGeom prst="rect">
            <a:avLst/>
          </a:prstGeom>
        </p:spPr>
        <p:txBody>
          <a:bodyPr wrap="square">
            <a:spAutoFit/>
          </a:bodyPr>
          <a:lstStyle/>
          <a:p>
            <a:r>
              <a:rPr lang="fr-FR" sz="2400" dirty="0"/>
              <a:t>On entrevoit 2 chefs d’œuvre de DEGAS qui encadrent les demoiselles LEROLLE :</a:t>
            </a:r>
          </a:p>
          <a:p>
            <a:r>
              <a:rPr lang="fr-FR" sz="2400" dirty="0"/>
              <a:t>« </a:t>
            </a:r>
            <a:r>
              <a:rPr lang="fr-FR" sz="2400" b="1" dirty="0"/>
              <a:t>Avant la Course</a:t>
            </a:r>
            <a:r>
              <a:rPr lang="fr-FR" sz="2400" dirty="0"/>
              <a:t> » et «  </a:t>
            </a:r>
            <a:r>
              <a:rPr lang="fr-FR" sz="2400" b="1" dirty="0"/>
              <a:t>Danseuses</a:t>
            </a:r>
            <a:r>
              <a:rPr lang="fr-FR" sz="2400" dirty="0"/>
              <a:t> »  (collection d’Henry LEROLLE)</a:t>
            </a:r>
          </a:p>
        </p:txBody>
      </p:sp>
    </p:spTree>
    <p:extLst>
      <p:ext uri="{BB962C8B-B14F-4D97-AF65-F5344CB8AC3E}">
        <p14:creationId xmlns:p14="http://schemas.microsoft.com/office/powerpoint/2010/main" val="170150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62891" y="685945"/>
            <a:ext cx="9144000" cy="2387600"/>
          </a:xfrm>
        </p:spPr>
        <p:txBody>
          <a:bodyPr/>
          <a:lstStyle/>
          <a:p>
            <a:r>
              <a:rPr lang="fr-FR" dirty="0" smtClean="0">
                <a:effectLst>
                  <a:outerShdw blurRad="38100" dist="38100" dir="2700000" algn="tl">
                    <a:srgbClr val="000000">
                      <a:alpha val="43137"/>
                    </a:srgbClr>
                  </a:outerShdw>
                </a:effectLst>
              </a:rPr>
              <a:t>LA MUSIQUE</a:t>
            </a:r>
            <a:br>
              <a:rPr lang="fr-FR" dirty="0" smtClean="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602673" y="2791547"/>
            <a:ext cx="11897590" cy="1655762"/>
          </a:xfrm>
        </p:spPr>
        <p:txBody>
          <a:bodyPr>
            <a:noAutofit/>
          </a:bodyPr>
          <a:lstStyle/>
          <a:p>
            <a:pPr algn="l"/>
            <a:r>
              <a:rPr lang="fr-FR" b="1" dirty="0" smtClean="0"/>
              <a:t>					2</a:t>
            </a:r>
            <a:r>
              <a:rPr lang="fr-FR" b="1" baseline="30000" dirty="0" smtClean="0"/>
              <a:t>NDE</a:t>
            </a:r>
            <a:r>
              <a:rPr lang="fr-FR" b="1" dirty="0" smtClean="0"/>
              <a:t> PARTIE</a:t>
            </a:r>
          </a:p>
          <a:p>
            <a:endParaRPr lang="fr-FR" dirty="0"/>
          </a:p>
          <a:p>
            <a:pPr algn="l"/>
            <a:r>
              <a:rPr lang="fr-FR" sz="2800" b="1" u="sng" dirty="0" smtClean="0"/>
              <a:t>Bibliographie</a:t>
            </a:r>
            <a:r>
              <a:rPr lang="fr-FR" sz="2800" dirty="0" smtClean="0"/>
              <a:t> : «  La Musique vue par les Peintres » de Philippe JUNOD</a:t>
            </a:r>
          </a:p>
          <a:p>
            <a:pPr algn="l"/>
            <a:r>
              <a:rPr lang="fr-FR" sz="2800" dirty="0" smtClean="0"/>
              <a:t>			(éditions VILO)</a:t>
            </a:r>
          </a:p>
          <a:p>
            <a:pPr algn="l"/>
            <a:r>
              <a:rPr lang="fr-FR" sz="2800" dirty="0"/>
              <a:t>	</a:t>
            </a:r>
            <a:r>
              <a:rPr lang="fr-FR" sz="2800" dirty="0" smtClean="0"/>
              <a:t>                «  Tintamarre » catalogue d’exposition 2017 </a:t>
            </a:r>
          </a:p>
          <a:p>
            <a:pPr algn="l"/>
            <a:r>
              <a:rPr lang="fr-FR" sz="2800" dirty="0"/>
              <a:t>	</a:t>
            </a:r>
            <a:r>
              <a:rPr lang="fr-FR" sz="2800" dirty="0" smtClean="0"/>
              <a:t>		Musée des Impressionnistes GIVERNY  		</a:t>
            </a:r>
            <a:r>
              <a:rPr lang="fr-FR" dirty="0" smtClean="0"/>
              <a:t>	</a:t>
            </a:r>
            <a:endParaRPr lang="fr-FR" dirty="0"/>
          </a:p>
        </p:txBody>
      </p:sp>
    </p:spTree>
    <p:extLst>
      <p:ext uri="{BB962C8B-B14F-4D97-AF65-F5344CB8AC3E}">
        <p14:creationId xmlns:p14="http://schemas.microsoft.com/office/powerpoint/2010/main" val="3582336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238991" y="138834"/>
            <a:ext cx="12084627" cy="1325563"/>
          </a:xfrm>
        </p:spPr>
        <p:txBody>
          <a:bodyPr>
            <a:normAutofit/>
          </a:bodyPr>
          <a:lstStyle/>
          <a:p>
            <a:r>
              <a:rPr lang="fr-FR" sz="2800" b="1" dirty="0" smtClean="0">
                <a:solidFill>
                  <a:schemeClr val="accent1"/>
                </a:solidFill>
              </a:rPr>
              <a:t>« Mme MANET au piano »</a:t>
            </a:r>
            <a:r>
              <a:rPr lang="fr-FR" sz="2800" dirty="0" smtClean="0">
                <a:solidFill>
                  <a:schemeClr val="accent1"/>
                </a:solidFill>
              </a:rPr>
              <a:t>1867  </a:t>
            </a:r>
            <a:r>
              <a:rPr lang="fr-FR" sz="2800" b="1" dirty="0" smtClean="0">
                <a:solidFill>
                  <a:schemeClr val="accent1"/>
                </a:solidFill>
              </a:rPr>
              <a:t>Edouard MANET</a:t>
            </a:r>
            <a:r>
              <a:rPr lang="fr-FR" sz="2800" dirty="0" smtClean="0">
                <a:solidFill>
                  <a:schemeClr val="accent1"/>
                </a:solidFill>
              </a:rPr>
              <a:t>        </a:t>
            </a:r>
            <a:r>
              <a:rPr lang="fr-FR" sz="2800" b="1" dirty="0" smtClean="0">
                <a:solidFill>
                  <a:schemeClr val="accent1"/>
                </a:solidFill>
              </a:rPr>
              <a:t>« La leçon de musique » </a:t>
            </a:r>
            <a:r>
              <a:rPr lang="fr-FR" sz="2800" dirty="0" smtClean="0">
                <a:solidFill>
                  <a:schemeClr val="accent1"/>
                </a:solidFill>
              </a:rPr>
              <a:t>1870</a:t>
            </a:r>
            <a:endParaRPr lang="fr-FR" sz="2800" dirty="0">
              <a:solidFill>
                <a:schemeClr val="accent1"/>
              </a:solidFill>
            </a:endParaRPr>
          </a:p>
        </p:txBody>
      </p:sp>
      <p:sp>
        <p:nvSpPr>
          <p:cNvPr id="2" name="Rectangle 1"/>
          <p:cNvSpPr/>
          <p:nvPr/>
        </p:nvSpPr>
        <p:spPr>
          <a:xfrm>
            <a:off x="6674427" y="972419"/>
            <a:ext cx="5295900" cy="2554545"/>
          </a:xfrm>
          <a:prstGeom prst="rect">
            <a:avLst/>
          </a:prstGeom>
        </p:spPr>
        <p:txBody>
          <a:bodyPr wrap="square">
            <a:spAutoFit/>
          </a:bodyPr>
          <a:lstStyle/>
          <a:p>
            <a:r>
              <a:rPr lang="fr-FR" sz="2000" dirty="0"/>
              <a:t>Atmosphère confinée dans un intérieur bourgeois ( tapis, mobilier) pour ces 2 personnages qui font de la musique ensemble : une leçon ou un petit concert devant un cercle d’amis ?</a:t>
            </a:r>
            <a:br>
              <a:rPr lang="fr-FR" sz="2000" dirty="0"/>
            </a:br>
            <a:r>
              <a:rPr lang="fr-FR" sz="2000" dirty="0"/>
              <a:t>Ils sont en pleine lumière, l’homme a le regard ailleurs alors que la jeune femme a le doigt sur sa partition</a:t>
            </a:r>
          </a:p>
        </p:txBody>
      </p:sp>
      <p:sp>
        <p:nvSpPr>
          <p:cNvPr id="5" name="Rectangle 4"/>
          <p:cNvSpPr/>
          <p:nvPr/>
        </p:nvSpPr>
        <p:spPr>
          <a:xfrm>
            <a:off x="185304" y="2498145"/>
            <a:ext cx="6096000" cy="4708981"/>
          </a:xfrm>
          <a:prstGeom prst="rect">
            <a:avLst/>
          </a:prstGeom>
        </p:spPr>
        <p:txBody>
          <a:bodyPr>
            <a:spAutoFit/>
          </a:bodyPr>
          <a:lstStyle/>
          <a:p>
            <a:r>
              <a:rPr lang="fr-FR" sz="2000" b="1" dirty="0"/>
              <a:t>«</a:t>
            </a:r>
            <a:r>
              <a:rPr lang="fr-FR" sz="2000" b="1" dirty="0">
                <a:solidFill>
                  <a:schemeClr val="accent1"/>
                </a:solidFill>
              </a:rPr>
              <a:t> Julie MANET jouant du violon »  </a:t>
            </a:r>
            <a:br>
              <a:rPr lang="fr-FR" sz="2000" b="1" dirty="0">
                <a:solidFill>
                  <a:schemeClr val="accent1"/>
                </a:solidFill>
              </a:rPr>
            </a:br>
            <a:r>
              <a:rPr lang="fr-FR" sz="2000" dirty="0"/>
              <a:t>Berthe MORISOT -  1893-  (65 x 54 cm)</a:t>
            </a:r>
            <a:br>
              <a:rPr lang="fr-FR" sz="2000" dirty="0"/>
            </a:br>
            <a:r>
              <a:rPr lang="fr-FR" sz="2000" dirty="0"/>
              <a:t/>
            </a:r>
            <a:br>
              <a:rPr lang="fr-FR" sz="2000" dirty="0"/>
            </a:br>
            <a:r>
              <a:rPr lang="fr-FR" sz="2000" dirty="0"/>
              <a:t>Sujet de prédilection pour Berthe : sa fille qu’elle représentera de très nombreuses fois.</a:t>
            </a:r>
            <a:br>
              <a:rPr lang="fr-FR" sz="2000" dirty="0"/>
            </a:br>
            <a:r>
              <a:rPr lang="fr-FR" sz="2000" dirty="0"/>
              <a:t>Ici, une scène intimiste dans le salon de leur appartement  mais avec quelques détails intéressants :</a:t>
            </a:r>
            <a:br>
              <a:rPr lang="fr-FR" sz="2000" dirty="0"/>
            </a:br>
            <a:r>
              <a:rPr lang="fr-FR" sz="2000" dirty="0"/>
              <a:t>- à gauche le portrait de Berthe réalisé par son beau-frère Edouard MANET</a:t>
            </a:r>
            <a:br>
              <a:rPr lang="fr-FR" sz="2000" dirty="0"/>
            </a:br>
            <a:r>
              <a:rPr lang="fr-FR" sz="2000" dirty="0"/>
              <a:t>- à droite le portrait d’Eugène Manet peint par DEGAS</a:t>
            </a:r>
            <a:br>
              <a:rPr lang="fr-FR" sz="2000" dirty="0"/>
            </a:br>
            <a:r>
              <a:rPr lang="fr-FR" sz="2000" dirty="0"/>
              <a:t>Julie est donc entourée de ses parents; elle tourne le dos au miroir ( contrairement à beaucoup de portraits de femmes à l’époque) car elle est concentrée sur sa propre création </a:t>
            </a:r>
            <a:br>
              <a:rPr lang="fr-FR" sz="2000" dirty="0"/>
            </a:br>
            <a:endParaRPr lang="fr-FR" sz="2000" dirty="0"/>
          </a:p>
        </p:txBody>
      </p:sp>
    </p:spTree>
    <p:extLst>
      <p:ext uri="{BB962C8B-B14F-4D97-AF65-F5344CB8AC3E}">
        <p14:creationId xmlns:p14="http://schemas.microsoft.com/office/powerpoint/2010/main" val="319972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LA MUSIQUE et l’AMOUR</a:t>
            </a:r>
            <a:endParaRPr lang="fr-FR" b="1" u="sng" dirty="0"/>
          </a:p>
        </p:txBody>
      </p:sp>
      <p:sp>
        <p:nvSpPr>
          <p:cNvPr id="3" name="Rectangle 2"/>
          <p:cNvSpPr/>
          <p:nvPr/>
        </p:nvSpPr>
        <p:spPr>
          <a:xfrm>
            <a:off x="1224241" y="2766352"/>
            <a:ext cx="9247468" cy="523220"/>
          </a:xfrm>
          <a:prstGeom prst="rect">
            <a:avLst/>
          </a:prstGeom>
        </p:spPr>
        <p:txBody>
          <a:bodyPr wrap="none">
            <a:spAutoFit/>
          </a:bodyPr>
          <a:lstStyle/>
          <a:p>
            <a:r>
              <a:rPr lang="fr-FR" sz="2800" dirty="0"/>
              <a:t>L’amour, de tout temps, a été un vecteur de création musicale.</a:t>
            </a:r>
          </a:p>
        </p:txBody>
      </p:sp>
    </p:spTree>
    <p:extLst>
      <p:ext uri="{BB962C8B-B14F-4D97-AF65-F5344CB8AC3E}">
        <p14:creationId xmlns:p14="http://schemas.microsoft.com/office/powerpoint/2010/main" val="152085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555" y="1356492"/>
            <a:ext cx="11495809" cy="1325563"/>
          </a:xfrm>
        </p:spPr>
        <p:txBody>
          <a:bodyPr>
            <a:noAutofit/>
          </a:bodyPr>
          <a:lstStyle/>
          <a:p>
            <a:r>
              <a:rPr lang="fr-FR" sz="2800" b="1" dirty="0" smtClean="0">
                <a:solidFill>
                  <a:schemeClr val="accent1"/>
                </a:solidFill>
              </a:rPr>
              <a:t>« Le Concert Champêtre » </a:t>
            </a:r>
            <a:r>
              <a:rPr lang="fr-FR" sz="2800" dirty="0" smtClean="0">
                <a:solidFill>
                  <a:schemeClr val="accent1"/>
                </a:solidFill>
              </a:rPr>
              <a:t>LE TITIEN</a:t>
            </a:r>
            <a:br>
              <a:rPr lang="fr-FR" sz="2800" dirty="0" smtClean="0">
                <a:solidFill>
                  <a:schemeClr val="accent1"/>
                </a:solidFill>
              </a:rPr>
            </a:br>
            <a:r>
              <a:rPr lang="fr-FR" sz="2800" dirty="0" smtClean="0"/>
              <a:t>-1510- (110 x 138 cm)</a:t>
            </a:r>
            <a:br>
              <a:rPr lang="fr-FR" sz="2800" dirty="0" smtClean="0"/>
            </a:br>
            <a:r>
              <a:rPr lang="fr-FR" sz="2800" dirty="0"/>
              <a:t/>
            </a:r>
            <a:br>
              <a:rPr lang="fr-FR" sz="2800" dirty="0"/>
            </a:br>
            <a:r>
              <a:rPr lang="fr-FR" sz="2800" dirty="0" smtClean="0"/>
              <a:t>Véritable représentation de l’ </a:t>
            </a:r>
            <a:r>
              <a:rPr lang="fr-FR" sz="2800" dirty="0"/>
              <a:t>A</a:t>
            </a:r>
            <a:r>
              <a:rPr lang="fr-FR" sz="2800" dirty="0" smtClean="0"/>
              <a:t>rcadie , un jeune homme joue du luth avec un ami tandis que 2 jeunes femmes dénudées les accompagnent , l’une d’elle tient une flûte : un idéal absolu</a:t>
            </a:r>
            <a:br>
              <a:rPr lang="fr-FR" sz="2800" dirty="0" smtClean="0"/>
            </a:br>
            <a:r>
              <a:rPr lang="fr-FR" sz="2800" dirty="0"/>
              <a:t/>
            </a:r>
            <a:br>
              <a:rPr lang="fr-FR" sz="2800" dirty="0"/>
            </a:br>
            <a:r>
              <a:rPr lang="fr-FR" sz="2800" u="sng" dirty="0" smtClean="0"/>
              <a:t>La musique depuis l’Antiquité est synonyme d’harmonie universelle </a:t>
            </a:r>
            <a:r>
              <a:rPr lang="fr-FR" sz="2800" dirty="0" smtClean="0"/>
              <a:t>surtout le luth que l’on associe à Apollon et à Orphée</a:t>
            </a:r>
            <a:endParaRPr lang="fr-FR" sz="2800" dirty="0"/>
          </a:p>
        </p:txBody>
      </p:sp>
    </p:spTree>
    <p:extLst>
      <p:ext uri="{BB962C8B-B14F-4D97-AF65-F5344CB8AC3E}">
        <p14:creationId xmlns:p14="http://schemas.microsoft.com/office/powerpoint/2010/main" val="3728585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Chez WATTEAU, 1/3 de ses tableaux porte sur le thème de la musique</a:t>
            </a:r>
            <a:br>
              <a:rPr lang="fr-FR" sz="2800" dirty="0" smtClean="0"/>
            </a:br>
            <a:r>
              <a:rPr lang="fr-FR" sz="2800" dirty="0" smtClean="0"/>
              <a:t>associée aux Fêtes Galantes avec beaucoup de</a:t>
            </a:r>
            <a:br>
              <a:rPr lang="fr-FR" sz="2800" dirty="0" smtClean="0"/>
            </a:br>
            <a:r>
              <a:rPr lang="fr-FR" sz="2800" dirty="0" smtClean="0"/>
              <a:t>références à la Commedia dell’ Arte</a:t>
            </a:r>
            <a:endParaRPr lang="fr-FR" sz="2800" dirty="0"/>
          </a:p>
        </p:txBody>
      </p:sp>
      <p:sp>
        <p:nvSpPr>
          <p:cNvPr id="6" name="ZoneTexte 5"/>
          <p:cNvSpPr txBox="1"/>
          <p:nvPr/>
        </p:nvSpPr>
        <p:spPr>
          <a:xfrm>
            <a:off x="7138439" y="1582340"/>
            <a:ext cx="7232073" cy="461665"/>
          </a:xfrm>
          <a:prstGeom prst="rect">
            <a:avLst/>
          </a:prstGeom>
          <a:noFill/>
        </p:spPr>
        <p:txBody>
          <a:bodyPr wrap="square" rtlCol="0">
            <a:spAutoFit/>
          </a:bodyPr>
          <a:lstStyle/>
          <a:p>
            <a:r>
              <a:rPr lang="fr-FR" sz="2400" b="1" dirty="0" smtClean="0">
                <a:solidFill>
                  <a:schemeClr val="accent1"/>
                </a:solidFill>
              </a:rPr>
              <a:t>« Sérénade italienne » </a:t>
            </a:r>
            <a:r>
              <a:rPr lang="fr-FR" sz="2400" dirty="0" smtClean="0">
                <a:solidFill>
                  <a:schemeClr val="accent1"/>
                </a:solidFill>
              </a:rPr>
              <a:t>1715</a:t>
            </a:r>
            <a:endParaRPr lang="fr-FR" sz="2400" dirty="0">
              <a:solidFill>
                <a:schemeClr val="accent1"/>
              </a:solidFill>
            </a:endParaRPr>
          </a:p>
        </p:txBody>
      </p:sp>
      <p:sp>
        <p:nvSpPr>
          <p:cNvPr id="9" name="ZoneTexte 8"/>
          <p:cNvSpPr txBox="1"/>
          <p:nvPr/>
        </p:nvSpPr>
        <p:spPr>
          <a:xfrm>
            <a:off x="838200" y="1690688"/>
            <a:ext cx="5890437" cy="461665"/>
          </a:xfrm>
          <a:prstGeom prst="rect">
            <a:avLst/>
          </a:prstGeom>
          <a:noFill/>
        </p:spPr>
        <p:txBody>
          <a:bodyPr wrap="square" rtlCol="0">
            <a:spAutoFit/>
          </a:bodyPr>
          <a:lstStyle/>
          <a:p>
            <a:r>
              <a:rPr lang="fr-FR" sz="2400" b="1" dirty="0" smtClean="0">
                <a:solidFill>
                  <a:schemeClr val="accent1"/>
                </a:solidFill>
              </a:rPr>
              <a:t>« La partie carrée » </a:t>
            </a:r>
            <a:r>
              <a:rPr lang="fr-FR" sz="2400" dirty="0" smtClean="0">
                <a:solidFill>
                  <a:schemeClr val="accent1"/>
                </a:solidFill>
              </a:rPr>
              <a:t>1713</a:t>
            </a:r>
            <a:endParaRPr lang="fr-FR" sz="2400" dirty="0">
              <a:solidFill>
                <a:schemeClr val="accent1"/>
              </a:solidFill>
            </a:endParaRPr>
          </a:p>
        </p:txBody>
      </p:sp>
      <p:sp>
        <p:nvSpPr>
          <p:cNvPr id="3" name="Rectangle 2"/>
          <p:cNvSpPr/>
          <p:nvPr/>
        </p:nvSpPr>
        <p:spPr>
          <a:xfrm>
            <a:off x="733647" y="2274838"/>
            <a:ext cx="10728251" cy="1938992"/>
          </a:xfrm>
          <a:prstGeom prst="rect">
            <a:avLst/>
          </a:prstGeom>
        </p:spPr>
        <p:txBody>
          <a:bodyPr wrap="square">
            <a:spAutoFit/>
          </a:bodyPr>
          <a:lstStyle/>
          <a:p>
            <a:r>
              <a:rPr lang="fr-FR" sz="2000" b="1" dirty="0">
                <a:solidFill>
                  <a:schemeClr val="accent1"/>
                </a:solidFill>
              </a:rPr>
              <a:t>« La Gamme d’Amour » </a:t>
            </a:r>
            <a:r>
              <a:rPr lang="fr-FR" sz="2000" dirty="0">
                <a:solidFill>
                  <a:schemeClr val="accent1"/>
                </a:solidFill>
              </a:rPr>
              <a:t>Antoine WATTEAU</a:t>
            </a:r>
            <a:br>
              <a:rPr lang="fr-FR" sz="2000" dirty="0">
                <a:solidFill>
                  <a:schemeClr val="accent1"/>
                </a:solidFill>
              </a:rPr>
            </a:br>
            <a:r>
              <a:rPr lang="fr-FR" sz="2000" dirty="0"/>
              <a:t>1717 ( 51 x 59 cm)</a:t>
            </a:r>
            <a:br>
              <a:rPr lang="fr-FR" sz="2000" dirty="0"/>
            </a:br>
            <a:r>
              <a:rPr lang="fr-FR" sz="2000" dirty="0"/>
              <a:t/>
            </a:r>
            <a:br>
              <a:rPr lang="fr-FR" sz="2000" dirty="0"/>
            </a:br>
            <a:r>
              <a:rPr lang="fr-FR" sz="2000" dirty="0"/>
              <a:t>Un couple richement vêtu dans un univers bucolique avec  un parc aux importantes frondaisons.</a:t>
            </a:r>
            <a:br>
              <a:rPr lang="fr-FR" sz="2000" dirty="0"/>
            </a:br>
            <a:r>
              <a:rPr lang="fr-FR" sz="2000" dirty="0"/>
              <a:t/>
            </a:r>
            <a:br>
              <a:rPr lang="fr-FR" sz="2000" dirty="0"/>
            </a:br>
            <a:r>
              <a:rPr lang="fr-FR" sz="2000" dirty="0"/>
              <a:t>Le regard du musicien s’égare entre la lecture de la partition et la gorge généreuse de sa voisine</a:t>
            </a:r>
          </a:p>
        </p:txBody>
      </p:sp>
      <p:sp>
        <p:nvSpPr>
          <p:cNvPr id="4" name="Rectangle 3"/>
          <p:cNvSpPr/>
          <p:nvPr/>
        </p:nvSpPr>
        <p:spPr>
          <a:xfrm>
            <a:off x="542260" y="4547473"/>
            <a:ext cx="10919637" cy="1938992"/>
          </a:xfrm>
          <a:prstGeom prst="rect">
            <a:avLst/>
          </a:prstGeom>
        </p:spPr>
        <p:txBody>
          <a:bodyPr wrap="square">
            <a:spAutoFit/>
          </a:bodyPr>
          <a:lstStyle/>
          <a:p>
            <a:r>
              <a:rPr lang="fr-FR" sz="2000" b="1" dirty="0">
                <a:solidFill>
                  <a:schemeClr val="accent1"/>
                </a:solidFill>
              </a:rPr>
              <a:t>« Le Donneur de Sérénades » </a:t>
            </a:r>
            <a:r>
              <a:rPr lang="fr-FR" sz="2000" dirty="0">
                <a:solidFill>
                  <a:schemeClr val="accent1"/>
                </a:solidFill>
              </a:rPr>
              <a:t>et </a:t>
            </a:r>
            <a:br>
              <a:rPr lang="fr-FR" sz="2000" dirty="0">
                <a:solidFill>
                  <a:schemeClr val="accent1"/>
                </a:solidFill>
              </a:rPr>
            </a:br>
            <a:r>
              <a:rPr lang="fr-FR" sz="2000" b="1" dirty="0">
                <a:solidFill>
                  <a:schemeClr val="accent1"/>
                </a:solidFill>
              </a:rPr>
              <a:t>« le </a:t>
            </a:r>
            <a:r>
              <a:rPr lang="fr-FR" sz="2000" b="1" dirty="0" err="1">
                <a:solidFill>
                  <a:schemeClr val="accent1"/>
                </a:solidFill>
              </a:rPr>
              <a:t>Mézzetin</a:t>
            </a:r>
            <a:r>
              <a:rPr lang="fr-FR" sz="2000" b="1" dirty="0">
                <a:solidFill>
                  <a:schemeClr val="accent1"/>
                </a:solidFill>
              </a:rPr>
              <a:t> » 1715  WATTEAU</a:t>
            </a:r>
            <a:br>
              <a:rPr lang="fr-FR" sz="2000" b="1" dirty="0">
                <a:solidFill>
                  <a:schemeClr val="accent1"/>
                </a:solidFill>
              </a:rPr>
            </a:br>
            <a:r>
              <a:rPr lang="fr-FR" sz="2000" b="1" dirty="0"/>
              <a:t/>
            </a:r>
            <a:br>
              <a:rPr lang="fr-FR" sz="2000" b="1" dirty="0"/>
            </a:br>
            <a:r>
              <a:rPr lang="fr-FR" sz="2000" dirty="0"/>
              <a:t>Qu’il s’agisse d’une </a:t>
            </a:r>
            <a:r>
              <a:rPr lang="fr-FR" sz="2000" u="sng" dirty="0"/>
              <a:t>sérénade</a:t>
            </a:r>
            <a:r>
              <a:rPr lang="fr-FR" sz="2000" dirty="0"/>
              <a:t> ou d’une </a:t>
            </a:r>
            <a:r>
              <a:rPr lang="fr-FR" sz="2000" u="sng" dirty="0"/>
              <a:t>aubade</a:t>
            </a:r>
            <a:r>
              <a:rPr lang="fr-FR" sz="2000" dirty="0"/>
              <a:t> il s’agit toujours d’un morceau de musique joué en l’honneur de quelqu’un souvent sous ses fenêtres</a:t>
            </a:r>
            <a:br>
              <a:rPr lang="fr-FR" sz="2000" dirty="0"/>
            </a:br>
            <a:r>
              <a:rPr lang="fr-FR" sz="2000" dirty="0"/>
              <a:t>Souvent, un amoureux transi qui peut devenir objet de sarcasmes</a:t>
            </a:r>
          </a:p>
        </p:txBody>
      </p:sp>
    </p:spTree>
    <p:extLst>
      <p:ext uri="{BB962C8B-B14F-4D97-AF65-F5344CB8AC3E}">
        <p14:creationId xmlns:p14="http://schemas.microsoft.com/office/powerpoint/2010/main" val="8511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7" y="572942"/>
            <a:ext cx="10813474" cy="1325563"/>
          </a:xfrm>
        </p:spPr>
        <p:txBody>
          <a:bodyPr>
            <a:noAutofit/>
          </a:bodyPr>
          <a:lstStyle/>
          <a:p>
            <a:r>
              <a:rPr lang="fr-FR" sz="2000" b="1" dirty="0" smtClean="0">
                <a:solidFill>
                  <a:schemeClr val="accent1"/>
                </a:solidFill>
              </a:rPr>
              <a:t>« L’Aubade » </a:t>
            </a:r>
            <a:r>
              <a:rPr lang="fr-FR" sz="2000" dirty="0" smtClean="0">
                <a:solidFill>
                  <a:schemeClr val="accent1"/>
                </a:solidFill>
              </a:rPr>
              <a:t>PICASSO -1931</a:t>
            </a:r>
            <a:br>
              <a:rPr lang="fr-FR" sz="2000" dirty="0" smtClean="0">
                <a:solidFill>
                  <a:schemeClr val="accent1"/>
                </a:solidFill>
              </a:rPr>
            </a:br>
            <a:r>
              <a:rPr lang="fr-FR" sz="2000" dirty="0">
                <a:solidFill>
                  <a:schemeClr val="accent1"/>
                </a:solidFill>
              </a:rPr>
              <a:t/>
            </a:r>
            <a:br>
              <a:rPr lang="fr-FR" sz="2000" dirty="0">
                <a:solidFill>
                  <a:schemeClr val="accent1"/>
                </a:solidFill>
              </a:rPr>
            </a:br>
            <a:r>
              <a:rPr lang="fr-FR" sz="2000" dirty="0" smtClean="0"/>
              <a:t>On reconnait Marie-Thérèse WALTER qui écoute la mélodie jouée par PAN, le berger musicien.</a:t>
            </a:r>
            <a:br>
              <a:rPr lang="fr-FR" sz="2000" dirty="0" smtClean="0"/>
            </a:br>
            <a:r>
              <a:rPr lang="fr-FR" sz="2000" dirty="0" smtClean="0"/>
              <a:t>PICASSO reprend le thème de l’iconographie traditionnelle qui traduit le bonheur pastoral</a:t>
            </a:r>
            <a:br>
              <a:rPr lang="fr-FR" sz="2000" dirty="0" smtClean="0"/>
            </a:br>
            <a:r>
              <a:rPr lang="fr-FR" sz="2000" dirty="0"/>
              <a:t/>
            </a:r>
            <a:br>
              <a:rPr lang="fr-FR" sz="2000" dirty="0"/>
            </a:br>
            <a:r>
              <a:rPr lang="fr-FR" sz="2000" dirty="0" smtClean="0"/>
              <a:t>Il déclinera ce thème de très nombreuses fois.</a:t>
            </a:r>
            <a:br>
              <a:rPr lang="fr-FR" sz="2000" dirty="0" smtClean="0"/>
            </a:br>
            <a:r>
              <a:rPr lang="fr-FR" sz="2000" dirty="0" smtClean="0"/>
              <a:t>La représentation de la musique était pour lui quelque chose d’omniprésent</a:t>
            </a:r>
            <a:endParaRPr lang="fr-FR" sz="2000" dirty="0"/>
          </a:p>
        </p:txBody>
      </p:sp>
      <p:sp>
        <p:nvSpPr>
          <p:cNvPr id="4" name="Rectangle 3"/>
          <p:cNvSpPr/>
          <p:nvPr/>
        </p:nvSpPr>
        <p:spPr>
          <a:xfrm>
            <a:off x="199158" y="2232779"/>
            <a:ext cx="10525991" cy="2031325"/>
          </a:xfrm>
          <a:prstGeom prst="rect">
            <a:avLst/>
          </a:prstGeom>
        </p:spPr>
        <p:txBody>
          <a:bodyPr wrap="square">
            <a:spAutoFit/>
          </a:bodyPr>
          <a:lstStyle/>
          <a:p>
            <a:r>
              <a:rPr lang="fr-FR" b="1" dirty="0">
                <a:solidFill>
                  <a:schemeClr val="accent1"/>
                </a:solidFill>
              </a:rPr>
              <a:t>« L’Aubade » </a:t>
            </a:r>
            <a:r>
              <a:rPr lang="fr-FR" dirty="0">
                <a:solidFill>
                  <a:schemeClr val="accent1"/>
                </a:solidFill>
              </a:rPr>
              <a:t>Pablo PICASSO -1942-</a:t>
            </a:r>
            <a:br>
              <a:rPr lang="fr-FR" dirty="0">
                <a:solidFill>
                  <a:schemeClr val="accent1"/>
                </a:solidFill>
              </a:rPr>
            </a:br>
            <a:r>
              <a:rPr lang="fr-FR" dirty="0"/>
              <a:t>(195 x 265 cm)</a:t>
            </a:r>
            <a:br>
              <a:rPr lang="fr-FR" dirty="0"/>
            </a:br>
            <a:r>
              <a:rPr lang="fr-FR" dirty="0"/>
              <a:t/>
            </a:r>
            <a:br>
              <a:rPr lang="fr-FR" dirty="0"/>
            </a:br>
            <a:r>
              <a:rPr lang="fr-FR" dirty="0"/>
              <a:t>Un format monumental pour cette œuvre peintre durant l’Occupation dans le plus pur style cubiste.</a:t>
            </a:r>
            <a:br>
              <a:rPr lang="fr-FR" dirty="0"/>
            </a:br>
            <a:r>
              <a:rPr lang="fr-FR" dirty="0"/>
              <a:t>Le titre précédent était «  la Sérénade » : des titres étonnants car nous sommes face à une femme nue couchée sur  lit qui semble hérissé de pics ( une sorte de gisante) avec à ses pieds une musicienne tenant sa mandoline qui ressemble à une geôlière eu égard à la pièce qui traduit un caractère d’enfermement</a:t>
            </a:r>
          </a:p>
        </p:txBody>
      </p:sp>
      <p:sp>
        <p:nvSpPr>
          <p:cNvPr id="5" name="Rectangle 4"/>
          <p:cNvSpPr/>
          <p:nvPr/>
        </p:nvSpPr>
        <p:spPr>
          <a:xfrm>
            <a:off x="199158" y="4264104"/>
            <a:ext cx="11031682" cy="2031325"/>
          </a:xfrm>
          <a:prstGeom prst="rect">
            <a:avLst/>
          </a:prstGeom>
        </p:spPr>
        <p:txBody>
          <a:bodyPr wrap="square">
            <a:spAutoFit/>
          </a:bodyPr>
          <a:lstStyle/>
          <a:p>
            <a:r>
              <a:rPr lang="fr-FR" b="1" dirty="0">
                <a:solidFill>
                  <a:schemeClr val="accent1"/>
                </a:solidFill>
              </a:rPr>
              <a:t>« L’Aubade » </a:t>
            </a:r>
            <a:r>
              <a:rPr lang="fr-FR" dirty="0">
                <a:solidFill>
                  <a:schemeClr val="accent1"/>
                </a:solidFill>
              </a:rPr>
              <a:t>PICASSO -1967-</a:t>
            </a:r>
            <a:br>
              <a:rPr lang="fr-FR" dirty="0">
                <a:solidFill>
                  <a:schemeClr val="accent1"/>
                </a:solidFill>
              </a:rPr>
            </a:br>
            <a:r>
              <a:rPr lang="fr-FR" dirty="0"/>
              <a:t/>
            </a:r>
            <a:br>
              <a:rPr lang="fr-FR" dirty="0"/>
            </a:br>
            <a:r>
              <a:rPr lang="fr-FR" dirty="0"/>
              <a:t>Même titre mais cette fois la peinture correspond au titre et se rapproche d’œuvres antérieures</a:t>
            </a:r>
            <a:br>
              <a:rPr lang="fr-FR" dirty="0"/>
            </a:br>
            <a:r>
              <a:rPr lang="fr-FR" dirty="0"/>
              <a:t>comme ce tableau de </a:t>
            </a:r>
            <a:r>
              <a:rPr lang="fr-FR" dirty="0" smtClean="0"/>
              <a:t>J.D.INGRES</a:t>
            </a:r>
            <a:r>
              <a:rPr lang="fr-FR" b="1" dirty="0" smtClean="0"/>
              <a:t>«</a:t>
            </a:r>
            <a:r>
              <a:rPr lang="fr-FR" b="1" dirty="0"/>
              <a:t>  Odalisque à l’esclave » </a:t>
            </a:r>
            <a:br>
              <a:rPr lang="fr-FR" b="1" dirty="0"/>
            </a:br>
            <a:r>
              <a:rPr lang="fr-FR" dirty="0" smtClean="0"/>
              <a:t>Un</a:t>
            </a:r>
            <a:r>
              <a:rPr lang="fr-FR" b="1" dirty="0" smtClean="0"/>
              <a:t> </a:t>
            </a:r>
            <a:r>
              <a:rPr lang="fr-FR" dirty="0"/>
              <a:t>vieillard essaie de charmer sa belle avec des accents d’érotisme</a:t>
            </a:r>
            <a:br>
              <a:rPr lang="fr-FR" dirty="0"/>
            </a:br>
            <a:r>
              <a:rPr lang="fr-FR" dirty="0"/>
              <a:t>(nudité, intimité découverte)</a:t>
            </a:r>
            <a:br>
              <a:rPr lang="fr-FR" dirty="0"/>
            </a:br>
            <a:r>
              <a:rPr lang="fr-FR" dirty="0" smtClean="0"/>
              <a:t>Peindre </a:t>
            </a:r>
            <a:r>
              <a:rPr lang="fr-FR" dirty="0"/>
              <a:t>la musique comme source de vitalité c’est défier la mort qui rôde</a:t>
            </a:r>
          </a:p>
        </p:txBody>
      </p:sp>
    </p:spTree>
    <p:extLst>
      <p:ext uri="{BB962C8B-B14F-4D97-AF65-F5344CB8AC3E}">
        <p14:creationId xmlns:p14="http://schemas.microsoft.com/office/powerpoint/2010/main" val="186177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60179"/>
            <a:ext cx="5517573" cy="1325563"/>
          </a:xfrm>
        </p:spPr>
        <p:txBody>
          <a:bodyPr>
            <a:noAutofit/>
          </a:bodyPr>
          <a:lstStyle/>
          <a:p>
            <a:r>
              <a:rPr lang="fr-FR" sz="2800" b="1" dirty="0" smtClean="0">
                <a:solidFill>
                  <a:schemeClr val="accent1"/>
                </a:solidFill>
              </a:rPr>
              <a:t>« La Sonate à Kreutzer » </a:t>
            </a:r>
            <a:br>
              <a:rPr lang="fr-FR" sz="2800" b="1" dirty="0" smtClean="0">
                <a:solidFill>
                  <a:schemeClr val="accent1"/>
                </a:solidFill>
              </a:rPr>
            </a:br>
            <a:r>
              <a:rPr lang="fr-FR" sz="2800" dirty="0" smtClean="0"/>
              <a:t>(116 x 101 cm)</a:t>
            </a:r>
            <a:br>
              <a:rPr lang="fr-FR" sz="2800" dirty="0" smtClean="0"/>
            </a:br>
            <a:r>
              <a:rPr lang="fr-FR" sz="2800" dirty="0" smtClean="0"/>
              <a:t>René-Xavier PRINT -1901-</a:t>
            </a:r>
            <a:br>
              <a:rPr lang="fr-FR" sz="2800" dirty="0" smtClean="0"/>
            </a:br>
            <a:r>
              <a:rPr lang="fr-FR" sz="2800" dirty="0"/>
              <a:t/>
            </a:r>
            <a:br>
              <a:rPr lang="fr-FR" sz="2800" dirty="0"/>
            </a:br>
            <a:r>
              <a:rPr lang="fr-FR" sz="2800" dirty="0" smtClean="0"/>
              <a:t>2 références : le roman de Tolstoï (drame de la jalousie)</a:t>
            </a:r>
            <a:br>
              <a:rPr lang="fr-FR" sz="2800" dirty="0" smtClean="0"/>
            </a:br>
            <a:r>
              <a:rPr lang="fr-FR" sz="2800" dirty="0" smtClean="0"/>
              <a:t>la sonate écrite par BEETHOVEN</a:t>
            </a:r>
            <a:br>
              <a:rPr lang="fr-FR" sz="2800" dirty="0" smtClean="0"/>
            </a:br>
            <a:r>
              <a:rPr lang="fr-FR" sz="2800" dirty="0"/>
              <a:t/>
            </a:r>
            <a:br>
              <a:rPr lang="fr-FR" sz="2800" dirty="0"/>
            </a:br>
            <a:r>
              <a:rPr lang="fr-FR" sz="2800" dirty="0" smtClean="0"/>
              <a:t>Cet élève de J.L. GEROME exprime toute la fougue de l’étreinte passionnée et  à travers le bras de l’homme qui brandit son violon; le personnage féminin était au piano ou se retient-elle à celui-ci?</a:t>
            </a:r>
            <a:endParaRPr lang="fr-FR" sz="2800" dirty="0"/>
          </a:p>
        </p:txBody>
      </p:sp>
      <p:sp>
        <p:nvSpPr>
          <p:cNvPr id="4" name="Rectangle 3"/>
          <p:cNvSpPr/>
          <p:nvPr/>
        </p:nvSpPr>
        <p:spPr>
          <a:xfrm>
            <a:off x="6096000" y="249383"/>
            <a:ext cx="6096000" cy="4093428"/>
          </a:xfrm>
          <a:prstGeom prst="rect">
            <a:avLst/>
          </a:prstGeom>
        </p:spPr>
        <p:txBody>
          <a:bodyPr>
            <a:spAutoFit/>
          </a:bodyPr>
          <a:lstStyle/>
          <a:p>
            <a:r>
              <a:rPr lang="fr-FR" sz="2000" b="1" dirty="0">
                <a:solidFill>
                  <a:schemeClr val="accent1"/>
                </a:solidFill>
              </a:rPr>
              <a:t>« La Tristesse du Roi » </a:t>
            </a:r>
            <a:r>
              <a:rPr lang="fr-FR" sz="2000" dirty="0">
                <a:solidFill>
                  <a:schemeClr val="accent1"/>
                </a:solidFill>
              </a:rPr>
              <a:t/>
            </a:r>
            <a:br>
              <a:rPr lang="fr-FR" sz="2000" dirty="0">
                <a:solidFill>
                  <a:schemeClr val="accent1"/>
                </a:solidFill>
              </a:rPr>
            </a:br>
            <a:r>
              <a:rPr lang="fr-FR" sz="2000" dirty="0"/>
              <a:t>Henri MATISSE -1952- ( 292 x 396 cm)</a:t>
            </a:r>
            <a:br>
              <a:rPr lang="fr-FR" sz="2000" dirty="0"/>
            </a:br>
            <a:r>
              <a:rPr lang="fr-FR" sz="2000" u="sng" dirty="0"/>
              <a:t>gouache découpée et collée puis montée sur toile</a:t>
            </a:r>
            <a:br>
              <a:rPr lang="fr-FR" sz="2000" u="sng" dirty="0"/>
            </a:br>
            <a:r>
              <a:rPr lang="fr-FR" sz="2000" dirty="0"/>
              <a:t/>
            </a:r>
            <a:br>
              <a:rPr lang="fr-FR" sz="2000" dirty="0"/>
            </a:br>
            <a:r>
              <a:rPr lang="fr-FR" sz="2000" dirty="0"/>
              <a:t>Faut-il y voir un autoportrait dans ce vieux roi dont la guitare laisse échapper des notes de musique en forme de pétales jaunes.</a:t>
            </a:r>
            <a:br>
              <a:rPr lang="fr-FR" sz="2000" dirty="0"/>
            </a:br>
            <a:r>
              <a:rPr lang="fr-FR" sz="2000" dirty="0"/>
              <a:t>Face à lui, une danseuse tourbillonne:</a:t>
            </a:r>
            <a:br>
              <a:rPr lang="fr-FR" sz="2000" dirty="0"/>
            </a:br>
            <a:r>
              <a:rPr lang="fr-FR" sz="2000" dirty="0"/>
              <a:t>cela pourrait être une référence biblique, celle de Salomé dansant devant le roi pour réclamer la tête de Jean-Baptiste.  Quant au personnage vert (sorte d’odalisque)il est interprété comme l’infirmière qui l’aidait depuis qu’il était en chaise roulante </a:t>
            </a:r>
          </a:p>
        </p:txBody>
      </p:sp>
      <p:sp>
        <p:nvSpPr>
          <p:cNvPr id="5" name="Rectangle 4"/>
          <p:cNvSpPr/>
          <p:nvPr/>
        </p:nvSpPr>
        <p:spPr>
          <a:xfrm>
            <a:off x="6588128" y="5015887"/>
            <a:ext cx="4930965" cy="400110"/>
          </a:xfrm>
          <a:prstGeom prst="rect">
            <a:avLst/>
          </a:prstGeom>
        </p:spPr>
        <p:txBody>
          <a:bodyPr wrap="none">
            <a:spAutoFit/>
          </a:bodyPr>
          <a:lstStyle/>
          <a:p>
            <a:r>
              <a:rPr lang="fr-FR" sz="2000" dirty="0"/>
              <a:t>La peinture est rythmée comme une musique</a:t>
            </a:r>
          </a:p>
        </p:txBody>
      </p:sp>
    </p:spTree>
    <p:extLst>
      <p:ext uri="{BB962C8B-B14F-4D97-AF65-F5344CB8AC3E}">
        <p14:creationId xmlns:p14="http://schemas.microsoft.com/office/powerpoint/2010/main" val="284141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PORTRAITS de MUSICIENS</a:t>
            </a:r>
            <a:endParaRPr lang="fr-FR" b="1" u="sng" dirty="0"/>
          </a:p>
        </p:txBody>
      </p:sp>
    </p:spTree>
    <p:extLst>
      <p:ext uri="{BB962C8B-B14F-4D97-AF65-F5344CB8AC3E}">
        <p14:creationId xmlns:p14="http://schemas.microsoft.com/office/powerpoint/2010/main" val="130310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518" y="2597764"/>
            <a:ext cx="7117774" cy="1325563"/>
          </a:xfrm>
        </p:spPr>
        <p:txBody>
          <a:bodyPr>
            <a:normAutofit fontScale="90000"/>
          </a:bodyPr>
          <a:lstStyle/>
          <a:p>
            <a:r>
              <a:rPr lang="fr-FR" sz="2800" b="1" dirty="0" smtClean="0">
                <a:solidFill>
                  <a:schemeClr val="accent1"/>
                </a:solidFill>
              </a:rPr>
              <a:t>«</a:t>
            </a:r>
            <a:r>
              <a:rPr lang="fr-FR" sz="3100" b="1" dirty="0" smtClean="0">
                <a:solidFill>
                  <a:schemeClr val="accent1"/>
                </a:solidFill>
              </a:rPr>
              <a:t> Portrait de musicien » </a:t>
            </a:r>
            <a:r>
              <a:rPr lang="fr-FR" sz="3100" dirty="0" smtClean="0">
                <a:solidFill>
                  <a:schemeClr val="accent1"/>
                </a:solidFill>
              </a:rPr>
              <a:t>Léonard de VINCI </a:t>
            </a:r>
            <a:r>
              <a:rPr lang="fr-FR" sz="3100" dirty="0" smtClean="0"/>
              <a:t>-1485-</a:t>
            </a:r>
            <a:br>
              <a:rPr lang="fr-FR" sz="3100" dirty="0" smtClean="0"/>
            </a:br>
            <a:r>
              <a:rPr lang="fr-FR" sz="3100" dirty="0" smtClean="0"/>
              <a:t>47 x 37 ( huile sur bois)</a:t>
            </a:r>
            <a:br>
              <a:rPr lang="fr-FR" sz="3100" dirty="0" smtClean="0"/>
            </a:br>
            <a:r>
              <a:rPr lang="fr-FR" sz="3100" dirty="0"/>
              <a:t/>
            </a:r>
            <a:br>
              <a:rPr lang="fr-FR" sz="3100" dirty="0"/>
            </a:br>
            <a:r>
              <a:rPr lang="fr-FR" sz="3100" dirty="0" smtClean="0"/>
              <a:t>Sans doute une des 1ères représentations d’un musicien et surtout seul portrait masculin peint par Léonard de VINCI : portrait en buste pour cet homme aux traits fins placé de ¾;</a:t>
            </a:r>
            <a:br>
              <a:rPr lang="fr-FR" sz="3100" dirty="0" smtClean="0"/>
            </a:br>
            <a:r>
              <a:rPr lang="fr-FR" sz="3100" dirty="0" smtClean="0"/>
              <a:t>Il tient dans ses mains un carton sur lequel on peut lire «  cant… </a:t>
            </a:r>
            <a:r>
              <a:rPr lang="fr-FR" sz="3100" dirty="0" err="1" smtClean="0"/>
              <a:t>ang</a:t>
            </a:r>
            <a:r>
              <a:rPr lang="fr-FR" sz="3100" dirty="0" smtClean="0"/>
              <a:t>… » suivi d’une partition musicale</a:t>
            </a:r>
            <a:br>
              <a:rPr lang="fr-FR" sz="3100" dirty="0" smtClean="0"/>
            </a:br>
            <a:r>
              <a:rPr lang="fr-FR" sz="3100" dirty="0" smtClean="0"/>
              <a:t>On pense qu’il s’agit d’une connaissance de Léonard : </a:t>
            </a:r>
            <a:r>
              <a:rPr lang="fr-FR" sz="3100" dirty="0"/>
              <a:t> </a:t>
            </a:r>
            <a:r>
              <a:rPr lang="fr-FR" sz="3100" dirty="0" err="1" smtClean="0"/>
              <a:t>Franchino</a:t>
            </a:r>
            <a:r>
              <a:rPr lang="fr-FR" sz="3100" dirty="0" smtClean="0"/>
              <a:t> GAFFURIO </a:t>
            </a:r>
            <a:r>
              <a:rPr lang="fr-FR" sz="3100" dirty="0"/>
              <a:t> </a:t>
            </a:r>
            <a:r>
              <a:rPr lang="fr-FR" sz="3100" dirty="0" smtClean="0"/>
              <a:t>qui était maitre de chapelle au dôme de MILAN(compositeur de messes et de motets)</a:t>
            </a:r>
            <a:endParaRPr lang="fr-FR" sz="3100" dirty="0"/>
          </a:p>
        </p:txBody>
      </p:sp>
      <p:sp>
        <p:nvSpPr>
          <p:cNvPr id="4" name="Rectangle 3"/>
          <p:cNvSpPr/>
          <p:nvPr/>
        </p:nvSpPr>
        <p:spPr>
          <a:xfrm>
            <a:off x="7716982" y="605595"/>
            <a:ext cx="4475018" cy="5324535"/>
          </a:xfrm>
          <a:prstGeom prst="rect">
            <a:avLst/>
          </a:prstGeom>
        </p:spPr>
        <p:txBody>
          <a:bodyPr wrap="square">
            <a:spAutoFit/>
          </a:bodyPr>
          <a:lstStyle/>
          <a:p>
            <a:r>
              <a:rPr lang="fr-FR" sz="2000" b="1" dirty="0">
                <a:solidFill>
                  <a:schemeClr val="accent1"/>
                </a:solidFill>
              </a:rPr>
              <a:t>« Le Vielleur » </a:t>
            </a:r>
            <a:r>
              <a:rPr lang="fr-FR" sz="2000" dirty="0">
                <a:solidFill>
                  <a:schemeClr val="accent1"/>
                </a:solidFill>
              </a:rPr>
              <a:t>Georges de la TOUR – 1630-</a:t>
            </a:r>
            <a:br>
              <a:rPr lang="fr-FR" sz="2000" dirty="0">
                <a:solidFill>
                  <a:schemeClr val="accent1"/>
                </a:solidFill>
              </a:rPr>
            </a:br>
            <a:r>
              <a:rPr lang="fr-FR" sz="2000" dirty="0"/>
              <a:t>(162 x 105 cm)</a:t>
            </a:r>
            <a:br>
              <a:rPr lang="fr-FR" sz="2000" dirty="0"/>
            </a:br>
            <a:r>
              <a:rPr lang="fr-FR" sz="2000" dirty="0"/>
              <a:t/>
            </a:r>
            <a:br>
              <a:rPr lang="fr-FR" sz="2000" dirty="0"/>
            </a:br>
            <a:r>
              <a:rPr lang="fr-FR" sz="2000" dirty="0"/>
              <a:t>Une intensité tragique se dégage de ce musicien  aveugle au manteau élimé, à la culotte déchirée jouant de la vielle du fait du sujet et de la monochromie.</a:t>
            </a:r>
            <a:br>
              <a:rPr lang="fr-FR" sz="2000" dirty="0"/>
            </a:br>
            <a:r>
              <a:rPr lang="fr-FR" sz="2000" dirty="0"/>
              <a:t>Cet instrument de musique, d’abord instrument d’église, était associé aux mendiants et aux aveugles ( avant d’être remplacé par l’orgue de Barbarie)</a:t>
            </a:r>
            <a:br>
              <a:rPr lang="fr-FR" sz="2000" dirty="0"/>
            </a:br>
            <a:r>
              <a:rPr lang="fr-FR" sz="2000" dirty="0"/>
              <a:t/>
            </a:r>
            <a:br>
              <a:rPr lang="fr-FR" sz="2000" dirty="0"/>
            </a:br>
            <a:r>
              <a:rPr lang="fr-FR" sz="2000" dirty="0"/>
              <a:t>Cette peinture est d’un grand réalisme ( on peut voir une mouche posée) et illustre le clair-obscur dont de la TOUR usait ( </a:t>
            </a:r>
            <a:r>
              <a:rPr lang="fr-FR" dirty="0"/>
              <a:t>inspiration LE CARAVAGE)	 </a:t>
            </a:r>
          </a:p>
        </p:txBody>
      </p:sp>
    </p:spTree>
    <p:extLst>
      <p:ext uri="{BB962C8B-B14F-4D97-AF65-F5344CB8AC3E}">
        <p14:creationId xmlns:p14="http://schemas.microsoft.com/office/powerpoint/2010/main" val="153446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473" y="2753591"/>
            <a:ext cx="5126182" cy="1212705"/>
          </a:xfrm>
        </p:spPr>
        <p:txBody>
          <a:bodyPr>
            <a:normAutofit fontScale="90000"/>
          </a:bodyPr>
          <a:lstStyle/>
          <a:p>
            <a:r>
              <a:rPr lang="fr-FR" sz="2800" b="1" dirty="0" smtClean="0">
                <a:solidFill>
                  <a:schemeClr val="accent1"/>
                </a:solidFill>
              </a:rPr>
              <a:t>« Frédéric CHOPIN  et Georges SAND»                </a:t>
            </a:r>
            <a:r>
              <a:rPr lang="fr-FR" sz="2800" dirty="0" smtClean="0">
                <a:solidFill>
                  <a:schemeClr val="accent1"/>
                </a:solidFill>
              </a:rPr>
              <a:t>Eugène DELACROIX – 1838-</a:t>
            </a:r>
            <a:br>
              <a:rPr lang="fr-FR" sz="2800" dirty="0" smtClean="0">
                <a:solidFill>
                  <a:schemeClr val="accent1"/>
                </a:solidFill>
              </a:rPr>
            </a:br>
            <a:r>
              <a:rPr lang="fr-FR" sz="2800" dirty="0" smtClean="0"/>
              <a:t>(45,5 x 38 cm)</a:t>
            </a:r>
            <a:br>
              <a:rPr lang="fr-FR" sz="2800" dirty="0" smtClean="0"/>
            </a:br>
            <a:r>
              <a:rPr lang="fr-FR" sz="2800" dirty="0"/>
              <a:t/>
            </a:r>
            <a:br>
              <a:rPr lang="fr-FR" sz="2800" dirty="0"/>
            </a:br>
            <a:r>
              <a:rPr lang="fr-FR" sz="2800" dirty="0" smtClean="0"/>
              <a:t>Un tableau inachevé qui a eu la particularité d’être découpé en 2 parties après la mort de DELACROIX</a:t>
            </a:r>
            <a:br>
              <a:rPr lang="fr-FR" sz="2800" dirty="0" smtClean="0"/>
            </a:br>
            <a:r>
              <a:rPr lang="fr-FR" sz="2800" dirty="0" smtClean="0"/>
              <a:t>(la partie «  CHOPIN » est conservée au Louvre)</a:t>
            </a:r>
            <a:br>
              <a:rPr lang="fr-FR" sz="2800" dirty="0" smtClean="0"/>
            </a:br>
            <a:r>
              <a:rPr lang="fr-FR" sz="2800" dirty="0" smtClean="0"/>
              <a:t>Le trio que formait DELACROIX, CHOPIN et Georges SAND illustre parfaitement cette complicité entre leurs disciplines.</a:t>
            </a:r>
            <a:br>
              <a:rPr lang="fr-FR" sz="2800" dirty="0" smtClean="0"/>
            </a:br>
            <a:r>
              <a:rPr lang="fr-FR" sz="2800" dirty="0" smtClean="0"/>
              <a:t>Ils se retrouvaient à Nohant où chacun composait échappant ainsi «  à la folle ardeur de Paris »</a:t>
            </a:r>
            <a:br>
              <a:rPr lang="fr-FR" sz="2800" dirty="0" smtClean="0"/>
            </a:br>
            <a:endParaRPr lang="fr-FR" sz="2800" dirty="0"/>
          </a:p>
        </p:txBody>
      </p:sp>
      <p:sp>
        <p:nvSpPr>
          <p:cNvPr id="3" name="Rectangle 2"/>
          <p:cNvSpPr/>
          <p:nvPr/>
        </p:nvSpPr>
        <p:spPr>
          <a:xfrm>
            <a:off x="5967846" y="549976"/>
            <a:ext cx="6096000" cy="4401205"/>
          </a:xfrm>
          <a:prstGeom prst="rect">
            <a:avLst/>
          </a:prstGeom>
        </p:spPr>
        <p:txBody>
          <a:bodyPr>
            <a:spAutoFit/>
          </a:bodyPr>
          <a:lstStyle/>
          <a:p>
            <a:r>
              <a:rPr lang="fr-FR" sz="2000" b="1" dirty="0">
                <a:solidFill>
                  <a:schemeClr val="accent1"/>
                </a:solidFill>
              </a:rPr>
              <a:t>« Paganini jouant du violon »</a:t>
            </a:r>
            <a:r>
              <a:rPr lang="fr-FR" sz="2000" dirty="0">
                <a:solidFill>
                  <a:schemeClr val="accent1"/>
                </a:solidFill>
              </a:rPr>
              <a:t> Eugène DELACROIX </a:t>
            </a:r>
            <a:r>
              <a:rPr lang="fr-FR" sz="2000" dirty="0"/>
              <a:t/>
            </a:r>
            <a:br>
              <a:rPr lang="fr-FR" sz="2000" dirty="0"/>
            </a:br>
            <a:r>
              <a:rPr lang="fr-FR" sz="2000" dirty="0"/>
              <a:t>-1831-  ( 45 x 30 cm)</a:t>
            </a:r>
            <a:br>
              <a:rPr lang="fr-FR" sz="2000" dirty="0"/>
            </a:br>
            <a:r>
              <a:rPr lang="fr-FR" sz="2000" dirty="0"/>
              <a:t/>
            </a:r>
            <a:br>
              <a:rPr lang="fr-FR" sz="2000" dirty="0"/>
            </a:br>
            <a:r>
              <a:rPr lang="fr-FR" sz="2000" dirty="0"/>
              <a:t>Représentation du célèbre violoniste décrié de son vivant(on l’accusait d’avoir fait un pacte avec Satan!) par DELACROIX qui était lui-même violoniste et qui a sans doute réalisé ce portrait après un récital donné à PARIS en mars 1831</a:t>
            </a:r>
            <a:br>
              <a:rPr lang="fr-FR" sz="2000" dirty="0"/>
            </a:br>
            <a:r>
              <a:rPr lang="fr-FR" sz="2000" dirty="0"/>
              <a:t>Il le montre dans le feu de l’action avec une silhouette dégingandée, squelettique, portant une vieille redingote , les mains sont nerveuses, son profil irrégulier, le visage blafard, les yeux enfoncés et clos, pour renforcer le </a:t>
            </a:r>
            <a:r>
              <a:rPr lang="fr-FR" sz="2000" u="sng" dirty="0"/>
              <a:t>romantisme</a:t>
            </a:r>
            <a:r>
              <a:rPr lang="fr-FR" sz="2000" dirty="0"/>
              <a:t> il utilise une palette monochrome où le noir domine</a:t>
            </a:r>
          </a:p>
        </p:txBody>
      </p:sp>
    </p:spTree>
    <p:extLst>
      <p:ext uri="{BB962C8B-B14F-4D97-AF65-F5344CB8AC3E}">
        <p14:creationId xmlns:p14="http://schemas.microsoft.com/office/powerpoint/2010/main" val="3573461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1854056"/>
            <a:ext cx="6255328" cy="1325563"/>
          </a:xfrm>
        </p:spPr>
        <p:txBody>
          <a:bodyPr>
            <a:noAutofit/>
          </a:bodyPr>
          <a:lstStyle/>
          <a:p>
            <a:r>
              <a:rPr lang="fr-FR" sz="2800" b="1" dirty="0" smtClean="0">
                <a:solidFill>
                  <a:schemeClr val="accent1"/>
                </a:solidFill>
              </a:rPr>
              <a:t>« Jeune homme dans un paysage » </a:t>
            </a:r>
            <a:r>
              <a:rPr lang="fr-FR" sz="2800" dirty="0" smtClean="0">
                <a:solidFill>
                  <a:schemeClr val="accent1"/>
                </a:solidFill>
              </a:rPr>
              <a:t>ou</a:t>
            </a:r>
            <a:br>
              <a:rPr lang="fr-FR" sz="2800" dirty="0" smtClean="0">
                <a:solidFill>
                  <a:schemeClr val="accent1"/>
                </a:solidFill>
              </a:rPr>
            </a:br>
            <a:r>
              <a:rPr lang="fr-FR" sz="2800" b="1" dirty="0" smtClean="0">
                <a:solidFill>
                  <a:schemeClr val="accent1"/>
                </a:solidFill>
              </a:rPr>
              <a:t>« le </a:t>
            </a:r>
            <a:r>
              <a:rPr lang="fr-FR" sz="2800" b="1" dirty="0" err="1" smtClean="0">
                <a:solidFill>
                  <a:schemeClr val="accent1"/>
                </a:solidFill>
              </a:rPr>
              <a:t>Guitarrero</a:t>
            </a:r>
            <a:r>
              <a:rPr lang="fr-FR" sz="2800" b="1" dirty="0" smtClean="0">
                <a:solidFill>
                  <a:schemeClr val="accent1"/>
                </a:solidFill>
              </a:rPr>
              <a:t> » </a:t>
            </a:r>
            <a:r>
              <a:rPr lang="fr-FR" sz="2800" dirty="0" smtClean="0">
                <a:solidFill>
                  <a:schemeClr val="accent1"/>
                </a:solidFill>
              </a:rPr>
              <a:t>1844 Gustave COURBET</a:t>
            </a:r>
            <a:br>
              <a:rPr lang="fr-FR" sz="2800" dirty="0" smtClean="0">
                <a:solidFill>
                  <a:schemeClr val="accent1"/>
                </a:solidFill>
              </a:rPr>
            </a:br>
            <a:r>
              <a:rPr lang="fr-FR" sz="2800" dirty="0" smtClean="0"/>
              <a:t> ( 55 x 41 cm)</a:t>
            </a:r>
            <a:br>
              <a:rPr lang="fr-FR" sz="2800" dirty="0" smtClean="0"/>
            </a:br>
            <a:r>
              <a:rPr lang="fr-FR" sz="2800" dirty="0"/>
              <a:t/>
            </a:r>
            <a:br>
              <a:rPr lang="fr-FR" sz="2800" dirty="0"/>
            </a:br>
            <a:r>
              <a:rPr lang="fr-FR" sz="2800" dirty="0" smtClean="0"/>
              <a:t>On a une référence médiévale dans le costume de ce jeune homme qui ressemble ainsi à un troubadour, assis contre un rocher.</a:t>
            </a:r>
            <a:br>
              <a:rPr lang="fr-FR" sz="2800" dirty="0" smtClean="0"/>
            </a:br>
            <a:r>
              <a:rPr lang="fr-FR" sz="2800" dirty="0" smtClean="0"/>
              <a:t>Il s’agit d’une des 1ères œuvres de COURBET mais une œuvre qui influencera MANET</a:t>
            </a:r>
            <a:br>
              <a:rPr lang="fr-FR" sz="2800" dirty="0" smtClean="0"/>
            </a:br>
            <a:endParaRPr lang="fr-FR" sz="2800" dirty="0"/>
          </a:p>
        </p:txBody>
      </p:sp>
      <p:sp>
        <p:nvSpPr>
          <p:cNvPr id="4" name="Rectangle 3"/>
          <p:cNvSpPr/>
          <p:nvPr/>
        </p:nvSpPr>
        <p:spPr>
          <a:xfrm>
            <a:off x="6868389" y="276642"/>
            <a:ext cx="5569527" cy="4924425"/>
          </a:xfrm>
          <a:prstGeom prst="rect">
            <a:avLst/>
          </a:prstGeom>
        </p:spPr>
        <p:txBody>
          <a:bodyPr wrap="square">
            <a:spAutoFit/>
          </a:bodyPr>
          <a:lstStyle/>
          <a:p>
            <a:r>
              <a:rPr lang="fr-FR" b="1" dirty="0">
                <a:solidFill>
                  <a:schemeClr val="accent1"/>
                </a:solidFill>
              </a:rPr>
              <a:t>« Le Chanteur espagnol » </a:t>
            </a:r>
            <a:r>
              <a:rPr lang="fr-FR" dirty="0">
                <a:solidFill>
                  <a:schemeClr val="accent1"/>
                </a:solidFill>
              </a:rPr>
              <a:t>E.MANET</a:t>
            </a:r>
            <a:br>
              <a:rPr lang="fr-FR" dirty="0">
                <a:solidFill>
                  <a:schemeClr val="accent1"/>
                </a:solidFill>
              </a:rPr>
            </a:br>
            <a:r>
              <a:rPr lang="fr-FR" dirty="0"/>
              <a:t>1860 (147 x 114 cm)</a:t>
            </a:r>
            <a:br>
              <a:rPr lang="fr-FR" dirty="0"/>
            </a:br>
            <a:r>
              <a:rPr lang="fr-FR" dirty="0"/>
              <a:t/>
            </a:r>
            <a:br>
              <a:rPr lang="fr-FR" dirty="0"/>
            </a:br>
            <a:r>
              <a:rPr lang="fr-FR" sz="2000" dirty="0"/>
              <a:t>Un gitan plaquant un accord sur sa guitare tout en chantant avec à ses pieds une cruche, quelques oignons et un mégot que l’on imagine encore fumant.</a:t>
            </a:r>
            <a:br>
              <a:rPr lang="fr-FR" sz="2000" dirty="0"/>
            </a:br>
            <a:r>
              <a:rPr lang="fr-FR" sz="2000" dirty="0"/>
              <a:t>Tableau  presque grandeur nature avec des couleurs «  vraies » dans un décor neutre;</a:t>
            </a:r>
            <a:br>
              <a:rPr lang="fr-FR" sz="2000" dirty="0"/>
            </a:br>
            <a:r>
              <a:rPr lang="fr-FR" sz="2000" dirty="0"/>
              <a:t>le blanc ( foulard, chemise, espadrilles) illumine la scène qui est traitée de manière très réaliste</a:t>
            </a:r>
            <a:br>
              <a:rPr lang="fr-FR" sz="2000" dirty="0"/>
            </a:br>
            <a:r>
              <a:rPr lang="fr-FR" sz="2000" dirty="0" smtClean="0"/>
              <a:t>A </a:t>
            </a:r>
            <a:r>
              <a:rPr lang="fr-FR" sz="2000" dirty="0"/>
              <a:t>cette époque, l’Espagne est à la mode, symbole «  d’exotisme » tout comme les peintres VELASQUEZ et MURILLO ( familiers de ce genre de portraits)</a:t>
            </a:r>
            <a:br>
              <a:rPr lang="fr-FR" sz="2000" dirty="0"/>
            </a:br>
            <a:endParaRPr lang="fr-FR" sz="2000" dirty="0"/>
          </a:p>
        </p:txBody>
      </p:sp>
      <p:sp>
        <p:nvSpPr>
          <p:cNvPr id="5" name="Rectangle 4"/>
          <p:cNvSpPr/>
          <p:nvPr/>
        </p:nvSpPr>
        <p:spPr>
          <a:xfrm>
            <a:off x="308264" y="5354955"/>
            <a:ext cx="3598718" cy="1323439"/>
          </a:xfrm>
          <a:prstGeom prst="rect">
            <a:avLst/>
          </a:prstGeom>
        </p:spPr>
        <p:txBody>
          <a:bodyPr wrap="square">
            <a:spAutoFit/>
          </a:bodyPr>
          <a:lstStyle/>
          <a:p>
            <a:r>
              <a:rPr lang="fr-FR" sz="2000" b="1" dirty="0">
                <a:solidFill>
                  <a:schemeClr val="accent1"/>
                </a:solidFill>
              </a:rPr>
              <a:t>« Le vieux Musicien » </a:t>
            </a:r>
            <a:r>
              <a:rPr lang="fr-FR" sz="2000" dirty="0">
                <a:solidFill>
                  <a:schemeClr val="accent1"/>
                </a:solidFill>
              </a:rPr>
              <a:t>MANET -1862- </a:t>
            </a:r>
            <a:r>
              <a:rPr lang="fr-FR" sz="2000" dirty="0" smtClean="0">
                <a:solidFill>
                  <a:schemeClr val="accent1"/>
                </a:solidFill>
              </a:rPr>
              <a:t>( </a:t>
            </a:r>
            <a:r>
              <a:rPr lang="fr-FR" sz="2000" dirty="0">
                <a:solidFill>
                  <a:schemeClr val="accent1"/>
                </a:solidFill>
              </a:rPr>
              <a:t>187 x 248 cm)</a:t>
            </a:r>
            <a:br>
              <a:rPr lang="fr-FR" sz="2000" dirty="0">
                <a:solidFill>
                  <a:schemeClr val="accent1"/>
                </a:solidFill>
              </a:rPr>
            </a:br>
            <a:r>
              <a:rPr lang="fr-FR" sz="2000" dirty="0"/>
              <a:t/>
            </a:r>
            <a:br>
              <a:rPr lang="fr-FR" sz="2000" dirty="0"/>
            </a:br>
            <a:endParaRPr lang="fr-FR" sz="2000" dirty="0"/>
          </a:p>
        </p:txBody>
      </p:sp>
      <p:sp>
        <p:nvSpPr>
          <p:cNvPr id="6" name="Rectangle 5"/>
          <p:cNvSpPr/>
          <p:nvPr/>
        </p:nvSpPr>
        <p:spPr>
          <a:xfrm>
            <a:off x="4114799" y="4939456"/>
            <a:ext cx="7959437" cy="1938992"/>
          </a:xfrm>
          <a:prstGeom prst="rect">
            <a:avLst/>
          </a:prstGeom>
        </p:spPr>
        <p:txBody>
          <a:bodyPr wrap="square">
            <a:spAutoFit/>
          </a:bodyPr>
          <a:lstStyle/>
          <a:p>
            <a:r>
              <a:rPr lang="fr-FR" sz="2000" dirty="0"/>
              <a:t>Dans un terrain vague quelques personnages dont le vieillard barbu ( le juif errant)Il s’agit d’un manouche installé à Paris</a:t>
            </a:r>
            <a:br>
              <a:rPr lang="fr-FR" sz="2000" dirty="0"/>
            </a:br>
            <a:r>
              <a:rPr lang="fr-FR" sz="2000" dirty="0"/>
              <a:t>Contraste entre ce vagabond ( le créateur persécuté) et les 2 personnages élégants à droite</a:t>
            </a:r>
            <a:br>
              <a:rPr lang="fr-FR" sz="2000" dirty="0"/>
            </a:br>
            <a:r>
              <a:rPr lang="fr-FR" sz="2000" dirty="0"/>
              <a:t>( on reconnait « Le buveur d’Absinthe » avec son chapeau haut-de-forme peint quelques temps auparavant) mais là encore influence de COURBET</a:t>
            </a:r>
          </a:p>
        </p:txBody>
      </p:sp>
    </p:spTree>
    <p:extLst>
      <p:ext uri="{BB962C8B-B14F-4D97-AF65-F5344CB8AC3E}">
        <p14:creationId xmlns:p14="http://schemas.microsoft.com/office/powerpoint/2010/main" val="162728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07027" y="3274580"/>
            <a:ext cx="10515600" cy="1325563"/>
          </a:xfrm>
        </p:spPr>
        <p:txBody>
          <a:bodyPr>
            <a:noAutofit/>
          </a:bodyPr>
          <a:lstStyle/>
          <a:p>
            <a:r>
              <a:rPr lang="fr-FR" sz="3200" dirty="0" smtClean="0"/>
              <a:t>Si dans la 1</a:t>
            </a:r>
            <a:r>
              <a:rPr lang="fr-FR" sz="3200" baseline="30000" dirty="0" smtClean="0"/>
              <a:t>ère</a:t>
            </a:r>
            <a:r>
              <a:rPr lang="fr-FR" sz="3200" dirty="0" smtClean="0"/>
              <a:t> partie, nous avons abordé la musique sacrée et les natures mortes, le second volet portera sur </a:t>
            </a:r>
            <a:r>
              <a:rPr lang="fr-FR" sz="3200" u="sng" dirty="0" smtClean="0"/>
              <a:t>la musique profane et les musiciens représentés en peinture.</a:t>
            </a:r>
            <a:br>
              <a:rPr lang="fr-FR" sz="3200" u="sng" dirty="0" smtClean="0"/>
            </a:br>
            <a:r>
              <a:rPr lang="fr-FR" sz="3200" dirty="0"/>
              <a:t/>
            </a:r>
            <a:br>
              <a:rPr lang="fr-FR" sz="3200" dirty="0"/>
            </a:br>
            <a:r>
              <a:rPr lang="fr-FR" sz="3200" dirty="0" smtClean="0"/>
              <a:t>La musique assure une vision hédoniste de l’existence et, à ce titre, a été très présente dans les peintures de genre.</a:t>
            </a:r>
            <a:br>
              <a:rPr lang="fr-FR" sz="3200" dirty="0" smtClean="0"/>
            </a:br>
            <a:r>
              <a:rPr lang="fr-FR" sz="3200" dirty="0"/>
              <a:t>P</a:t>
            </a:r>
            <a:r>
              <a:rPr lang="fr-FR" sz="3200" dirty="0" smtClean="0"/>
              <a:t>our certains peintres, elle a représenté un sujet récurrent dont le traitement a évolué avec leur évolution artistique.</a:t>
            </a:r>
            <a:br>
              <a:rPr lang="fr-FR" sz="3200" dirty="0" smtClean="0"/>
            </a:br>
            <a:r>
              <a:rPr lang="fr-FR" sz="3200" dirty="0" smtClean="0"/>
              <a:t/>
            </a:r>
            <a:br>
              <a:rPr lang="fr-FR" sz="3200" dirty="0" smtClean="0"/>
            </a:br>
            <a:r>
              <a:rPr lang="fr-FR" sz="3200" dirty="0" smtClean="0"/>
              <a:t>Enfin, la porosité qui existait entre les arts ainsi que les amitiés qui se tissaient entre artistes (notamment entre peinture et musique) ont été supports d’expressions picturales.    </a:t>
            </a:r>
            <a:br>
              <a:rPr lang="fr-FR" sz="3200" dirty="0" smtClean="0"/>
            </a:br>
            <a:r>
              <a:rPr lang="fr-FR" sz="3200" dirty="0" smtClean="0"/>
              <a:t/>
            </a:r>
            <a:br>
              <a:rPr lang="fr-FR" sz="3200" dirty="0" smtClean="0"/>
            </a:br>
            <a:r>
              <a:rPr lang="fr-FR" sz="3200" dirty="0" smtClean="0"/>
              <a:t/>
            </a:r>
            <a:br>
              <a:rPr lang="fr-FR" sz="3200" dirty="0" smtClean="0"/>
            </a:br>
            <a:endParaRPr lang="fr-FR" sz="3200" dirty="0"/>
          </a:p>
        </p:txBody>
      </p:sp>
    </p:spTree>
    <p:extLst>
      <p:ext uri="{BB962C8B-B14F-4D97-AF65-F5344CB8AC3E}">
        <p14:creationId xmlns:p14="http://schemas.microsoft.com/office/powerpoint/2010/main" val="337243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7284"/>
            <a:ext cx="6930736" cy="1325563"/>
          </a:xfrm>
        </p:spPr>
        <p:txBody>
          <a:bodyPr>
            <a:noAutofit/>
          </a:bodyPr>
          <a:lstStyle/>
          <a:p>
            <a:r>
              <a:rPr lang="fr-FR" sz="2800" b="1" dirty="0" smtClean="0">
                <a:solidFill>
                  <a:schemeClr val="accent1"/>
                </a:solidFill>
              </a:rPr>
              <a:t>« Le fifre » </a:t>
            </a:r>
            <a:r>
              <a:rPr lang="fr-FR" sz="2800" dirty="0" smtClean="0">
                <a:solidFill>
                  <a:schemeClr val="accent1"/>
                </a:solidFill>
              </a:rPr>
              <a:t>Edouard MANET -1866- ( 161 x 97 cm)</a:t>
            </a:r>
            <a:br>
              <a:rPr lang="fr-FR" sz="2800" dirty="0" smtClean="0">
                <a:solidFill>
                  <a:schemeClr val="accent1"/>
                </a:solidFill>
              </a:rPr>
            </a:br>
            <a:r>
              <a:rPr lang="fr-FR" sz="2800" dirty="0" smtClean="0"/>
              <a:t>Un tableau refusé au Salon et décrié…</a:t>
            </a:r>
            <a:br>
              <a:rPr lang="fr-FR" sz="2800" dirty="0" smtClean="0"/>
            </a:br>
            <a:r>
              <a:rPr lang="fr-FR" sz="2800" dirty="0" smtClean="0"/>
              <a:t/>
            </a:r>
            <a:br>
              <a:rPr lang="fr-FR" sz="2800" dirty="0" smtClean="0"/>
            </a:br>
            <a:r>
              <a:rPr lang="fr-FR" sz="2800" dirty="0" smtClean="0"/>
              <a:t>Un jeune garçon légèrement déhanché vêtu de l’uniforme des enfants de troupe de Napoléon III</a:t>
            </a:r>
            <a:br>
              <a:rPr lang="fr-FR" sz="2800" dirty="0" smtClean="0"/>
            </a:br>
            <a:r>
              <a:rPr lang="fr-FR" sz="2800" dirty="0" smtClean="0"/>
              <a:t>(voltigeur) pantalon rouge à bandes noires, veste noire à boutons dorés, baudrier et guêtres blanches et petit calot.</a:t>
            </a:r>
            <a:br>
              <a:rPr lang="fr-FR" sz="2800" dirty="0" smtClean="0"/>
            </a:br>
            <a:r>
              <a:rPr lang="fr-FR" sz="2800" dirty="0" smtClean="0"/>
              <a:t>Il n’y a pas de profondeur, pas de décorum mais un fond monochrome qui fait davantage ressortir les couleurs vives de l’uniforme</a:t>
            </a:r>
            <a:br>
              <a:rPr lang="fr-FR" sz="2800" dirty="0" smtClean="0"/>
            </a:br>
            <a:r>
              <a:rPr lang="fr-FR" sz="2800" dirty="0"/>
              <a:t/>
            </a:r>
            <a:br>
              <a:rPr lang="fr-FR" sz="2800" dirty="0"/>
            </a:br>
            <a:r>
              <a:rPr lang="fr-FR" sz="2800" dirty="0" smtClean="0"/>
              <a:t>Certains ont pensé que c’était le modèle habituel de MANET : Victorine MEURENT qui, déguisée, aurait posé </a:t>
            </a:r>
            <a:endParaRPr lang="fr-FR" sz="2800" dirty="0"/>
          </a:p>
        </p:txBody>
      </p:sp>
      <p:sp>
        <p:nvSpPr>
          <p:cNvPr id="4" name="Rectangle 3"/>
          <p:cNvSpPr/>
          <p:nvPr/>
        </p:nvSpPr>
        <p:spPr>
          <a:xfrm>
            <a:off x="7110845" y="214577"/>
            <a:ext cx="5171209" cy="6370975"/>
          </a:xfrm>
          <a:prstGeom prst="rect">
            <a:avLst/>
          </a:prstGeom>
        </p:spPr>
        <p:txBody>
          <a:bodyPr wrap="square">
            <a:spAutoFit/>
          </a:bodyPr>
          <a:lstStyle/>
          <a:p>
            <a:r>
              <a:rPr lang="fr-FR" sz="2400" b="1" dirty="0">
                <a:solidFill>
                  <a:schemeClr val="accent1"/>
                </a:solidFill>
              </a:rPr>
              <a:t>« Portrait d’Erik SATIE » </a:t>
            </a:r>
            <a:r>
              <a:rPr lang="fr-FR" sz="2400" dirty="0">
                <a:solidFill>
                  <a:schemeClr val="accent1"/>
                </a:solidFill>
              </a:rPr>
              <a:t>Suzanne VALADON</a:t>
            </a:r>
            <a:br>
              <a:rPr lang="fr-FR" sz="2400" dirty="0">
                <a:solidFill>
                  <a:schemeClr val="accent1"/>
                </a:solidFill>
              </a:rPr>
            </a:br>
            <a:r>
              <a:rPr lang="fr-FR" sz="2400" dirty="0"/>
              <a:t>1893   (41 X 22 cm)</a:t>
            </a:r>
            <a:br>
              <a:rPr lang="fr-FR" sz="2400" dirty="0"/>
            </a:br>
            <a:r>
              <a:rPr lang="fr-FR" sz="2400" dirty="0"/>
              <a:t/>
            </a:r>
            <a:br>
              <a:rPr lang="fr-FR" sz="2400" dirty="0"/>
            </a:br>
            <a:r>
              <a:rPr lang="fr-FR" sz="2400" dirty="0"/>
              <a:t>Une liaison courte et tumultueuse entre le musicien et la peintre ( tout les oppose) et ce remarquable portrait;</a:t>
            </a:r>
            <a:br>
              <a:rPr lang="fr-FR" sz="2400" dirty="0"/>
            </a:br>
            <a:r>
              <a:rPr lang="fr-FR" sz="2400" dirty="0"/>
              <a:t> SATIE, originaire d’HONFLEUR a vécu à Montmartre à l’époque de la bohême, du« Chat Noir »</a:t>
            </a:r>
            <a:br>
              <a:rPr lang="fr-FR" sz="2400" dirty="0"/>
            </a:br>
            <a:r>
              <a:rPr lang="fr-FR" sz="2400" dirty="0"/>
              <a:t/>
            </a:r>
            <a:br>
              <a:rPr lang="fr-FR" sz="2400" dirty="0"/>
            </a:br>
            <a:r>
              <a:rPr lang="fr-FR" sz="2400" dirty="0"/>
              <a:t>Il s’agit d’une des toutes 1ères œuvres de</a:t>
            </a:r>
            <a:br>
              <a:rPr lang="fr-FR" sz="2400" dirty="0"/>
            </a:br>
            <a:r>
              <a:rPr lang="fr-FR" sz="2400" dirty="0"/>
              <a:t>Suzanne VALADON très réaliste</a:t>
            </a:r>
            <a:br>
              <a:rPr lang="fr-FR" sz="2400" dirty="0"/>
            </a:br>
            <a:r>
              <a:rPr lang="fr-FR" sz="2400" dirty="0"/>
              <a:t>Quant à SATIE, il aurait composé pour elle</a:t>
            </a:r>
            <a:br>
              <a:rPr lang="fr-FR" sz="2400" dirty="0"/>
            </a:br>
            <a:r>
              <a:rPr lang="fr-FR" sz="2400" dirty="0"/>
              <a:t>« les Danses Gothiques »</a:t>
            </a:r>
          </a:p>
        </p:txBody>
      </p:sp>
    </p:spTree>
    <p:extLst>
      <p:ext uri="{BB962C8B-B14F-4D97-AF65-F5344CB8AC3E}">
        <p14:creationId xmlns:p14="http://schemas.microsoft.com/office/powerpoint/2010/main" val="270883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3619" y="2453697"/>
            <a:ext cx="7259781" cy="1325563"/>
          </a:xfrm>
        </p:spPr>
        <p:txBody>
          <a:bodyPr>
            <a:normAutofit fontScale="90000"/>
          </a:bodyPr>
          <a:lstStyle/>
          <a:p>
            <a:r>
              <a:rPr lang="fr-FR" sz="2800" b="1" dirty="0" smtClean="0">
                <a:solidFill>
                  <a:schemeClr val="accent1"/>
                </a:solidFill>
              </a:rPr>
              <a:t>« Le vieux guitariste aveugle » </a:t>
            </a:r>
            <a:r>
              <a:rPr lang="fr-FR" sz="2800" dirty="0" smtClean="0">
                <a:solidFill>
                  <a:schemeClr val="accent1"/>
                </a:solidFill>
              </a:rPr>
              <a:t>Pablo PICASSO</a:t>
            </a:r>
            <a:br>
              <a:rPr lang="fr-FR" sz="2800" dirty="0" smtClean="0">
                <a:solidFill>
                  <a:schemeClr val="accent1"/>
                </a:solidFill>
              </a:rPr>
            </a:br>
            <a:r>
              <a:rPr lang="fr-FR" sz="2800" dirty="0" smtClean="0"/>
              <a:t>-1903-  ( 83 x 123 cm)</a:t>
            </a:r>
            <a:br>
              <a:rPr lang="fr-FR" sz="2800" dirty="0" smtClean="0"/>
            </a:br>
            <a:r>
              <a:rPr lang="fr-FR" sz="2800" dirty="0" smtClean="0"/>
              <a:t>Tableau de la période bleue où les thèmes de prédilection sont la maladie, la mort, l’alcoolisme, la pauvreté, la misère humaine…</a:t>
            </a:r>
            <a:br>
              <a:rPr lang="fr-FR" sz="2800" dirty="0" smtClean="0"/>
            </a:br>
            <a:r>
              <a:rPr lang="fr-FR" sz="2800" dirty="0" smtClean="0"/>
              <a:t/>
            </a:r>
            <a:br>
              <a:rPr lang="fr-FR" sz="2800" dirty="0" smtClean="0"/>
            </a:br>
            <a:r>
              <a:rPr lang="fr-FR" sz="2800" dirty="0" smtClean="0"/>
              <a:t>Un vieil homme ( barbe et cheveux blancs) aux traits tirés, un visage rempli de tristesse, un cou allongé.</a:t>
            </a:r>
            <a:br>
              <a:rPr lang="fr-FR" sz="2800" dirty="0" smtClean="0"/>
            </a:br>
            <a:r>
              <a:rPr lang="fr-FR" sz="2800" dirty="0" smtClean="0"/>
              <a:t>Il est aveugle</a:t>
            </a:r>
            <a:br>
              <a:rPr lang="fr-FR" sz="2800" dirty="0" smtClean="0"/>
            </a:br>
            <a:r>
              <a:rPr lang="fr-FR" sz="2800" dirty="0" smtClean="0"/>
              <a:t>Ses longs doigts sont décharnés, il a les jambes dénudées avec les os qui ressortent</a:t>
            </a:r>
            <a:br>
              <a:rPr lang="fr-FR" sz="2800" dirty="0" smtClean="0"/>
            </a:br>
            <a:r>
              <a:rPr lang="fr-FR" sz="2800" dirty="0" smtClean="0"/>
              <a:t>Il est en haillons</a:t>
            </a:r>
            <a:br>
              <a:rPr lang="fr-FR" sz="2800" dirty="0" smtClean="0"/>
            </a:br>
            <a:r>
              <a:rPr lang="fr-FR" sz="2800" dirty="0"/>
              <a:t/>
            </a:r>
            <a:br>
              <a:rPr lang="fr-FR" sz="2800" dirty="0"/>
            </a:br>
            <a:r>
              <a:rPr lang="fr-FR" sz="2800" dirty="0" smtClean="0"/>
              <a:t>Une couleur chaude : sa guitare sans doute malgré tous ces signes de pauvreté, de vieillesse… une lueur d’espoir et de bonheur</a:t>
            </a:r>
            <a:endParaRPr lang="fr-FR" sz="2800" dirty="0"/>
          </a:p>
        </p:txBody>
      </p:sp>
    </p:spTree>
    <p:extLst>
      <p:ext uri="{BB962C8B-B14F-4D97-AF65-F5344CB8AC3E}">
        <p14:creationId xmlns:p14="http://schemas.microsoft.com/office/powerpoint/2010/main" val="1973510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827" y="874280"/>
            <a:ext cx="10515600" cy="1325563"/>
          </a:xfrm>
        </p:spPr>
        <p:txBody>
          <a:bodyPr>
            <a:normAutofit fontScale="90000"/>
          </a:bodyPr>
          <a:lstStyle/>
          <a:p>
            <a:r>
              <a:rPr lang="fr-FR" sz="2800" dirty="0" smtClean="0"/>
              <a:t>Parmi les musiciens, on considère que les peintres ont rendu un vibrant hommage à BEETHOVEN, incarnation de l’artiste romantique, tourmenté</a:t>
            </a:r>
            <a:br>
              <a:rPr lang="fr-FR" sz="2800" dirty="0" smtClean="0"/>
            </a:br>
            <a:r>
              <a:rPr lang="fr-FR" sz="2800" dirty="0"/>
              <a:t/>
            </a:r>
            <a:br>
              <a:rPr lang="fr-FR" sz="2800" dirty="0"/>
            </a:br>
            <a:r>
              <a:rPr lang="fr-FR" sz="2800" dirty="0" smtClean="0"/>
              <a:t>Magnifique portrait de Joseph </a:t>
            </a:r>
            <a:r>
              <a:rPr lang="fr-FR" sz="2800" dirty="0" smtClean="0">
                <a:solidFill>
                  <a:schemeClr val="accent1"/>
                </a:solidFill>
              </a:rPr>
              <a:t>Karl STIELER </a:t>
            </a:r>
            <a:r>
              <a:rPr lang="fr-FR" sz="2800" dirty="0" smtClean="0"/>
              <a:t>qui représente le compositeur travaillant </a:t>
            </a:r>
            <a:r>
              <a:rPr lang="fr-FR" sz="2800" b="1" dirty="0" smtClean="0"/>
              <a:t>à «  la Missa </a:t>
            </a:r>
            <a:r>
              <a:rPr lang="fr-FR" sz="2800" b="1" dirty="0" err="1" smtClean="0"/>
              <a:t>Solemnis</a:t>
            </a:r>
            <a:r>
              <a:rPr lang="fr-FR" sz="2800" dirty="0" smtClean="0"/>
              <a:t> » en 1820 </a:t>
            </a:r>
            <a:br>
              <a:rPr lang="fr-FR" sz="2800" dirty="0" smtClean="0"/>
            </a:br>
            <a:r>
              <a:rPr lang="fr-FR" sz="2800" dirty="0" smtClean="0"/>
              <a:t>Même Andy WARHOL en 1987 réalisa 4 portraits (sérigraphie)</a:t>
            </a:r>
            <a:br>
              <a:rPr lang="fr-FR" sz="2800" dirty="0" smtClean="0"/>
            </a:br>
            <a:r>
              <a:rPr lang="fr-FR" sz="2800" dirty="0" smtClean="0"/>
              <a:t> </a:t>
            </a:r>
            <a:endParaRPr lang="fr-FR" sz="2800" dirty="0"/>
          </a:p>
        </p:txBody>
      </p:sp>
      <p:sp>
        <p:nvSpPr>
          <p:cNvPr id="5" name="Rectangle 4"/>
          <p:cNvSpPr/>
          <p:nvPr/>
        </p:nvSpPr>
        <p:spPr>
          <a:xfrm>
            <a:off x="124691" y="2940627"/>
            <a:ext cx="11156373" cy="3046988"/>
          </a:xfrm>
          <a:prstGeom prst="rect">
            <a:avLst/>
          </a:prstGeom>
        </p:spPr>
        <p:txBody>
          <a:bodyPr wrap="square">
            <a:spAutoFit/>
          </a:bodyPr>
          <a:lstStyle/>
          <a:p>
            <a:r>
              <a:rPr lang="fr-FR" sz="2400" dirty="0"/>
              <a:t>La plus belle illustration de l’alliance entre peinture, musique ( et architecture) est l’œuvre monumentale de </a:t>
            </a:r>
            <a:r>
              <a:rPr lang="fr-FR" sz="2400" dirty="0">
                <a:solidFill>
                  <a:schemeClr val="accent1"/>
                </a:solidFill>
              </a:rPr>
              <a:t>Gustave KLIMT </a:t>
            </a:r>
            <a:r>
              <a:rPr lang="fr-FR" sz="2400" b="1" dirty="0">
                <a:solidFill>
                  <a:schemeClr val="accent1"/>
                </a:solidFill>
              </a:rPr>
              <a:t>«  la Frise Beethoven »</a:t>
            </a:r>
            <a:r>
              <a:rPr lang="fr-FR" sz="2400" b="1" dirty="0"/>
              <a:t> </a:t>
            </a:r>
            <a:r>
              <a:rPr lang="fr-FR" sz="2400" dirty="0"/>
              <a:t>mise en place pour une exposition de la Sécession Viennoise en 1902.</a:t>
            </a:r>
            <a:br>
              <a:rPr lang="fr-FR" sz="2400" dirty="0"/>
            </a:br>
            <a:r>
              <a:rPr lang="fr-FR" sz="2400" dirty="0"/>
              <a:t>Elle est composée de 7 panneaux et présente des dimensions imposantes :</a:t>
            </a:r>
            <a:br>
              <a:rPr lang="fr-FR" sz="2400" dirty="0"/>
            </a:br>
            <a:r>
              <a:rPr lang="fr-FR" sz="2400" b="1" dirty="0"/>
              <a:t>34 x 2 mètres </a:t>
            </a:r>
            <a:r>
              <a:rPr lang="fr-FR" sz="2400" dirty="0"/>
              <a:t>avec comme thème «  </a:t>
            </a:r>
            <a:r>
              <a:rPr lang="fr-FR" sz="2400" b="1" u="sng" dirty="0"/>
              <a:t>la 9</a:t>
            </a:r>
            <a:r>
              <a:rPr lang="fr-FR" sz="2400" b="1" u="sng" baseline="30000" dirty="0"/>
              <a:t>ème</a:t>
            </a:r>
            <a:r>
              <a:rPr lang="fr-FR" sz="2400" b="1" u="sng" dirty="0"/>
              <a:t> Symphonie</a:t>
            </a:r>
            <a:r>
              <a:rPr lang="fr-FR" sz="2400" dirty="0"/>
              <a:t> » représentant donc </a:t>
            </a:r>
            <a:r>
              <a:rPr lang="fr-FR" sz="2400" b="1" dirty="0"/>
              <a:t>l’aspiration de l’Humanité au Bonheur </a:t>
            </a:r>
            <a:r>
              <a:rPr lang="fr-FR" sz="2400" dirty="0"/>
              <a:t>par le biais de personnages féminins en proie aux forces hostiles incarnées par le monstre Typhon</a:t>
            </a:r>
            <a:r>
              <a:rPr lang="fr-FR" sz="2400" b="1" dirty="0"/>
              <a:t> </a:t>
            </a:r>
            <a:br>
              <a:rPr lang="fr-FR" sz="2400" b="1" dirty="0"/>
            </a:br>
            <a:endParaRPr lang="fr-FR" sz="2400" dirty="0"/>
          </a:p>
        </p:txBody>
      </p:sp>
    </p:spTree>
    <p:extLst>
      <p:ext uri="{BB962C8B-B14F-4D97-AF65-F5344CB8AC3E}">
        <p14:creationId xmlns:p14="http://schemas.microsoft.com/office/powerpoint/2010/main" val="2669527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742" y="1807913"/>
            <a:ext cx="6927272" cy="1325563"/>
          </a:xfrm>
        </p:spPr>
        <p:txBody>
          <a:bodyPr>
            <a:noAutofit/>
          </a:bodyPr>
          <a:lstStyle/>
          <a:p>
            <a:r>
              <a:rPr lang="fr-FR" sz="2800" b="1" dirty="0" smtClean="0">
                <a:solidFill>
                  <a:schemeClr val="accent1"/>
                </a:solidFill>
              </a:rPr>
              <a:t>« BEETHOVEN » </a:t>
            </a:r>
            <a:r>
              <a:rPr lang="fr-FR" sz="2800" dirty="0" smtClean="0">
                <a:solidFill>
                  <a:schemeClr val="accent1"/>
                </a:solidFill>
              </a:rPr>
              <a:t>Lucien LEVY-DHURMER </a:t>
            </a:r>
            <a:r>
              <a:rPr lang="fr-FR" sz="2800" dirty="0" smtClean="0"/>
              <a:t>-1906-</a:t>
            </a:r>
            <a:br>
              <a:rPr lang="fr-FR" sz="2800" dirty="0" smtClean="0"/>
            </a:br>
            <a:r>
              <a:rPr lang="fr-FR" sz="2800" dirty="0" smtClean="0"/>
              <a:t>106 x 74 cm</a:t>
            </a:r>
            <a:br>
              <a:rPr lang="fr-FR" sz="2800" dirty="0" smtClean="0"/>
            </a:br>
            <a:r>
              <a:rPr lang="fr-FR" sz="2800" dirty="0"/>
              <a:t/>
            </a:r>
            <a:br>
              <a:rPr lang="fr-FR" sz="2800" dirty="0"/>
            </a:br>
            <a:r>
              <a:rPr lang="fr-FR" sz="2800" dirty="0" smtClean="0"/>
              <a:t>Ce peintre symboliste a énormément travaillé sur la musique et ses interprètes DEBUSSY, FAURE et surtout BEETHOVEN qu’il considérait comme beaucoup de ses contemporains comme un «  dieu romantique » avec sa chevelure fougueuse et ses traits torturés</a:t>
            </a:r>
            <a:br>
              <a:rPr lang="fr-FR" sz="2800" dirty="0" smtClean="0"/>
            </a:br>
            <a:r>
              <a:rPr lang="fr-FR" sz="2800" dirty="0" smtClean="0"/>
              <a:t/>
            </a:r>
            <a:br>
              <a:rPr lang="fr-FR" sz="2800" dirty="0" smtClean="0"/>
            </a:br>
            <a:r>
              <a:rPr lang="fr-FR" sz="2800" dirty="0" smtClean="0"/>
              <a:t>Il illustre lui aussi la correspondance entre musique et peinture </a:t>
            </a:r>
            <a:endParaRPr lang="fr-FR" sz="2800" dirty="0"/>
          </a:p>
        </p:txBody>
      </p:sp>
      <p:sp>
        <p:nvSpPr>
          <p:cNvPr id="4" name="Rectangle 3"/>
          <p:cNvSpPr/>
          <p:nvPr/>
        </p:nvSpPr>
        <p:spPr>
          <a:xfrm>
            <a:off x="7176654" y="0"/>
            <a:ext cx="4703618" cy="3970318"/>
          </a:xfrm>
          <a:prstGeom prst="rect">
            <a:avLst/>
          </a:prstGeom>
        </p:spPr>
        <p:txBody>
          <a:bodyPr wrap="square">
            <a:spAutoFit/>
          </a:bodyPr>
          <a:lstStyle/>
          <a:p>
            <a:r>
              <a:rPr lang="fr-FR" dirty="0" err="1">
                <a:solidFill>
                  <a:schemeClr val="accent1"/>
                </a:solidFill>
              </a:rPr>
              <a:t>Tryptique</a:t>
            </a:r>
            <a:r>
              <a:rPr lang="fr-FR" dirty="0">
                <a:solidFill>
                  <a:schemeClr val="accent1"/>
                </a:solidFill>
              </a:rPr>
              <a:t> </a:t>
            </a:r>
            <a:r>
              <a:rPr lang="fr-FR" b="1" dirty="0">
                <a:solidFill>
                  <a:schemeClr val="accent1"/>
                </a:solidFill>
              </a:rPr>
              <a:t>«  l’Ode à la joie, Beethoven, l’</a:t>
            </a:r>
            <a:r>
              <a:rPr lang="fr-FR" b="1" dirty="0" err="1">
                <a:solidFill>
                  <a:schemeClr val="accent1"/>
                </a:solidFill>
              </a:rPr>
              <a:t>Apassionnata</a:t>
            </a:r>
            <a:r>
              <a:rPr lang="fr-FR" b="1" dirty="0">
                <a:solidFill>
                  <a:schemeClr val="accent1"/>
                </a:solidFill>
              </a:rPr>
              <a:t> » </a:t>
            </a:r>
            <a:r>
              <a:rPr lang="fr-FR" dirty="0" smtClean="0">
                <a:solidFill>
                  <a:schemeClr val="accent1"/>
                </a:solidFill>
              </a:rPr>
              <a:t>1906</a:t>
            </a:r>
            <a:r>
              <a:rPr lang="fr-FR" dirty="0" smtClean="0"/>
              <a:t>réalisé </a:t>
            </a:r>
            <a:r>
              <a:rPr lang="fr-FR" dirty="0"/>
              <a:t>en sanguine</a:t>
            </a:r>
            <a:br>
              <a:rPr lang="fr-FR" dirty="0"/>
            </a:br>
            <a:r>
              <a:rPr lang="fr-FR" dirty="0"/>
              <a:t/>
            </a:r>
            <a:br>
              <a:rPr lang="fr-FR" dirty="0"/>
            </a:br>
            <a:r>
              <a:rPr lang="fr-FR" dirty="0"/>
              <a:t/>
            </a:r>
            <a:br>
              <a:rPr lang="fr-FR" dirty="0"/>
            </a:br>
            <a:r>
              <a:rPr lang="fr-FR" dirty="0"/>
              <a:t/>
            </a:r>
            <a:br>
              <a:rPr lang="fr-FR" dirty="0"/>
            </a:br>
            <a:r>
              <a:rPr lang="fr-FR" dirty="0" err="1">
                <a:solidFill>
                  <a:schemeClr val="accent1"/>
                </a:solidFill>
              </a:rPr>
              <a:t>Tryptique</a:t>
            </a:r>
            <a:r>
              <a:rPr lang="fr-FR" dirty="0">
                <a:solidFill>
                  <a:schemeClr val="accent1"/>
                </a:solidFill>
              </a:rPr>
              <a:t> </a:t>
            </a:r>
            <a:r>
              <a:rPr lang="fr-FR" b="1" dirty="0">
                <a:solidFill>
                  <a:schemeClr val="accent1"/>
                </a:solidFill>
              </a:rPr>
              <a:t>«  La Marche funèbre, masque </a:t>
            </a:r>
            <a:r>
              <a:rPr lang="fr-FR" b="1" dirty="0"/>
              <a:t>de Beethoven et la Marche Héroïque » </a:t>
            </a:r>
            <a:br>
              <a:rPr lang="fr-FR" b="1" dirty="0"/>
            </a:br>
            <a:r>
              <a:rPr lang="fr-FR" dirty="0"/>
              <a:t>réalisé au fusain</a:t>
            </a:r>
            <a:br>
              <a:rPr lang="fr-FR" dirty="0"/>
            </a:br>
            <a:r>
              <a:rPr lang="fr-FR" dirty="0"/>
              <a:t/>
            </a:r>
            <a:br>
              <a:rPr lang="fr-FR" dirty="0"/>
            </a:br>
            <a:r>
              <a:rPr lang="fr-FR" dirty="0"/>
              <a:t>Ces travaux illustrent le style reconnaissable de ce peintre : côté flou et vaporeux qui évoque le mystère</a:t>
            </a:r>
            <a:br>
              <a:rPr lang="fr-FR" dirty="0"/>
            </a:br>
            <a:r>
              <a:rPr lang="fr-FR" dirty="0"/>
              <a:t/>
            </a:r>
            <a:br>
              <a:rPr lang="fr-FR" dirty="0"/>
            </a:br>
            <a:endParaRPr lang="fr-FR" dirty="0"/>
          </a:p>
        </p:txBody>
      </p:sp>
      <p:sp>
        <p:nvSpPr>
          <p:cNvPr id="6" name="Rectangle 5"/>
          <p:cNvSpPr/>
          <p:nvPr/>
        </p:nvSpPr>
        <p:spPr>
          <a:xfrm>
            <a:off x="6480463" y="3764294"/>
            <a:ext cx="5711537" cy="2862322"/>
          </a:xfrm>
          <a:prstGeom prst="rect">
            <a:avLst/>
          </a:prstGeom>
        </p:spPr>
        <p:txBody>
          <a:bodyPr wrap="square">
            <a:spAutoFit/>
          </a:bodyPr>
          <a:lstStyle/>
          <a:p>
            <a:r>
              <a:rPr lang="fr-FR" b="1" dirty="0">
                <a:solidFill>
                  <a:schemeClr val="accent1"/>
                </a:solidFill>
              </a:rPr>
              <a:t>« Le génie de Ludwig van Beethoven » </a:t>
            </a:r>
            <a:r>
              <a:rPr lang="fr-FR" dirty="0">
                <a:solidFill>
                  <a:schemeClr val="accent1"/>
                </a:solidFill>
              </a:rPr>
              <a:t>1908</a:t>
            </a:r>
            <a:br>
              <a:rPr lang="fr-FR" dirty="0">
                <a:solidFill>
                  <a:schemeClr val="accent1"/>
                </a:solidFill>
              </a:rPr>
            </a:br>
            <a:r>
              <a:rPr lang="fr-FR" dirty="0"/>
              <a:t>pastel 25 x 19 cm</a:t>
            </a:r>
            <a:br>
              <a:rPr lang="fr-FR" dirty="0"/>
            </a:br>
            <a:r>
              <a:rPr lang="fr-FR" dirty="0"/>
              <a:t/>
            </a:r>
            <a:br>
              <a:rPr lang="fr-FR" dirty="0"/>
            </a:br>
            <a:r>
              <a:rPr lang="fr-FR" dirty="0"/>
              <a:t>Un pastel dans un camaïeu de bleu et de vert rehaussé de blanc pour ce visage qui émerge d’une sorte de cosmos, de silence éternel</a:t>
            </a:r>
            <a:br>
              <a:rPr lang="fr-FR" dirty="0"/>
            </a:br>
            <a:r>
              <a:rPr lang="fr-FR" dirty="0"/>
              <a:t>Sa tête est couronnée de lauriers, le visage irradie malgré les yeux clos ( symbolisme)</a:t>
            </a:r>
            <a:br>
              <a:rPr lang="fr-FR" dirty="0"/>
            </a:br>
            <a:r>
              <a:rPr lang="fr-FR" dirty="0"/>
              <a:t/>
            </a:r>
            <a:br>
              <a:rPr lang="fr-FR" dirty="0"/>
            </a:br>
            <a:r>
              <a:rPr lang="fr-FR" dirty="0"/>
              <a:t>C’est véritablement un ode à un dieu disparu</a:t>
            </a:r>
          </a:p>
        </p:txBody>
      </p:sp>
    </p:spTree>
    <p:extLst>
      <p:ext uri="{BB962C8B-B14F-4D97-AF65-F5344CB8AC3E}">
        <p14:creationId xmlns:p14="http://schemas.microsoft.com/office/powerpoint/2010/main" val="4203764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96498"/>
            <a:ext cx="5631873" cy="1325563"/>
          </a:xfrm>
        </p:spPr>
        <p:txBody>
          <a:bodyPr>
            <a:noAutofit/>
          </a:bodyPr>
          <a:lstStyle/>
          <a:p>
            <a:r>
              <a:rPr lang="fr-FR" sz="2800" b="1" dirty="0" smtClean="0">
                <a:solidFill>
                  <a:schemeClr val="accent1"/>
                </a:solidFill>
              </a:rPr>
              <a:t>« Arlequin à la guitare » </a:t>
            </a:r>
            <a:r>
              <a:rPr lang="fr-FR" sz="2800" dirty="0" smtClean="0">
                <a:solidFill>
                  <a:schemeClr val="accent1"/>
                </a:solidFill>
              </a:rPr>
              <a:t>PICASSO -1918-</a:t>
            </a:r>
            <a:br>
              <a:rPr lang="fr-FR" sz="2800" dirty="0" smtClean="0">
                <a:solidFill>
                  <a:schemeClr val="accent1"/>
                </a:solidFill>
              </a:rPr>
            </a:br>
            <a:r>
              <a:rPr lang="fr-FR" sz="2800" dirty="0" smtClean="0"/>
              <a:t>(35 x 27 cm)</a:t>
            </a:r>
            <a:br>
              <a:rPr lang="fr-FR" sz="2800" dirty="0" smtClean="0"/>
            </a:br>
            <a:r>
              <a:rPr lang="fr-FR" sz="2800" dirty="0"/>
              <a:t/>
            </a:r>
            <a:br>
              <a:rPr lang="fr-FR" sz="2800" dirty="0"/>
            </a:br>
            <a:r>
              <a:rPr lang="fr-FR" sz="2800" dirty="0" smtClean="0"/>
              <a:t>Figure majeure cet Arlequin représente le monde du spectacle; à cette époque PICASSO peint beaucoup de saltimbanques, des circassiens et leur musique c’est la musique populaire, celle des corridas de son Espagne natale</a:t>
            </a:r>
            <a:endParaRPr lang="fr-FR" sz="2800" dirty="0"/>
          </a:p>
        </p:txBody>
      </p:sp>
      <p:sp>
        <p:nvSpPr>
          <p:cNvPr id="4" name="Rectangle 3"/>
          <p:cNvSpPr/>
          <p:nvPr/>
        </p:nvSpPr>
        <p:spPr>
          <a:xfrm>
            <a:off x="5874327" y="442621"/>
            <a:ext cx="6096000" cy="4154984"/>
          </a:xfrm>
          <a:prstGeom prst="rect">
            <a:avLst/>
          </a:prstGeom>
        </p:spPr>
        <p:txBody>
          <a:bodyPr>
            <a:spAutoFit/>
          </a:bodyPr>
          <a:lstStyle/>
          <a:p>
            <a:r>
              <a:rPr lang="fr-FR" sz="2400" b="1" dirty="0">
                <a:solidFill>
                  <a:schemeClr val="accent1"/>
                </a:solidFill>
              </a:rPr>
              <a:t>« Arlequin à la guitare » </a:t>
            </a:r>
            <a:r>
              <a:rPr lang="fr-FR" sz="2400" dirty="0">
                <a:solidFill>
                  <a:schemeClr val="accent1"/>
                </a:solidFill>
              </a:rPr>
              <a:t>André DERAIN -1924 –</a:t>
            </a:r>
            <a:br>
              <a:rPr lang="fr-FR" sz="2400" dirty="0">
                <a:solidFill>
                  <a:schemeClr val="accent1"/>
                </a:solidFill>
              </a:rPr>
            </a:br>
            <a:r>
              <a:rPr lang="fr-FR" sz="2400" dirty="0"/>
              <a:t>(190 x97 cm)</a:t>
            </a:r>
            <a:br>
              <a:rPr lang="fr-FR" sz="2400" dirty="0"/>
            </a:br>
            <a:r>
              <a:rPr lang="fr-FR" sz="2400" dirty="0"/>
              <a:t/>
            </a:r>
            <a:br>
              <a:rPr lang="fr-FR" sz="2400" dirty="0"/>
            </a:br>
            <a:r>
              <a:rPr lang="fr-FR" sz="2400" dirty="0"/>
              <a:t>Tiré de la commedia dell’arte, ce personnage au costume à losanges colorés, coiffé d’un bicorne nous fait face avec sa guitare appuyée sur sa jambe gauche dont il semble effleurer les cordes</a:t>
            </a:r>
            <a:br>
              <a:rPr lang="fr-FR" sz="2400" dirty="0"/>
            </a:br>
            <a:r>
              <a:rPr lang="fr-FR" sz="2400" dirty="0"/>
              <a:t>L’absence de décor, les couleurs froides, le visage inexpressif nous laisse un sentiment d’étrangeté, voire de mélancolie</a:t>
            </a:r>
          </a:p>
        </p:txBody>
      </p:sp>
    </p:spTree>
    <p:extLst>
      <p:ext uri="{BB962C8B-B14F-4D97-AF65-F5344CB8AC3E}">
        <p14:creationId xmlns:p14="http://schemas.microsoft.com/office/powerpoint/2010/main" val="1856867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8146" y="2550246"/>
            <a:ext cx="10266218" cy="1730808"/>
          </a:xfrm>
        </p:spPr>
        <p:txBody>
          <a:bodyPr>
            <a:normAutofit fontScale="90000"/>
          </a:bodyPr>
          <a:lstStyle/>
          <a:p>
            <a:r>
              <a:rPr lang="fr-FR" sz="2800" b="1" dirty="0" smtClean="0">
                <a:solidFill>
                  <a:schemeClr val="accent1"/>
                </a:solidFill>
              </a:rPr>
              <a:t>« Hallucination partielle- </a:t>
            </a:r>
            <a:br>
              <a:rPr lang="fr-FR" sz="2800" b="1" dirty="0" smtClean="0">
                <a:solidFill>
                  <a:schemeClr val="accent1"/>
                </a:solidFill>
              </a:rPr>
            </a:br>
            <a:r>
              <a:rPr lang="fr-FR" sz="2800" b="1" dirty="0" smtClean="0">
                <a:solidFill>
                  <a:schemeClr val="accent1"/>
                </a:solidFill>
              </a:rPr>
              <a:t>6 images de Lénine sur un piano » </a:t>
            </a:r>
            <a:r>
              <a:rPr lang="fr-FR" sz="2800" dirty="0" smtClean="0">
                <a:solidFill>
                  <a:schemeClr val="accent1"/>
                </a:solidFill>
              </a:rPr>
              <a:t>Salvator DALI -1931-</a:t>
            </a:r>
            <a:r>
              <a:rPr lang="fr-FR" sz="2800" dirty="0" smtClean="0"/>
              <a:t/>
            </a:r>
            <a:br>
              <a:rPr lang="fr-FR" sz="2800" dirty="0" smtClean="0"/>
            </a:br>
            <a:r>
              <a:rPr lang="fr-FR" sz="2800" dirty="0" smtClean="0"/>
              <a:t>(114 x 146 cm) Centre Pompidou</a:t>
            </a:r>
            <a:br>
              <a:rPr lang="fr-FR" sz="2800" dirty="0" smtClean="0"/>
            </a:br>
            <a:r>
              <a:rPr lang="fr-FR" sz="2800" dirty="0"/>
              <a:t/>
            </a:r>
            <a:br>
              <a:rPr lang="fr-FR" sz="2800" dirty="0"/>
            </a:br>
            <a:r>
              <a:rPr lang="fr-FR" sz="2800" dirty="0" smtClean="0"/>
              <a:t>Un piano noir avec une partition vide et sur les touches une série de portraits de Lénine : DALI se méfiait du PCF( prôné par BRETON) et pensait que LENINE était « un promoteur de songes »</a:t>
            </a:r>
            <a:br>
              <a:rPr lang="fr-FR" sz="2800" dirty="0" smtClean="0"/>
            </a:br>
            <a:r>
              <a:rPr lang="fr-FR" sz="2800" dirty="0" smtClean="0"/>
              <a:t>Le personnage aux cheveux blancs a un tissu sur les épaules qui semble voleter, un brassard avec 2 cerises; il tient une chaise sur laquelle un torchon avec une poignée de cerises. Que va-t-il faire?</a:t>
            </a:r>
            <a:endParaRPr lang="fr-FR" sz="2800" dirty="0"/>
          </a:p>
        </p:txBody>
      </p:sp>
    </p:spTree>
    <p:extLst>
      <p:ext uri="{BB962C8B-B14F-4D97-AF65-F5344CB8AC3E}">
        <p14:creationId xmlns:p14="http://schemas.microsoft.com/office/powerpoint/2010/main" val="1287315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28" y="2398047"/>
            <a:ext cx="6498425" cy="1325563"/>
          </a:xfrm>
        </p:spPr>
        <p:txBody>
          <a:bodyPr>
            <a:noAutofit/>
          </a:bodyPr>
          <a:lstStyle/>
          <a:p>
            <a:r>
              <a:rPr lang="fr-FR" sz="2000" b="1" dirty="0" smtClean="0">
                <a:solidFill>
                  <a:schemeClr val="accent1"/>
                </a:solidFill>
              </a:rPr>
              <a:t>« Les Musiciens (souvenir de Sidney BECHET) » </a:t>
            </a:r>
            <a:r>
              <a:rPr lang="fr-FR" sz="2000" dirty="0" smtClean="0">
                <a:solidFill>
                  <a:schemeClr val="accent1"/>
                </a:solidFill>
              </a:rPr>
              <a:t>Nicolas de STAEL*</a:t>
            </a:r>
            <a:r>
              <a:rPr lang="fr-FR" sz="2000" dirty="0" smtClean="0"/>
              <a:t> -1953-  (163 x 114 cm)</a:t>
            </a:r>
            <a:br>
              <a:rPr lang="fr-FR" sz="2000" dirty="0" smtClean="0"/>
            </a:br>
            <a:r>
              <a:rPr lang="fr-FR" sz="2000" dirty="0" smtClean="0"/>
              <a:t/>
            </a:r>
            <a:br>
              <a:rPr lang="fr-FR" sz="2000" dirty="0" smtClean="0"/>
            </a:br>
            <a:r>
              <a:rPr lang="fr-FR" sz="2000" dirty="0" smtClean="0"/>
              <a:t>L’impact du jazz s’est manifesté dans tous les arts il était associé à la fois à la modernité, à l’authenticité et à la liberté.</a:t>
            </a:r>
            <a:br>
              <a:rPr lang="fr-FR" sz="2000" dirty="0" smtClean="0"/>
            </a:br>
            <a:r>
              <a:rPr lang="fr-FR" sz="2000" dirty="0" smtClean="0"/>
              <a:t>de STAEL représente ici un souvenir de concert auquel il a assisté alors qu’il était à New York en rendant hommage au clarinettiste et saxophoniste de la Nouvelle Orléans ( il a toujours aimé la musique ( sa mère disparue quand il était enfant, était musicienne)</a:t>
            </a:r>
            <a:br>
              <a:rPr lang="fr-FR" sz="2000" dirty="0" smtClean="0"/>
            </a:br>
            <a:r>
              <a:rPr lang="fr-FR" sz="2000" dirty="0" smtClean="0"/>
              <a:t>La palette est réduite aux 3 couleurs primaires, l’épaisseur de la matière étalée au couteau suggère l’action de chaque musicien</a:t>
            </a:r>
            <a:br>
              <a:rPr lang="fr-FR" sz="2000" dirty="0" smtClean="0"/>
            </a:br>
            <a:endParaRPr lang="fr-FR" sz="2000" dirty="0"/>
          </a:p>
        </p:txBody>
      </p:sp>
      <p:sp>
        <p:nvSpPr>
          <p:cNvPr id="4" name="ZoneTexte 3"/>
          <p:cNvSpPr txBox="1"/>
          <p:nvPr/>
        </p:nvSpPr>
        <p:spPr>
          <a:xfrm>
            <a:off x="259773" y="6307282"/>
            <a:ext cx="7304809" cy="646331"/>
          </a:xfrm>
          <a:prstGeom prst="rect">
            <a:avLst/>
          </a:prstGeom>
          <a:noFill/>
        </p:spPr>
        <p:txBody>
          <a:bodyPr wrap="square" rtlCol="0">
            <a:spAutoFit/>
          </a:bodyPr>
          <a:lstStyle/>
          <a:p>
            <a:r>
              <a:rPr lang="fr-FR" i="1" dirty="0" smtClean="0">
                <a:solidFill>
                  <a:schemeClr val="accent1"/>
                </a:solidFill>
              </a:rPr>
              <a:t>*Exposition Musée Art Moderne du 15 septembre au 21 janvier 2024</a:t>
            </a:r>
          </a:p>
          <a:p>
            <a:pPr marL="285750" indent="-285750">
              <a:buFont typeface="Arial" panose="020B0604020202020204" pitchFamily="34" charset="0"/>
              <a:buChar char="•"/>
            </a:pPr>
            <a:endParaRPr lang="fr-FR" dirty="0"/>
          </a:p>
        </p:txBody>
      </p:sp>
      <p:sp>
        <p:nvSpPr>
          <p:cNvPr id="5" name="Rectangle 4"/>
          <p:cNvSpPr/>
          <p:nvPr/>
        </p:nvSpPr>
        <p:spPr>
          <a:xfrm>
            <a:off x="7838209" y="162099"/>
            <a:ext cx="6096000" cy="923330"/>
          </a:xfrm>
          <a:prstGeom prst="rect">
            <a:avLst/>
          </a:prstGeom>
        </p:spPr>
        <p:txBody>
          <a:bodyPr>
            <a:spAutoFit/>
          </a:bodyPr>
          <a:lstStyle/>
          <a:p>
            <a:r>
              <a:rPr lang="fr-FR" b="1" dirty="0">
                <a:solidFill>
                  <a:schemeClr val="accent1"/>
                </a:solidFill>
              </a:rPr>
              <a:t>« Dernier Concert » </a:t>
            </a:r>
            <a:r>
              <a:rPr lang="fr-FR" dirty="0">
                <a:solidFill>
                  <a:schemeClr val="accent1"/>
                </a:solidFill>
              </a:rPr>
              <a:t>Nicolas de STAËL 1955 </a:t>
            </a:r>
          </a:p>
          <a:p>
            <a:r>
              <a:rPr lang="fr-FR" dirty="0">
                <a:solidFill>
                  <a:schemeClr val="accent1"/>
                </a:solidFill>
              </a:rPr>
              <a:t>( 150 x 600 cm)</a:t>
            </a:r>
            <a:br>
              <a:rPr lang="fr-FR" dirty="0">
                <a:solidFill>
                  <a:schemeClr val="accent1"/>
                </a:solidFill>
              </a:rPr>
            </a:br>
            <a:endParaRPr lang="fr-FR" dirty="0">
              <a:solidFill>
                <a:schemeClr val="accent1"/>
              </a:solidFill>
            </a:endParaRPr>
          </a:p>
        </p:txBody>
      </p:sp>
      <p:sp>
        <p:nvSpPr>
          <p:cNvPr id="6" name="Rectangle 5"/>
          <p:cNvSpPr/>
          <p:nvPr/>
        </p:nvSpPr>
        <p:spPr>
          <a:xfrm>
            <a:off x="7325592" y="1599126"/>
            <a:ext cx="4976278" cy="4370427"/>
          </a:xfrm>
          <a:prstGeom prst="rect">
            <a:avLst/>
          </a:prstGeom>
        </p:spPr>
        <p:txBody>
          <a:bodyPr wrap="square">
            <a:spAutoFit/>
          </a:bodyPr>
          <a:lstStyle/>
          <a:p>
            <a:r>
              <a:rPr lang="fr-FR" sz="2000" dirty="0"/>
              <a:t>L’artiste russe, âgé de 41 ans, se jette dans le vide après avoir réalisé cette œuvre</a:t>
            </a:r>
            <a:br>
              <a:rPr lang="fr-FR" sz="2000" dirty="0"/>
            </a:br>
            <a:r>
              <a:rPr lang="fr-FR" sz="2000" dirty="0"/>
              <a:t>où émergent 2 formes massives :1 piano noir et une contrebasse inachevée de couleur ocre; les 2 instruments sont séparés par le silence d’un orchestre de pupitres et de partitions </a:t>
            </a:r>
            <a:r>
              <a:rPr lang="fr-FR" sz="2000" b="1" dirty="0"/>
              <a:t>sans</a:t>
            </a:r>
            <a:r>
              <a:rPr lang="fr-FR" sz="2000" dirty="0"/>
              <a:t> musiciens.</a:t>
            </a:r>
            <a:br>
              <a:rPr lang="fr-FR" sz="2000" dirty="0"/>
            </a:br>
            <a:r>
              <a:rPr lang="fr-FR" sz="2000" dirty="0"/>
              <a:t>C’est la Méditerranée qu’il peint d’un rouge écarlate, couleur de la passion qui le dévore</a:t>
            </a:r>
            <a:br>
              <a:rPr lang="fr-FR" sz="2000" dirty="0"/>
            </a:br>
            <a:r>
              <a:rPr lang="fr-FR" sz="2000" dirty="0"/>
              <a:t>Avant de mettre fin à ses jours, c’est une sorte de cri de désespoir qu’il peint ( il vivait une liaison passionnée avec une femme mariée qui s’est soldée par une rupture de celle-ci)</a:t>
            </a:r>
            <a:r>
              <a:rPr lang="fr-FR" dirty="0"/>
              <a:t/>
            </a:r>
            <a:br>
              <a:rPr lang="fr-FR" dirty="0"/>
            </a:br>
            <a:endParaRPr lang="fr-FR" dirty="0"/>
          </a:p>
        </p:txBody>
      </p:sp>
    </p:spTree>
    <p:extLst>
      <p:ext uri="{BB962C8B-B14F-4D97-AF65-F5344CB8AC3E}">
        <p14:creationId xmlns:p14="http://schemas.microsoft.com/office/powerpoint/2010/main" val="1828917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836" y="3014807"/>
            <a:ext cx="8686799" cy="1325563"/>
          </a:xfrm>
        </p:spPr>
        <p:txBody>
          <a:bodyPr>
            <a:normAutofit fontScale="90000"/>
          </a:bodyPr>
          <a:lstStyle/>
          <a:p>
            <a:r>
              <a:rPr lang="fr-FR" sz="2800" dirty="0" smtClean="0"/>
              <a:t>Jean-Michel BASQUIAT a beaucoup eu de références à </a:t>
            </a:r>
            <a:br>
              <a:rPr lang="fr-FR" sz="2800" dirty="0" smtClean="0"/>
            </a:br>
            <a:r>
              <a:rPr lang="fr-FR" sz="2800" dirty="0" smtClean="0"/>
              <a:t>la musique ( exposition à la Philharmonie de Paris du 6/4 au</a:t>
            </a:r>
            <a:br>
              <a:rPr lang="fr-FR" sz="2800" dirty="0" smtClean="0"/>
            </a:br>
            <a:r>
              <a:rPr lang="fr-FR" sz="2800" dirty="0" smtClean="0"/>
              <a:t>30/7/2023)</a:t>
            </a:r>
            <a:br>
              <a:rPr lang="fr-FR" sz="2800" dirty="0" smtClean="0"/>
            </a:br>
            <a:r>
              <a:rPr lang="fr-FR" sz="2800" dirty="0"/>
              <a:t/>
            </a:r>
            <a:br>
              <a:rPr lang="fr-FR" sz="2800" dirty="0"/>
            </a:br>
            <a:r>
              <a:rPr lang="fr-FR" sz="2800" b="1" dirty="0" smtClean="0">
                <a:solidFill>
                  <a:schemeClr val="accent1"/>
                </a:solidFill>
              </a:rPr>
              <a:t>« </a:t>
            </a:r>
            <a:r>
              <a:rPr lang="fr-FR" sz="2800" b="1" dirty="0" err="1" smtClean="0">
                <a:solidFill>
                  <a:schemeClr val="accent1"/>
                </a:solidFill>
              </a:rPr>
              <a:t>Anybody</a:t>
            </a:r>
            <a:r>
              <a:rPr lang="fr-FR" sz="2800" b="1" dirty="0" smtClean="0">
                <a:solidFill>
                  <a:schemeClr val="accent1"/>
                </a:solidFill>
              </a:rPr>
              <a:t> </a:t>
            </a:r>
            <a:r>
              <a:rPr lang="fr-FR" sz="2800" b="1" dirty="0" err="1" smtClean="0">
                <a:solidFill>
                  <a:schemeClr val="accent1"/>
                </a:solidFill>
              </a:rPr>
              <a:t>speaking</a:t>
            </a:r>
            <a:r>
              <a:rPr lang="fr-FR" sz="2800" b="1" dirty="0" smtClean="0">
                <a:solidFill>
                  <a:schemeClr val="accent1"/>
                </a:solidFill>
              </a:rPr>
              <a:t> </a:t>
            </a:r>
            <a:r>
              <a:rPr lang="fr-FR" sz="2800" b="1" dirty="0" err="1" smtClean="0">
                <a:solidFill>
                  <a:schemeClr val="accent1"/>
                </a:solidFill>
              </a:rPr>
              <a:t>Words</a:t>
            </a:r>
            <a:r>
              <a:rPr lang="fr-FR" sz="2800" b="1" dirty="0" smtClean="0">
                <a:solidFill>
                  <a:schemeClr val="accent1"/>
                </a:solidFill>
              </a:rPr>
              <a:t> »</a:t>
            </a:r>
            <a:br>
              <a:rPr lang="fr-FR" sz="2800" b="1" dirty="0" smtClean="0">
                <a:solidFill>
                  <a:schemeClr val="accent1"/>
                </a:solidFill>
              </a:rPr>
            </a:br>
            <a:r>
              <a:rPr lang="fr-FR" sz="2800" dirty="0" smtClean="0">
                <a:solidFill>
                  <a:schemeClr val="accent1"/>
                </a:solidFill>
              </a:rPr>
              <a:t>(</a:t>
            </a:r>
            <a:r>
              <a:rPr lang="fr-FR" sz="2800" i="1" dirty="0" smtClean="0">
                <a:solidFill>
                  <a:schemeClr val="accent1"/>
                </a:solidFill>
              </a:rPr>
              <a:t>quelqu’un dit des mots) </a:t>
            </a:r>
            <a:r>
              <a:rPr lang="fr-FR" sz="2800" dirty="0" smtClean="0">
                <a:solidFill>
                  <a:schemeClr val="accent1"/>
                </a:solidFill>
              </a:rPr>
              <a:t>1982</a:t>
            </a:r>
            <a:br>
              <a:rPr lang="fr-FR" sz="2800" dirty="0" smtClean="0">
                <a:solidFill>
                  <a:schemeClr val="accent1"/>
                </a:solidFill>
              </a:rPr>
            </a:br>
            <a:r>
              <a:rPr lang="fr-FR" sz="2800" dirty="0">
                <a:solidFill>
                  <a:schemeClr val="accent1"/>
                </a:solidFill>
              </a:rPr>
              <a:t/>
            </a:r>
            <a:br>
              <a:rPr lang="fr-FR" sz="2800" dirty="0">
                <a:solidFill>
                  <a:schemeClr val="accent1"/>
                </a:solidFill>
              </a:rPr>
            </a:br>
            <a:r>
              <a:rPr lang="fr-FR" sz="2800" b="1" dirty="0" smtClean="0">
                <a:solidFill>
                  <a:schemeClr val="accent1"/>
                </a:solidFill>
              </a:rPr>
              <a:t/>
            </a:r>
            <a:br>
              <a:rPr lang="fr-FR" sz="2800" b="1" dirty="0" smtClean="0">
                <a:solidFill>
                  <a:schemeClr val="accent1"/>
                </a:solidFill>
              </a:rPr>
            </a:br>
            <a:r>
              <a:rPr lang="fr-FR" sz="2800" b="1" dirty="0" smtClean="0">
                <a:solidFill>
                  <a:schemeClr val="accent1"/>
                </a:solidFill>
              </a:rPr>
              <a:t>« </a:t>
            </a:r>
            <a:r>
              <a:rPr lang="fr-FR" sz="2800" b="1" dirty="0" err="1" smtClean="0">
                <a:solidFill>
                  <a:schemeClr val="accent1"/>
                </a:solidFill>
              </a:rPr>
              <a:t>Toxic</a:t>
            </a:r>
            <a:r>
              <a:rPr lang="fr-FR" sz="2800" b="1" dirty="0" smtClean="0">
                <a:solidFill>
                  <a:schemeClr val="accent1"/>
                </a:solidFill>
              </a:rPr>
              <a:t> » </a:t>
            </a:r>
            <a:r>
              <a:rPr lang="fr-FR" sz="2800" dirty="0" smtClean="0">
                <a:solidFill>
                  <a:schemeClr val="accent1"/>
                </a:solidFill>
              </a:rPr>
              <a:t>1984 c’est la référence au hip hop</a:t>
            </a:r>
            <a:br>
              <a:rPr lang="fr-FR" sz="2800" dirty="0" smtClean="0">
                <a:solidFill>
                  <a:schemeClr val="accent1"/>
                </a:solidFill>
              </a:rPr>
            </a:br>
            <a:r>
              <a:rPr lang="fr-FR" sz="2800" dirty="0"/>
              <a:t/>
            </a:r>
            <a:br>
              <a:rPr lang="fr-FR" sz="2800" dirty="0"/>
            </a:br>
            <a:r>
              <a:rPr lang="fr-FR" sz="2800" dirty="0" smtClean="0"/>
              <a:t>Sa peinture fait référence aux sons, aux bruits de New York et</a:t>
            </a:r>
            <a:br>
              <a:rPr lang="fr-FR" sz="2800" dirty="0" smtClean="0"/>
            </a:br>
            <a:r>
              <a:rPr lang="fr-FR" sz="2800" dirty="0" smtClean="0"/>
              <a:t>aussi bien à Maria Callas qu’à</a:t>
            </a:r>
            <a:br>
              <a:rPr lang="fr-FR" sz="2800" dirty="0" smtClean="0"/>
            </a:br>
            <a:r>
              <a:rPr lang="fr-FR" sz="2800" dirty="0" smtClean="0"/>
              <a:t>Charlie Parker</a:t>
            </a:r>
            <a:br>
              <a:rPr lang="fr-FR" sz="2800" dirty="0" smtClean="0"/>
            </a:br>
            <a:r>
              <a:rPr lang="fr-FR" sz="2800" dirty="0"/>
              <a:t/>
            </a:r>
            <a:br>
              <a:rPr lang="fr-FR" sz="2800" dirty="0"/>
            </a:br>
            <a:endParaRPr lang="fr-FR" sz="2800" dirty="0"/>
          </a:p>
        </p:txBody>
      </p:sp>
    </p:spTree>
    <p:extLst>
      <p:ext uri="{BB962C8B-B14F-4D97-AF65-F5344CB8AC3E}">
        <p14:creationId xmlns:p14="http://schemas.microsoft.com/office/powerpoint/2010/main" val="109669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444" y="188479"/>
            <a:ext cx="11080173" cy="1325563"/>
          </a:xfrm>
        </p:spPr>
        <p:txBody>
          <a:bodyPr>
            <a:noAutofit/>
          </a:bodyPr>
          <a:lstStyle/>
          <a:p>
            <a:r>
              <a:rPr lang="fr-FR" sz="2800" dirty="0" smtClean="0"/>
              <a:t>Pour rendre encore plus accessible cette porosité entre peinture et musique, des peintres et des affichistes ont illustré des couvertures de partition</a:t>
            </a:r>
            <a:br>
              <a:rPr lang="fr-FR" sz="2800" dirty="0" smtClean="0"/>
            </a:br>
            <a:r>
              <a:rPr lang="fr-FR" sz="2800" dirty="0" smtClean="0"/>
              <a:t> </a:t>
            </a:r>
            <a:endParaRPr lang="fr-FR" sz="2800" dirty="0"/>
          </a:p>
        </p:txBody>
      </p:sp>
      <p:sp>
        <p:nvSpPr>
          <p:cNvPr id="8" name="ZoneTexte 7"/>
          <p:cNvSpPr txBox="1"/>
          <p:nvPr/>
        </p:nvSpPr>
        <p:spPr>
          <a:xfrm>
            <a:off x="0" y="1752530"/>
            <a:ext cx="10993582" cy="1938992"/>
          </a:xfrm>
          <a:prstGeom prst="rect">
            <a:avLst/>
          </a:prstGeom>
          <a:noFill/>
        </p:spPr>
        <p:txBody>
          <a:bodyPr wrap="square" rtlCol="0">
            <a:spAutoFit/>
          </a:bodyPr>
          <a:lstStyle/>
          <a:p>
            <a:r>
              <a:rPr lang="fr-FR" sz="2400" dirty="0" smtClean="0"/>
              <a:t>En 1903, Maurice DENIS réalise cette lithographie «</a:t>
            </a:r>
            <a:r>
              <a:rPr lang="fr-FR" sz="2400" b="1" dirty="0" smtClean="0"/>
              <a:t>  </a:t>
            </a:r>
            <a:r>
              <a:rPr lang="fr-FR" sz="2400" b="1" dirty="0" smtClean="0">
                <a:solidFill>
                  <a:schemeClr val="accent1"/>
                </a:solidFill>
              </a:rPr>
              <a:t>Les concerts du petit frère et de la petite sœur » </a:t>
            </a:r>
            <a:r>
              <a:rPr lang="fr-FR" sz="2400" dirty="0" smtClean="0">
                <a:solidFill>
                  <a:schemeClr val="accent1"/>
                </a:solidFill>
              </a:rPr>
              <a:t>( 42,5 x 30 cm)</a:t>
            </a:r>
          </a:p>
          <a:p>
            <a:endParaRPr lang="fr-FR" sz="2400" dirty="0"/>
          </a:p>
          <a:p>
            <a:r>
              <a:rPr lang="fr-FR" sz="2400" dirty="0" smtClean="0"/>
              <a:t>Vers 1891, Pierre BONNARD Illustre cette couverture de partition </a:t>
            </a:r>
            <a:r>
              <a:rPr lang="fr-FR" sz="2400" b="1" dirty="0" smtClean="0"/>
              <a:t>«  Petites Scènes</a:t>
            </a:r>
          </a:p>
          <a:p>
            <a:r>
              <a:rPr lang="fr-FR" sz="2400" b="1" dirty="0" smtClean="0"/>
              <a:t>Familières »</a:t>
            </a:r>
            <a:endParaRPr lang="fr-FR" sz="2400" b="1" dirty="0"/>
          </a:p>
        </p:txBody>
      </p:sp>
      <p:sp>
        <p:nvSpPr>
          <p:cNvPr id="3" name="Rectangle 2"/>
          <p:cNvSpPr/>
          <p:nvPr/>
        </p:nvSpPr>
        <p:spPr>
          <a:xfrm>
            <a:off x="100444" y="4120726"/>
            <a:ext cx="11506201" cy="1938992"/>
          </a:xfrm>
          <a:prstGeom prst="rect">
            <a:avLst/>
          </a:prstGeom>
        </p:spPr>
        <p:txBody>
          <a:bodyPr wrap="square">
            <a:spAutoFit/>
          </a:bodyPr>
          <a:lstStyle/>
          <a:p>
            <a:r>
              <a:rPr lang="fr-FR" sz="2400" dirty="0"/>
              <a:t>Quelques pochettes de disque illustrées par des artistes célèbres: </a:t>
            </a:r>
            <a:r>
              <a:rPr lang="fr-FR" sz="2400" b="1" dirty="0">
                <a:solidFill>
                  <a:schemeClr val="accent1"/>
                </a:solidFill>
              </a:rPr>
              <a:t>Keith HARING</a:t>
            </a:r>
            <a:r>
              <a:rPr lang="fr-FR" sz="2400" dirty="0">
                <a:solidFill>
                  <a:schemeClr val="accent1"/>
                </a:solidFill>
              </a:rPr>
              <a:t> pour les </a:t>
            </a:r>
            <a:r>
              <a:rPr lang="fr-FR" sz="2400" dirty="0" err="1">
                <a:solidFill>
                  <a:schemeClr val="accent1"/>
                </a:solidFill>
              </a:rPr>
              <a:t>Peech</a:t>
            </a:r>
            <a:r>
              <a:rPr lang="fr-FR" sz="2400" dirty="0">
                <a:solidFill>
                  <a:schemeClr val="accent1"/>
                </a:solidFill>
              </a:rPr>
              <a:t> Boys 1984 et </a:t>
            </a:r>
            <a:r>
              <a:rPr lang="fr-FR" sz="2400" b="1" dirty="0">
                <a:solidFill>
                  <a:schemeClr val="accent1"/>
                </a:solidFill>
              </a:rPr>
              <a:t>J.M. BASQUIAT</a:t>
            </a:r>
            <a:r>
              <a:rPr lang="fr-FR" sz="2400" dirty="0">
                <a:solidFill>
                  <a:schemeClr val="accent1"/>
                </a:solidFill>
              </a:rPr>
              <a:t> 1983 pour «  Bat Bop » ( </a:t>
            </a:r>
            <a:r>
              <a:rPr lang="fr-FR" sz="2400" dirty="0" err="1">
                <a:solidFill>
                  <a:schemeClr val="accent1"/>
                </a:solidFill>
              </a:rPr>
              <a:t>rapp</a:t>
            </a:r>
            <a:r>
              <a:rPr lang="fr-FR" sz="2400" dirty="0" smtClean="0">
                <a:solidFill>
                  <a:schemeClr val="accent1"/>
                </a:solidFill>
              </a:rPr>
              <a:t>)</a:t>
            </a:r>
          </a:p>
          <a:p>
            <a:endParaRPr lang="fr-FR" sz="2400" dirty="0">
              <a:solidFill>
                <a:schemeClr val="accent1"/>
              </a:solidFill>
            </a:endParaRPr>
          </a:p>
          <a:p>
            <a:endParaRPr lang="fr-FR" sz="2400" dirty="0" smtClean="0">
              <a:solidFill>
                <a:schemeClr val="accent1"/>
              </a:solidFill>
            </a:endParaRPr>
          </a:p>
          <a:p>
            <a:endParaRPr lang="fr-FR" sz="2400" b="1" dirty="0"/>
          </a:p>
        </p:txBody>
      </p:sp>
    </p:spTree>
    <p:extLst>
      <p:ext uri="{BB962C8B-B14F-4D97-AF65-F5344CB8AC3E}">
        <p14:creationId xmlns:p14="http://schemas.microsoft.com/office/powerpoint/2010/main" val="789565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2782" y="5311198"/>
            <a:ext cx="11409218" cy="1325563"/>
          </a:xfrm>
        </p:spPr>
        <p:txBody>
          <a:bodyPr>
            <a:normAutofit/>
          </a:bodyPr>
          <a:lstStyle/>
          <a:p>
            <a:r>
              <a:rPr lang="fr-FR" sz="2800" dirty="0" smtClean="0"/>
              <a:t>Même les « graffeurs » ont su allier musique et peinture comme en témoigne cet hommage rendu par Jeff AEROSOL(lui-même musicien) à des artistes célèbres et </a:t>
            </a:r>
            <a:r>
              <a:rPr lang="fr-FR" sz="2800" dirty="0" smtClean="0"/>
              <a:t>anonymes</a:t>
            </a:r>
            <a:r>
              <a:rPr lang="fr-FR" sz="2800" smtClean="0"/>
              <a:t>.                                                              </a:t>
            </a:r>
            <a:r>
              <a:rPr lang="fr-FR" sz="2800" b="1" i="1" smtClean="0"/>
              <a:t>OCTOBRE 2023</a:t>
            </a:r>
            <a:r>
              <a:rPr lang="fr-FR" sz="2800" smtClean="0"/>
              <a:t>                        </a:t>
            </a:r>
            <a:endParaRPr lang="fr-FR" sz="2800"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3" y="79910"/>
            <a:ext cx="8787245" cy="4802017"/>
          </a:xfrm>
          <a:prstGeom prst="rect">
            <a:avLst/>
          </a:prstGeom>
        </p:spPr>
      </p:pic>
      <p:sp>
        <p:nvSpPr>
          <p:cNvPr id="4" name="ZoneTexte 3"/>
          <p:cNvSpPr txBox="1"/>
          <p:nvPr/>
        </p:nvSpPr>
        <p:spPr>
          <a:xfrm>
            <a:off x="9434945" y="1018310"/>
            <a:ext cx="2597727" cy="1200329"/>
          </a:xfrm>
          <a:prstGeom prst="rect">
            <a:avLst/>
          </a:prstGeom>
          <a:noFill/>
        </p:spPr>
        <p:txBody>
          <a:bodyPr wrap="square" rtlCol="0">
            <a:spAutoFit/>
          </a:bodyPr>
          <a:lstStyle/>
          <a:p>
            <a:r>
              <a:rPr lang="fr-FR" sz="2400" b="1" dirty="0" smtClean="0">
                <a:solidFill>
                  <a:schemeClr val="accent1"/>
                </a:solidFill>
              </a:rPr>
              <a:t>« La Musique adoucit les Murs »</a:t>
            </a:r>
          </a:p>
          <a:p>
            <a:r>
              <a:rPr lang="fr-FR" sz="2400" b="1" dirty="0" smtClean="0">
                <a:solidFill>
                  <a:schemeClr val="accent1"/>
                </a:solidFill>
              </a:rPr>
              <a:t>2013</a:t>
            </a:r>
            <a:endParaRPr lang="fr-FR" sz="2400" b="1" dirty="0">
              <a:solidFill>
                <a:schemeClr val="accent1"/>
              </a:solidFill>
            </a:endParaRPr>
          </a:p>
        </p:txBody>
      </p:sp>
    </p:spTree>
    <p:extLst>
      <p:ext uri="{BB962C8B-B14F-4D97-AF65-F5344CB8AC3E}">
        <p14:creationId xmlns:p14="http://schemas.microsoft.com/office/powerpoint/2010/main" val="419434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VISION HEDONISTE de la VIE</a:t>
            </a:r>
            <a:endParaRPr lang="fr-FR" b="1" u="sng" dirty="0"/>
          </a:p>
        </p:txBody>
      </p:sp>
      <p:sp>
        <p:nvSpPr>
          <p:cNvPr id="3" name="Rectangle 2"/>
          <p:cNvSpPr/>
          <p:nvPr/>
        </p:nvSpPr>
        <p:spPr>
          <a:xfrm>
            <a:off x="838200" y="1796580"/>
            <a:ext cx="10861964" cy="707886"/>
          </a:xfrm>
          <a:prstGeom prst="rect">
            <a:avLst/>
          </a:prstGeom>
        </p:spPr>
        <p:txBody>
          <a:bodyPr wrap="square">
            <a:spAutoFit/>
          </a:bodyPr>
          <a:lstStyle/>
          <a:p>
            <a:r>
              <a:rPr lang="fr-FR" sz="2000" dirty="0"/>
              <a:t>Dès l’Antiquité, beaucoup de scènes représentent une grande osmose entre musique, peinture, poésie et danse. </a:t>
            </a:r>
          </a:p>
        </p:txBody>
      </p:sp>
      <p:sp>
        <p:nvSpPr>
          <p:cNvPr id="4" name="Rectangle 3"/>
          <p:cNvSpPr/>
          <p:nvPr/>
        </p:nvSpPr>
        <p:spPr>
          <a:xfrm>
            <a:off x="876300" y="2378471"/>
            <a:ext cx="11197936" cy="1015663"/>
          </a:xfrm>
          <a:prstGeom prst="rect">
            <a:avLst/>
          </a:prstGeom>
        </p:spPr>
        <p:txBody>
          <a:bodyPr wrap="square">
            <a:spAutoFit/>
          </a:bodyPr>
          <a:lstStyle/>
          <a:p>
            <a:r>
              <a:rPr lang="fr-FR" sz="2000" dirty="0"/>
              <a:t>Les musiciens sont présents lors des banquets comme en témoigne ces fresques et mosaïques retrouvées à </a:t>
            </a:r>
            <a:r>
              <a:rPr lang="fr-FR" sz="2000" dirty="0" smtClean="0"/>
              <a:t>Pompéi</a:t>
            </a:r>
          </a:p>
          <a:p>
            <a:endParaRPr lang="fr-FR" sz="2000" dirty="0"/>
          </a:p>
        </p:txBody>
      </p:sp>
      <p:sp>
        <p:nvSpPr>
          <p:cNvPr id="5" name="Rectangle 4"/>
          <p:cNvSpPr/>
          <p:nvPr/>
        </p:nvSpPr>
        <p:spPr>
          <a:xfrm>
            <a:off x="876300" y="3086357"/>
            <a:ext cx="11236036" cy="707886"/>
          </a:xfrm>
          <a:prstGeom prst="rect">
            <a:avLst/>
          </a:prstGeom>
        </p:spPr>
        <p:txBody>
          <a:bodyPr wrap="square">
            <a:spAutoFit/>
          </a:bodyPr>
          <a:lstStyle/>
          <a:p>
            <a:r>
              <a:rPr lang="fr-FR" sz="2000" dirty="0"/>
              <a:t>Les </a:t>
            </a:r>
            <a:r>
              <a:rPr lang="fr-FR" sz="2000" dirty="0" err="1"/>
              <a:t>cornua</a:t>
            </a:r>
            <a:r>
              <a:rPr lang="fr-FR" sz="2000" dirty="0"/>
              <a:t> (trompes recourbées mesurant environ 4 mètres) romains rythmaient le combat des gladiateurs dans l’amphithéâtre</a:t>
            </a:r>
          </a:p>
        </p:txBody>
      </p:sp>
      <p:sp>
        <p:nvSpPr>
          <p:cNvPr id="6" name="Rectangle 5"/>
          <p:cNvSpPr/>
          <p:nvPr/>
        </p:nvSpPr>
        <p:spPr>
          <a:xfrm>
            <a:off x="720436" y="3953424"/>
            <a:ext cx="11353799" cy="707886"/>
          </a:xfrm>
          <a:prstGeom prst="rect">
            <a:avLst/>
          </a:prstGeom>
        </p:spPr>
        <p:txBody>
          <a:bodyPr wrap="square">
            <a:spAutoFit/>
          </a:bodyPr>
          <a:lstStyle/>
          <a:p>
            <a:r>
              <a:rPr lang="fr-FR" sz="2000" dirty="0"/>
              <a:t>On joue aussi après la bataille pour annoncer une retraite ou célébrer une victoire</a:t>
            </a:r>
            <a:br>
              <a:rPr lang="fr-FR" sz="2000" dirty="0"/>
            </a:br>
            <a:r>
              <a:rPr lang="fr-FR" sz="2000" dirty="0"/>
              <a:t>Les instruments sont essentiellement la lyre et la trompette</a:t>
            </a:r>
          </a:p>
        </p:txBody>
      </p:sp>
    </p:spTree>
    <p:extLst>
      <p:ext uri="{BB962C8B-B14F-4D97-AF65-F5344CB8AC3E}">
        <p14:creationId xmlns:p14="http://schemas.microsoft.com/office/powerpoint/2010/main" val="382002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4" y="2903538"/>
            <a:ext cx="5663046" cy="1325563"/>
          </a:xfrm>
        </p:spPr>
        <p:txBody>
          <a:bodyPr>
            <a:noAutofit/>
          </a:bodyPr>
          <a:lstStyle/>
          <a:p>
            <a:r>
              <a:rPr lang="fr-FR" sz="2800" dirty="0" smtClean="0"/>
              <a:t>La musique a toujours tenu une place importante dans l’armée: les </a:t>
            </a:r>
            <a:r>
              <a:rPr lang="fr-FR" sz="2800" u="sng" dirty="0" smtClean="0"/>
              <a:t>instruments de musique servent à transmettre les ordres de mouvement</a:t>
            </a:r>
            <a:r>
              <a:rPr lang="fr-FR" sz="2800" dirty="0" smtClean="0"/>
              <a:t/>
            </a:r>
            <a:br>
              <a:rPr lang="fr-FR" sz="2800" dirty="0" smtClean="0"/>
            </a:br>
            <a:r>
              <a:rPr lang="fr-FR" sz="2800" dirty="0" smtClean="0"/>
              <a:t/>
            </a:r>
            <a:br>
              <a:rPr lang="fr-FR" sz="2800" dirty="0" smtClean="0"/>
            </a:br>
            <a:r>
              <a:rPr lang="fr-FR" sz="2800" b="1" dirty="0" smtClean="0"/>
              <a:t>«</a:t>
            </a:r>
            <a:r>
              <a:rPr lang="fr-FR" sz="2800" b="1" dirty="0" smtClean="0">
                <a:solidFill>
                  <a:schemeClr val="accent1"/>
                </a:solidFill>
              </a:rPr>
              <a:t> La Victoire est à nous, soir d’Iéna »</a:t>
            </a:r>
            <a:br>
              <a:rPr lang="fr-FR" sz="2800" b="1" dirty="0" smtClean="0">
                <a:solidFill>
                  <a:schemeClr val="accent1"/>
                </a:solidFill>
              </a:rPr>
            </a:br>
            <a:r>
              <a:rPr lang="fr-FR" sz="2800" dirty="0" smtClean="0">
                <a:solidFill>
                  <a:schemeClr val="accent1"/>
                </a:solidFill>
              </a:rPr>
              <a:t>Edouard DETAILLE -1806-</a:t>
            </a:r>
            <a:br>
              <a:rPr lang="fr-FR" sz="2800" dirty="0" smtClean="0">
                <a:solidFill>
                  <a:schemeClr val="accent1"/>
                </a:solidFill>
              </a:rPr>
            </a:br>
            <a:r>
              <a:rPr lang="fr-FR" sz="2800" dirty="0"/>
              <a:t/>
            </a:r>
            <a:br>
              <a:rPr lang="fr-FR" sz="2800" dirty="0"/>
            </a:br>
            <a:r>
              <a:rPr lang="fr-FR" sz="2800" dirty="0" smtClean="0"/>
              <a:t>Ce tableau nous montre, outre l’empereur au centre suivi de ses généraux, les chasseurs à cheval de la Garde Impériale, les grenadiers et l’importance des musiciens </a:t>
            </a:r>
            <a:br>
              <a:rPr lang="fr-FR" sz="2800" dirty="0" smtClean="0"/>
            </a:br>
            <a:r>
              <a:rPr lang="fr-FR" sz="2800" dirty="0" smtClean="0"/>
              <a:t>( infanterie) qui constituaient la tête de colonne . </a:t>
            </a:r>
            <a:br>
              <a:rPr lang="fr-FR" sz="2800" dirty="0" smtClean="0"/>
            </a:br>
            <a:r>
              <a:rPr lang="fr-FR" sz="2800" dirty="0" smtClean="0"/>
              <a:t>On voit les hommes avec leurs tambours et en tête le tambour-major</a:t>
            </a:r>
            <a:endParaRPr lang="fr-FR" sz="2800" dirty="0"/>
          </a:p>
        </p:txBody>
      </p:sp>
      <p:sp>
        <p:nvSpPr>
          <p:cNvPr id="4" name="Rectangle 3"/>
          <p:cNvSpPr/>
          <p:nvPr/>
        </p:nvSpPr>
        <p:spPr>
          <a:xfrm>
            <a:off x="6206836" y="468957"/>
            <a:ext cx="6096000" cy="3170099"/>
          </a:xfrm>
          <a:prstGeom prst="rect">
            <a:avLst/>
          </a:prstGeom>
        </p:spPr>
        <p:txBody>
          <a:bodyPr>
            <a:spAutoFit/>
          </a:bodyPr>
          <a:lstStyle/>
          <a:p>
            <a:r>
              <a:rPr lang="fr-FR" sz="2000" b="1" dirty="0"/>
              <a:t>La </a:t>
            </a:r>
            <a:r>
              <a:rPr lang="fr-FR" sz="2000" b="1" dirty="0" err="1"/>
              <a:t>céleustique</a:t>
            </a:r>
            <a:r>
              <a:rPr lang="fr-FR" sz="2000" b="1" dirty="0"/>
              <a:t> </a:t>
            </a:r>
            <a:r>
              <a:rPr lang="fr-FR" sz="2000" dirty="0"/>
              <a:t>ou art de transmettre les ordres par un moyen sonore a choisi de remplacer le tambour par le clairon à partir de 1831</a:t>
            </a:r>
            <a:br>
              <a:rPr lang="fr-FR" sz="2000" dirty="0"/>
            </a:br>
            <a:r>
              <a:rPr lang="fr-FR" sz="2000" dirty="0"/>
              <a:t/>
            </a:r>
            <a:br>
              <a:rPr lang="fr-FR" sz="2000" dirty="0"/>
            </a:br>
            <a:r>
              <a:rPr lang="fr-FR" sz="2000" b="1" dirty="0"/>
              <a:t>« Le Clairon » </a:t>
            </a:r>
            <a:r>
              <a:rPr lang="fr-FR" sz="2000" dirty="0"/>
              <a:t>Edouard MANET 1882</a:t>
            </a:r>
            <a:br>
              <a:rPr lang="fr-FR" sz="2000" dirty="0"/>
            </a:br>
            <a:r>
              <a:rPr lang="fr-FR" sz="2000" dirty="0"/>
              <a:t/>
            </a:r>
            <a:br>
              <a:rPr lang="fr-FR" sz="2000" dirty="0"/>
            </a:br>
            <a:r>
              <a:rPr lang="fr-FR" sz="2000" dirty="0"/>
              <a:t>A la fin de sa vie MANET s’est rapproché du courant réaliste ( COURBET) ce sonneur qui rend hommage à la guerre de 1870 est traité en conjuguant impressionnisme et réalisme </a:t>
            </a:r>
          </a:p>
        </p:txBody>
      </p:sp>
      <p:sp>
        <p:nvSpPr>
          <p:cNvPr id="5" name="Rectangle 4"/>
          <p:cNvSpPr/>
          <p:nvPr/>
        </p:nvSpPr>
        <p:spPr>
          <a:xfrm>
            <a:off x="6206836" y="3732983"/>
            <a:ext cx="6096000" cy="2554545"/>
          </a:xfrm>
          <a:prstGeom prst="rect">
            <a:avLst/>
          </a:prstGeom>
        </p:spPr>
        <p:txBody>
          <a:bodyPr>
            <a:spAutoFit/>
          </a:bodyPr>
          <a:lstStyle/>
          <a:p>
            <a:r>
              <a:rPr lang="fr-FR" sz="2000" dirty="0"/>
              <a:t>On retrouve ces différentes sonneries dans la vénerie(les chasses à courre) qui permettent aux veneurs de </a:t>
            </a:r>
            <a:r>
              <a:rPr lang="fr-FR" sz="2000" u="sng" dirty="0"/>
              <a:t>communiquer entre eux</a:t>
            </a:r>
            <a:r>
              <a:rPr lang="fr-FR" sz="2000" dirty="0"/>
              <a:t>.</a:t>
            </a:r>
            <a:br>
              <a:rPr lang="fr-FR" sz="2000" dirty="0"/>
            </a:br>
            <a:r>
              <a:rPr lang="fr-FR" sz="2000" dirty="0"/>
              <a:t>La trompe de chasse est utilisée pour marquer différents moments importants de la chasse :</a:t>
            </a:r>
            <a:br>
              <a:rPr lang="fr-FR" sz="2000" dirty="0"/>
            </a:br>
            <a:r>
              <a:rPr lang="fr-FR" sz="2000" dirty="0"/>
              <a:t>« la bonne voie », « le débucher », « la curée » Des scènes largement représentées dans des gravures anglaises du </a:t>
            </a:r>
            <a:r>
              <a:rPr lang="fr-FR" sz="2000" dirty="0" err="1"/>
              <a:t>XIXè</a:t>
            </a:r>
            <a:endParaRPr lang="fr-FR" sz="2000" dirty="0"/>
          </a:p>
        </p:txBody>
      </p:sp>
    </p:spTree>
    <p:extLst>
      <p:ext uri="{BB962C8B-B14F-4D97-AF65-F5344CB8AC3E}">
        <p14:creationId xmlns:p14="http://schemas.microsoft.com/office/powerpoint/2010/main" val="423069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336" y="2641526"/>
            <a:ext cx="4772891" cy="1325563"/>
          </a:xfrm>
        </p:spPr>
        <p:txBody>
          <a:bodyPr>
            <a:noAutofit/>
          </a:bodyPr>
          <a:lstStyle/>
          <a:p>
            <a:r>
              <a:rPr lang="fr-FR" sz="2800" dirty="0" smtClean="0"/>
              <a:t>Marc CHAGALL a su illustrer le côté onirique et hédoniste de la vie grâce à la musique.</a:t>
            </a:r>
            <a:br>
              <a:rPr lang="fr-FR" sz="2800" dirty="0" smtClean="0"/>
            </a:br>
            <a:r>
              <a:rPr lang="fr-FR" sz="2800" dirty="0" smtClean="0"/>
              <a:t>Même dans la souffrance de ses errances, il a accordé un rôle essentiel à celle-ci ainsi qu’ aux musiciens qui accompagnent avec beaucoup de  poésie une grande partie de ses œuvres.</a:t>
            </a:r>
            <a:br>
              <a:rPr lang="fr-FR" sz="2800" dirty="0" smtClean="0"/>
            </a:br>
            <a:r>
              <a:rPr lang="fr-FR" sz="2800" dirty="0"/>
              <a:t/>
            </a:r>
            <a:br>
              <a:rPr lang="fr-FR" sz="2800" dirty="0"/>
            </a:br>
            <a:r>
              <a:rPr lang="fr-FR" sz="2800" dirty="0" smtClean="0"/>
              <a:t>On le voit travailler sur</a:t>
            </a:r>
            <a:br>
              <a:rPr lang="fr-FR" sz="2800" dirty="0" smtClean="0"/>
            </a:br>
            <a:r>
              <a:rPr lang="fr-FR" sz="2800" b="1" dirty="0" smtClean="0">
                <a:solidFill>
                  <a:schemeClr val="accent1"/>
                </a:solidFill>
              </a:rPr>
              <a:t>« Le Triomphe de la Musique »</a:t>
            </a:r>
            <a:br>
              <a:rPr lang="fr-FR" sz="2800" b="1" dirty="0" smtClean="0">
                <a:solidFill>
                  <a:schemeClr val="accent1"/>
                </a:solidFill>
              </a:rPr>
            </a:br>
            <a:r>
              <a:rPr lang="fr-FR" sz="2800" dirty="0" smtClean="0"/>
              <a:t>panneau pour le </a:t>
            </a:r>
            <a:r>
              <a:rPr lang="fr-FR" sz="2800" dirty="0" err="1" smtClean="0"/>
              <a:t>Metropolitan</a:t>
            </a:r>
            <a:r>
              <a:rPr lang="fr-FR" sz="2800" dirty="0" smtClean="0"/>
              <a:t/>
            </a:r>
            <a:br>
              <a:rPr lang="fr-FR" sz="2800" dirty="0" smtClean="0"/>
            </a:br>
            <a:r>
              <a:rPr lang="fr-FR" sz="2800" dirty="0" smtClean="0"/>
              <a:t>Opéra de New York en 1966</a:t>
            </a:r>
            <a:br>
              <a:rPr lang="fr-FR" sz="2800" dirty="0" smtClean="0"/>
            </a:br>
            <a:r>
              <a:rPr lang="fr-FR" sz="2800" dirty="0"/>
              <a:t/>
            </a:r>
            <a:br>
              <a:rPr lang="fr-FR" sz="2800" dirty="0"/>
            </a:br>
            <a:r>
              <a:rPr lang="fr-FR" sz="2800" dirty="0" smtClean="0"/>
              <a:t>	</a:t>
            </a:r>
            <a:endParaRPr lang="fr-FR" sz="2800" dirty="0"/>
          </a:p>
        </p:txBody>
      </p:sp>
      <p:sp>
        <p:nvSpPr>
          <p:cNvPr id="4" name="Rectangle 3"/>
          <p:cNvSpPr/>
          <p:nvPr/>
        </p:nvSpPr>
        <p:spPr>
          <a:xfrm>
            <a:off x="5853545" y="134208"/>
            <a:ext cx="6096000" cy="3170099"/>
          </a:xfrm>
          <a:prstGeom prst="rect">
            <a:avLst/>
          </a:prstGeom>
        </p:spPr>
        <p:txBody>
          <a:bodyPr>
            <a:spAutoFit/>
          </a:bodyPr>
          <a:lstStyle/>
          <a:p>
            <a:r>
              <a:rPr lang="fr-FR" sz="2000" b="1" dirty="0">
                <a:solidFill>
                  <a:schemeClr val="accent1"/>
                </a:solidFill>
              </a:rPr>
              <a:t>« Le Musicien » </a:t>
            </a:r>
            <a:r>
              <a:rPr lang="fr-FR" sz="2000" dirty="0">
                <a:solidFill>
                  <a:schemeClr val="accent1"/>
                </a:solidFill>
              </a:rPr>
              <a:t>1920   </a:t>
            </a:r>
            <a:br>
              <a:rPr lang="fr-FR" sz="2000" dirty="0">
                <a:solidFill>
                  <a:schemeClr val="accent1"/>
                </a:solidFill>
              </a:rPr>
            </a:br>
            <a:r>
              <a:rPr lang="fr-FR" sz="2000" b="1" dirty="0">
                <a:solidFill>
                  <a:schemeClr val="accent1"/>
                </a:solidFill>
              </a:rPr>
              <a:t>«  Le Violoniste bleu » </a:t>
            </a:r>
            <a:r>
              <a:rPr lang="fr-FR" sz="2000" dirty="0">
                <a:solidFill>
                  <a:schemeClr val="accent1"/>
                </a:solidFill>
              </a:rPr>
              <a:t>1947</a:t>
            </a:r>
            <a:br>
              <a:rPr lang="fr-FR" sz="2000" dirty="0">
                <a:solidFill>
                  <a:schemeClr val="accent1"/>
                </a:solidFill>
              </a:rPr>
            </a:br>
            <a:r>
              <a:rPr lang="fr-FR" sz="2000" dirty="0"/>
              <a:t/>
            </a:r>
            <a:br>
              <a:rPr lang="fr-FR" sz="2000" dirty="0"/>
            </a:br>
            <a:r>
              <a:rPr lang="fr-FR" sz="2000" dirty="0"/>
              <a:t>Le violon est omniprésent ; cet instrument fait partie de son histoire familiale et de sa culture juive</a:t>
            </a:r>
            <a:br>
              <a:rPr lang="fr-FR" sz="2000" dirty="0"/>
            </a:br>
            <a:r>
              <a:rPr lang="fr-FR" sz="2000" b="1" dirty="0"/>
              <a:t>Le violoniste c’est le symbole du juif errant</a:t>
            </a:r>
            <a:br>
              <a:rPr lang="fr-FR" sz="2000" b="1" dirty="0"/>
            </a:br>
            <a:r>
              <a:rPr lang="fr-FR" sz="2000" dirty="0"/>
              <a:t>Souvent il le représente, écartelé entre 2 cultures entre ses 2 patries : la Biélorussie où CHAGALL est né, la France qui l’a adopté. La présence de l’oiseau renforce ce « non ancrage »</a:t>
            </a:r>
          </a:p>
        </p:txBody>
      </p:sp>
      <p:sp>
        <p:nvSpPr>
          <p:cNvPr id="5" name="Rectangle 4"/>
          <p:cNvSpPr/>
          <p:nvPr/>
        </p:nvSpPr>
        <p:spPr>
          <a:xfrm>
            <a:off x="5739245" y="3715757"/>
            <a:ext cx="6096000" cy="3477875"/>
          </a:xfrm>
          <a:prstGeom prst="rect">
            <a:avLst/>
          </a:prstGeom>
        </p:spPr>
        <p:txBody>
          <a:bodyPr>
            <a:spAutoFit/>
          </a:bodyPr>
          <a:lstStyle/>
          <a:p>
            <a:r>
              <a:rPr lang="fr-FR" sz="2000" b="1" dirty="0">
                <a:solidFill>
                  <a:schemeClr val="accent1"/>
                </a:solidFill>
              </a:rPr>
              <a:t>« La Danse » </a:t>
            </a:r>
            <a:r>
              <a:rPr lang="fr-FR" sz="2000" dirty="0">
                <a:solidFill>
                  <a:schemeClr val="accent1"/>
                </a:solidFill>
              </a:rPr>
              <a:t>1951</a:t>
            </a:r>
            <a:br>
              <a:rPr lang="fr-FR" sz="2000" dirty="0">
                <a:solidFill>
                  <a:schemeClr val="accent1"/>
                </a:solidFill>
              </a:rPr>
            </a:br>
            <a:r>
              <a:rPr lang="fr-FR" sz="2000" dirty="0"/>
              <a:t/>
            </a:r>
            <a:br>
              <a:rPr lang="fr-FR" sz="2000" dirty="0"/>
            </a:br>
            <a:r>
              <a:rPr lang="fr-FR" sz="2000" dirty="0"/>
              <a:t>La musique qu’égrène le violoniste à tête de vache rouge fait danser les spectateurs en bas du tableau tandis qu’une jeune femme le remercie en lui tendant un bouquet de fleurs</a:t>
            </a:r>
            <a:br>
              <a:rPr lang="fr-FR" sz="2000" dirty="0"/>
            </a:br>
            <a:r>
              <a:rPr lang="fr-FR" sz="2000" dirty="0"/>
              <a:t/>
            </a:r>
            <a:br>
              <a:rPr lang="fr-FR" sz="2000" dirty="0"/>
            </a:br>
            <a:r>
              <a:rPr lang="fr-FR" sz="2000" b="1" dirty="0">
                <a:solidFill>
                  <a:schemeClr val="accent1"/>
                </a:solidFill>
              </a:rPr>
              <a:t>« </a:t>
            </a:r>
            <a:r>
              <a:rPr lang="fr-FR" sz="2000" b="1" i="1" dirty="0">
                <a:solidFill>
                  <a:schemeClr val="accent1"/>
                </a:solidFill>
              </a:rPr>
              <a:t>Les deux merveilles du monde sont la Bible et la musique de Mozart; la troisième, naturellement l’Amour »</a:t>
            </a:r>
            <a:r>
              <a:rPr lang="fr-FR" sz="2000" b="1" dirty="0"/>
              <a:t/>
            </a:r>
            <a:br>
              <a:rPr lang="fr-FR" sz="2000" b="1" dirty="0"/>
            </a:br>
            <a:endParaRPr lang="fr-FR" sz="2000" dirty="0"/>
          </a:p>
        </p:txBody>
      </p:sp>
    </p:spTree>
    <p:extLst>
      <p:ext uri="{BB962C8B-B14F-4D97-AF65-F5344CB8AC3E}">
        <p14:creationId xmlns:p14="http://schemas.microsoft.com/office/powerpoint/2010/main" val="208586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62" y="2193925"/>
            <a:ext cx="11520055" cy="1325563"/>
          </a:xfrm>
        </p:spPr>
        <p:txBody>
          <a:bodyPr>
            <a:noAutofit/>
          </a:bodyPr>
          <a:lstStyle/>
          <a:p>
            <a:r>
              <a:rPr lang="fr-FR" sz="3200" dirty="0" smtClean="0"/>
              <a:t>Si la musique s’écoute dans des </a:t>
            </a:r>
            <a:r>
              <a:rPr lang="fr-FR" sz="3200" u="sng" dirty="0" smtClean="0"/>
              <a:t>salons particuliers </a:t>
            </a:r>
            <a:r>
              <a:rPr lang="fr-FR" sz="3200" dirty="0" smtClean="0"/>
              <a:t>où sont réunis des amateurs d’arts ( littéraire, musical et pictural) , à partir des années 1800, la musique va devenir de plus</a:t>
            </a:r>
            <a:br>
              <a:rPr lang="fr-FR" sz="3200" dirty="0" smtClean="0"/>
            </a:br>
            <a:r>
              <a:rPr lang="fr-FR" sz="3200" dirty="0" smtClean="0"/>
              <a:t> en plus présente dans les espaces publics ( les parcs, les rues)</a:t>
            </a:r>
            <a:br>
              <a:rPr lang="fr-FR" sz="3200" dirty="0" smtClean="0"/>
            </a:br>
            <a:r>
              <a:rPr lang="fr-FR" sz="3200" dirty="0" smtClean="0"/>
              <a:t/>
            </a:r>
            <a:br>
              <a:rPr lang="fr-FR" sz="3200" dirty="0" smtClean="0"/>
            </a:br>
            <a:r>
              <a:rPr lang="fr-FR" sz="3200" dirty="0" smtClean="0"/>
              <a:t>La fin du XIXème siècle c’est la multiplication des </a:t>
            </a:r>
            <a:r>
              <a:rPr lang="fr-FR" sz="3200" u="sng" dirty="0" smtClean="0"/>
              <a:t>cabarets</a:t>
            </a:r>
            <a:r>
              <a:rPr lang="fr-FR" sz="3200" dirty="0" smtClean="0"/>
              <a:t>, des cafés concerts, des music-halls. </a:t>
            </a:r>
            <a:br>
              <a:rPr lang="fr-FR" sz="3200" dirty="0" smtClean="0"/>
            </a:br>
            <a:r>
              <a:rPr lang="fr-FR" sz="3200" dirty="0" smtClean="0"/>
              <a:t>C’est </a:t>
            </a:r>
            <a:r>
              <a:rPr lang="fr-FR" sz="3200" u="sng" dirty="0" smtClean="0"/>
              <a:t>l’âge d’or des bals populaires ou monda</a:t>
            </a:r>
            <a:r>
              <a:rPr lang="fr-FR" sz="3200" dirty="0" smtClean="0"/>
              <a:t>ins</a:t>
            </a:r>
            <a:endParaRPr lang="fr-FR" sz="32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764" y="4099591"/>
            <a:ext cx="3099954" cy="2313043"/>
          </a:xfrm>
          <a:prstGeom prst="rect">
            <a:avLst/>
          </a:prstGeom>
        </p:spPr>
      </p:pic>
    </p:spTree>
    <p:extLst>
      <p:ext uri="{BB962C8B-B14F-4D97-AF65-F5344CB8AC3E}">
        <p14:creationId xmlns:p14="http://schemas.microsoft.com/office/powerpoint/2010/main" val="1653727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728" y="2131579"/>
            <a:ext cx="5212772" cy="1325563"/>
          </a:xfrm>
        </p:spPr>
        <p:txBody>
          <a:bodyPr>
            <a:noAutofit/>
          </a:bodyPr>
          <a:lstStyle/>
          <a:p>
            <a:r>
              <a:rPr lang="fr-FR" sz="2800" b="1" dirty="0" smtClean="0">
                <a:solidFill>
                  <a:schemeClr val="accent1"/>
                </a:solidFill>
              </a:rPr>
              <a:t>« Les Chanteurs de rue »</a:t>
            </a:r>
            <a:br>
              <a:rPr lang="fr-FR" sz="2800" b="1" dirty="0" smtClean="0">
                <a:solidFill>
                  <a:schemeClr val="accent1"/>
                </a:solidFill>
              </a:rPr>
            </a:br>
            <a:r>
              <a:rPr lang="fr-FR" sz="2800" dirty="0" smtClean="0">
                <a:solidFill>
                  <a:schemeClr val="accent1"/>
                </a:solidFill>
              </a:rPr>
              <a:t>Honoré DAUMIER 1860</a:t>
            </a:r>
            <a:br>
              <a:rPr lang="fr-FR" sz="2800" dirty="0" smtClean="0">
                <a:solidFill>
                  <a:schemeClr val="accent1"/>
                </a:solidFill>
              </a:rPr>
            </a:br>
            <a:r>
              <a:rPr lang="fr-FR" sz="2800" dirty="0"/>
              <a:t/>
            </a:r>
            <a:br>
              <a:rPr lang="fr-FR" sz="2800" dirty="0"/>
            </a:br>
            <a:r>
              <a:rPr lang="fr-FR" sz="2800" dirty="0" smtClean="0"/>
              <a:t>La musique dite populaire était dispensée dans les cours d’immeubles , les spectateurs au moyen de leurs carnets de chants pouvaient reprendre les refrains</a:t>
            </a:r>
            <a:br>
              <a:rPr lang="fr-FR" sz="2800" dirty="0" smtClean="0"/>
            </a:br>
            <a:r>
              <a:rPr lang="fr-FR" sz="2800" dirty="0" smtClean="0"/>
              <a:t>DAUMIER, avec ses qualités de caricaturiste nous fait découvrir ce «  petit métier » qui reprenait les codes des chanteurs itinérants du Moyen-Age </a:t>
            </a:r>
            <a:endParaRPr lang="fr-FR" sz="2800" dirty="0"/>
          </a:p>
        </p:txBody>
      </p:sp>
      <p:sp>
        <p:nvSpPr>
          <p:cNvPr id="4" name="Rectangle 3"/>
          <p:cNvSpPr/>
          <p:nvPr/>
        </p:nvSpPr>
        <p:spPr>
          <a:xfrm>
            <a:off x="6096000" y="214297"/>
            <a:ext cx="6096000" cy="4708981"/>
          </a:xfrm>
          <a:prstGeom prst="rect">
            <a:avLst/>
          </a:prstGeom>
        </p:spPr>
        <p:txBody>
          <a:bodyPr>
            <a:spAutoFit/>
          </a:bodyPr>
          <a:lstStyle/>
          <a:p>
            <a:r>
              <a:rPr lang="fr-FR" sz="2000" b="1" dirty="0"/>
              <a:t>«</a:t>
            </a:r>
            <a:r>
              <a:rPr lang="fr-FR" sz="2000" b="1" dirty="0">
                <a:solidFill>
                  <a:schemeClr val="accent1"/>
                </a:solidFill>
              </a:rPr>
              <a:t> Musiciens mendiants »</a:t>
            </a:r>
            <a:br>
              <a:rPr lang="fr-FR" sz="2000" b="1" dirty="0">
                <a:solidFill>
                  <a:schemeClr val="accent1"/>
                </a:solidFill>
              </a:rPr>
            </a:br>
            <a:r>
              <a:rPr lang="fr-FR" sz="2000" dirty="0">
                <a:solidFill>
                  <a:schemeClr val="accent1"/>
                </a:solidFill>
              </a:rPr>
              <a:t>Marcel GROMAIRE -1919-</a:t>
            </a:r>
            <a:br>
              <a:rPr lang="fr-FR" sz="2000" dirty="0">
                <a:solidFill>
                  <a:schemeClr val="accent1"/>
                </a:solidFill>
              </a:rPr>
            </a:br>
            <a:r>
              <a:rPr lang="fr-FR" sz="2000" dirty="0"/>
              <a:t>(</a:t>
            </a:r>
            <a:r>
              <a:rPr lang="fr-FR" sz="2000" u="sng" dirty="0"/>
              <a:t>expo GROMAIRE aux Franciscaines de</a:t>
            </a:r>
            <a:br>
              <a:rPr lang="fr-FR" sz="2000" u="sng" dirty="0"/>
            </a:br>
            <a:r>
              <a:rPr lang="fr-FR" sz="2000" u="sng" dirty="0"/>
              <a:t>DEAUVILLE du 30/9 au 7/1/2024</a:t>
            </a:r>
            <a:r>
              <a:rPr lang="fr-FR" sz="2000" dirty="0"/>
              <a:t>)</a:t>
            </a:r>
            <a:br>
              <a:rPr lang="fr-FR" sz="2000" dirty="0"/>
            </a:br>
            <a:r>
              <a:rPr lang="fr-FR" sz="2000" dirty="0"/>
              <a:t/>
            </a:r>
            <a:br>
              <a:rPr lang="fr-FR" sz="2000" dirty="0"/>
            </a:br>
            <a:r>
              <a:rPr lang="fr-FR" sz="2000" dirty="0"/>
              <a:t>Le style de GROMAIRE ( influencé par l’art nègre) est reconnaissable avec des dessins qui peuvent paraitre grossiers, l’absence des éléments aux visages et des personnages aux  membres massifs. </a:t>
            </a:r>
            <a:br>
              <a:rPr lang="fr-FR" sz="2000" dirty="0"/>
            </a:br>
            <a:r>
              <a:rPr lang="fr-FR" sz="2000" dirty="0"/>
              <a:t>On note une certaine influence du cubisme notamment dans la palette chromatique</a:t>
            </a:r>
            <a:br>
              <a:rPr lang="fr-FR" sz="2000" dirty="0"/>
            </a:br>
            <a:r>
              <a:rPr lang="fr-FR" sz="2000" dirty="0"/>
              <a:t/>
            </a:r>
            <a:br>
              <a:rPr lang="fr-FR" sz="2000" dirty="0"/>
            </a:br>
            <a:r>
              <a:rPr lang="fr-FR" sz="2000" dirty="0"/>
              <a:t>Représenter les horreurs de la guerre et la misère de son Nord natal tout en glorifiant les travailleurs sont des éléments récurrents ( appartenance au PCF).</a:t>
            </a:r>
          </a:p>
        </p:txBody>
      </p:sp>
    </p:spTree>
    <p:extLst>
      <p:ext uri="{BB962C8B-B14F-4D97-AF65-F5344CB8AC3E}">
        <p14:creationId xmlns:p14="http://schemas.microsoft.com/office/powerpoint/2010/main" val="357714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734" y="2505652"/>
            <a:ext cx="6064828" cy="1325563"/>
          </a:xfrm>
        </p:spPr>
        <p:txBody>
          <a:bodyPr>
            <a:normAutofit fontScale="90000"/>
          </a:bodyPr>
          <a:lstStyle/>
          <a:p>
            <a:r>
              <a:rPr lang="fr-FR" sz="2800" b="1" dirty="0" smtClean="0">
                <a:solidFill>
                  <a:schemeClr val="accent1"/>
                </a:solidFill>
              </a:rPr>
              <a:t>« L’Orchestre de l’Opéra » </a:t>
            </a:r>
            <a:r>
              <a:rPr lang="fr-FR" sz="2800" dirty="0" smtClean="0">
                <a:solidFill>
                  <a:schemeClr val="accent1"/>
                </a:solidFill>
              </a:rPr>
              <a:t>Edgar DEGAS</a:t>
            </a:r>
            <a:r>
              <a:rPr lang="fr-FR" sz="2800" dirty="0" smtClean="0"/>
              <a:t/>
            </a:r>
            <a:br>
              <a:rPr lang="fr-FR" sz="2800" dirty="0" smtClean="0"/>
            </a:br>
            <a:r>
              <a:rPr lang="fr-FR" sz="2800" dirty="0" smtClean="0"/>
              <a:t>1870 ( 57 x 46 cm) Musée d’Orsay</a:t>
            </a:r>
            <a:br>
              <a:rPr lang="fr-FR" sz="2800" dirty="0" smtClean="0"/>
            </a:br>
            <a:r>
              <a:rPr lang="fr-FR" sz="2800" dirty="0"/>
              <a:t/>
            </a:r>
            <a:br>
              <a:rPr lang="fr-FR" sz="2800" dirty="0"/>
            </a:br>
            <a:r>
              <a:rPr lang="fr-FR" sz="2800" dirty="0" smtClean="0"/>
              <a:t>Le développement de l’orchestre symphonique est une grande conquête du </a:t>
            </a:r>
            <a:br>
              <a:rPr lang="fr-FR" sz="2800" dirty="0" smtClean="0"/>
            </a:br>
            <a:r>
              <a:rPr lang="fr-FR" sz="2800" dirty="0" smtClean="0"/>
              <a:t>19</a:t>
            </a:r>
            <a:r>
              <a:rPr lang="fr-FR" sz="2800" baseline="30000" dirty="0" smtClean="0"/>
              <a:t>ème</a:t>
            </a:r>
            <a:r>
              <a:rPr lang="fr-FR" sz="2800" dirty="0" smtClean="0"/>
              <a:t> siècle.</a:t>
            </a:r>
            <a:br>
              <a:rPr lang="fr-FR" sz="2800" dirty="0" smtClean="0"/>
            </a:br>
            <a:r>
              <a:rPr lang="fr-FR" sz="2800" dirty="0" smtClean="0"/>
              <a:t> Ce qui peut paraitre étrange pour un public averti c’est la manière dont DEGAS place les musiciens; en fait, il représente des amis et notamment le bassoniste Désiré DIHAU qu’il place au 1</a:t>
            </a:r>
            <a:r>
              <a:rPr lang="fr-FR" sz="2800" baseline="30000" dirty="0" smtClean="0"/>
              <a:t>er</a:t>
            </a:r>
            <a:r>
              <a:rPr lang="fr-FR" sz="2800" dirty="0" smtClean="0"/>
              <a:t> rang (alors qu’il devrait être derrière les contrebasses et les violoncelles) mais c’est lui le commanditaire!!</a:t>
            </a:r>
            <a:br>
              <a:rPr lang="fr-FR" sz="2800" dirty="0" smtClean="0"/>
            </a:br>
            <a:r>
              <a:rPr lang="fr-FR" sz="2800" dirty="0" smtClean="0"/>
              <a:t>Le cadrage est lui aussi étonnant: - l’orchestre est vu de profil</a:t>
            </a:r>
            <a:br>
              <a:rPr lang="fr-FR" sz="2800" dirty="0" smtClean="0"/>
            </a:br>
            <a:r>
              <a:rPr lang="fr-FR" sz="2800" dirty="0" smtClean="0"/>
              <a:t>- on ne distingue que les jambes et les tutus des danseuses</a:t>
            </a:r>
            <a:endParaRPr lang="fr-FR" sz="2800" dirty="0"/>
          </a:p>
        </p:txBody>
      </p:sp>
      <p:sp>
        <p:nvSpPr>
          <p:cNvPr id="4" name="Rectangle 3"/>
          <p:cNvSpPr/>
          <p:nvPr/>
        </p:nvSpPr>
        <p:spPr>
          <a:xfrm>
            <a:off x="6269181" y="726454"/>
            <a:ext cx="6096000" cy="1477328"/>
          </a:xfrm>
          <a:prstGeom prst="rect">
            <a:avLst/>
          </a:prstGeom>
        </p:spPr>
        <p:txBody>
          <a:bodyPr>
            <a:spAutoFit/>
          </a:bodyPr>
          <a:lstStyle/>
          <a:p>
            <a:r>
              <a:rPr lang="fr-FR" dirty="0">
                <a:solidFill>
                  <a:schemeClr val="accent1"/>
                </a:solidFill>
              </a:rPr>
              <a:t>Raoul DUFY, </a:t>
            </a:r>
            <a:r>
              <a:rPr lang="fr-FR" dirty="0"/>
              <a:t>issu d’une famille de musiciens s’est beaucoup intéressé au thème de la musique.</a:t>
            </a:r>
            <a:br>
              <a:rPr lang="fr-FR" dirty="0"/>
            </a:br>
            <a:r>
              <a:rPr lang="fr-FR" dirty="0"/>
              <a:t>Pour autant il ne fait pas de portrait de musicien; il veut rendre l’ambiance d’une salle de concert : simplifications du trait et des couleurs</a:t>
            </a:r>
          </a:p>
        </p:txBody>
      </p:sp>
      <p:sp>
        <p:nvSpPr>
          <p:cNvPr id="5" name="Rectangle 4"/>
          <p:cNvSpPr/>
          <p:nvPr/>
        </p:nvSpPr>
        <p:spPr>
          <a:xfrm>
            <a:off x="6657109" y="3303515"/>
            <a:ext cx="5534891" cy="3139321"/>
          </a:xfrm>
          <a:prstGeom prst="rect">
            <a:avLst/>
          </a:prstGeom>
        </p:spPr>
        <p:txBody>
          <a:bodyPr wrap="square">
            <a:spAutoFit/>
          </a:bodyPr>
          <a:lstStyle/>
          <a:p>
            <a:r>
              <a:rPr lang="fr-FR" b="1" dirty="0">
                <a:solidFill>
                  <a:schemeClr val="accent1"/>
                </a:solidFill>
              </a:rPr>
              <a:t>« Le Bal Nègre de la rue </a:t>
            </a:r>
            <a:r>
              <a:rPr lang="fr-FR" b="1" dirty="0" err="1">
                <a:solidFill>
                  <a:schemeClr val="accent1"/>
                </a:solidFill>
              </a:rPr>
              <a:t>Blomet</a:t>
            </a:r>
            <a:r>
              <a:rPr lang="fr-FR" b="1" dirty="0">
                <a:solidFill>
                  <a:schemeClr val="accent1"/>
                </a:solidFill>
              </a:rPr>
              <a:t> » </a:t>
            </a:r>
            <a:r>
              <a:rPr lang="fr-FR" dirty="0">
                <a:solidFill>
                  <a:schemeClr val="accent1"/>
                </a:solidFill>
              </a:rPr>
              <a:t>1928  </a:t>
            </a:r>
            <a:r>
              <a:rPr lang="fr-FR" dirty="0"/>
              <a:t>Georges </a:t>
            </a:r>
            <a:r>
              <a:rPr lang="fr-FR" dirty="0" smtClean="0"/>
              <a:t>CARRE</a:t>
            </a:r>
          </a:p>
          <a:p>
            <a:r>
              <a:rPr lang="fr-FR" dirty="0" smtClean="0"/>
              <a:t>( </a:t>
            </a:r>
            <a:r>
              <a:rPr lang="fr-FR" dirty="0"/>
              <a:t>54 x 73 cm)</a:t>
            </a:r>
            <a:br>
              <a:rPr lang="fr-FR" dirty="0"/>
            </a:br>
            <a:r>
              <a:rPr lang="fr-FR" dirty="0"/>
              <a:t/>
            </a:r>
            <a:br>
              <a:rPr lang="fr-FR" dirty="0"/>
            </a:br>
            <a:r>
              <a:rPr lang="fr-FR" dirty="0"/>
              <a:t>Cabaret, club de jazz légendaire créé en 1924 en plein dans les Années Folles où le monde est avide de distractions en réaction aux atrocités de la Grande Guerre.</a:t>
            </a:r>
            <a:br>
              <a:rPr lang="fr-FR" dirty="0"/>
            </a:br>
            <a:r>
              <a:rPr lang="fr-FR" dirty="0"/>
              <a:t/>
            </a:r>
            <a:br>
              <a:rPr lang="fr-FR" dirty="0"/>
            </a:br>
            <a:r>
              <a:rPr lang="fr-FR" dirty="0"/>
              <a:t>On y croise Joséphine BAKER mais aussi les artistes FOUJITA, CALDER, VAN DONGEN, PICABIA, MIRO… tout comme MAN RAY et Kiki de Montparnas</a:t>
            </a:r>
            <a:r>
              <a:rPr lang="fr-FR" sz="1600" dirty="0"/>
              <a:t>se</a:t>
            </a:r>
            <a:endParaRPr lang="fr-FR" dirty="0"/>
          </a:p>
        </p:txBody>
      </p:sp>
    </p:spTree>
    <p:extLst>
      <p:ext uri="{BB962C8B-B14F-4D97-AF65-F5344CB8AC3E}">
        <p14:creationId xmlns:p14="http://schemas.microsoft.com/office/powerpoint/2010/main" val="4020463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685</Words>
  <Application>Microsoft Office PowerPoint</Application>
  <PresentationFormat>Grand écran</PresentationFormat>
  <Paragraphs>106</Paragraphs>
  <Slides>39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39</vt:i4>
      </vt:variant>
    </vt:vector>
  </HeadingPairs>
  <TitlesOfParts>
    <vt:vector size="43" baseType="lpstr">
      <vt:lpstr>Arial</vt:lpstr>
      <vt:lpstr>Calibri</vt:lpstr>
      <vt:lpstr>Calibri Light</vt:lpstr>
      <vt:lpstr>Thème Office</vt:lpstr>
      <vt:lpstr>           QUELQUES INFORMATIONS  - vendredi 13 octobre 17 heures «  l’Ombre de GOYA »  (ciné-conférence) film+ présentation par Béatrice BERARD  - samedi 28 octobre à 14 h 30 dans le cadre de « la Semaine Verte et Bleue » : conférence « Des Arbres et des Peintres » par Béatrice BERARD  lieu = Centre Culturel AGON COUTAINVILLE   </vt:lpstr>
      <vt:lpstr>LA MUSIQUE </vt:lpstr>
      <vt:lpstr>Si dans la 1ère partie, nous avons abordé la musique sacrée et les natures mortes, le second volet portera sur la musique profane et les musiciens représentés en peinture.  La musique assure une vision hédoniste de l’existence et, à ce titre, a été très présente dans les peintures de genre. Pour certains peintres, elle a représenté un sujet récurrent dont le traitement a évolué avec leur évolution artistique.  Enfin, la porosité qui existait entre les arts ainsi que les amitiés qui se tissaient entre artistes (notamment entre peinture et musique) ont été supports d’expressions picturales.       </vt:lpstr>
      <vt:lpstr>VISION HEDONISTE de la VIE</vt:lpstr>
      <vt:lpstr>La musique a toujours tenu une place importante dans l’armée: les instruments de musique servent à transmettre les ordres de mouvement  « La Victoire est à nous, soir d’Iéna » Edouard DETAILLE -1806-  Ce tableau nous montre, outre l’empereur au centre suivi de ses généraux, les chasseurs à cheval de la Garde Impériale, les grenadiers et l’importance des musiciens  ( infanterie) qui constituaient la tête de colonne .  On voit les hommes avec leurs tambours et en tête le tambour-major</vt:lpstr>
      <vt:lpstr>Marc CHAGALL a su illustrer le côté onirique et hédoniste de la vie grâce à la musique. Même dans la souffrance de ses errances, il a accordé un rôle essentiel à celle-ci ainsi qu’ aux musiciens qui accompagnent avec beaucoup de  poésie une grande partie de ses œuvres.  On le voit travailler sur « Le Triomphe de la Musique » panneau pour le Metropolitan Opéra de New York en 1966   </vt:lpstr>
      <vt:lpstr>Si la musique s’écoute dans des salons particuliers où sont réunis des amateurs d’arts ( littéraire, musical et pictural) , à partir des années 1800, la musique va devenir de plus  en plus présente dans les espaces publics ( les parcs, les rues)  La fin du XIXème siècle c’est la multiplication des cabarets, des cafés concerts, des music-halls.  C’est l’âge d’or des bals populaires ou mondains</vt:lpstr>
      <vt:lpstr>« Les Chanteurs de rue » Honoré DAUMIER 1860  La musique dite populaire était dispensée dans les cours d’immeubles , les spectateurs au moyen de leurs carnets de chants pouvaient reprendre les refrains DAUMIER, avec ses qualités de caricaturiste nous fait découvrir ce «  petit métier » qui reprenait les codes des chanteurs itinérants du Moyen-Age </vt:lpstr>
      <vt:lpstr>« L’Orchestre de l’Opéra » Edgar DEGAS 1870 ( 57 x 46 cm) Musée d’Orsay  Le développement de l’orchestre symphonique est une grande conquête du  19ème siècle.  Ce qui peut paraitre étrange pour un public averti c’est la manière dont DEGAS place les musiciens; en fait, il représente des amis et notamment le bassoniste Désiré DIHAU qu’il place au 1er rang (alors qu’il devrait être derrière les contrebasses et les violoncelles) mais c’est lui le commanditaire!! Le cadrage est lui aussi étonnant: - l’orchestre est vu de profil - on ne distingue que les jambes et les tutus des danseuses</vt:lpstr>
      <vt:lpstr>Sans oublier «  la Fanfare » (1951) et « La Musique Militaire » 1953 Raoul DUFY Si dans le 1er tableau on est face à quelque chose de patriotique, dans le second des uniformes qui peuvent s’inscrire dans des armées différentes ce qui est confirmé par les différents pavillons maritimes qui nous offrent un message de concorde à travers la musique</vt:lpstr>
      <vt:lpstr>MUSIQUE et SCENES de GENRE</vt:lpstr>
      <vt:lpstr>« La joueuse de luth » 1663 (51 x 45 cm)  Une jeune fille portant une veste à fourrure d’hermine accorde son luth mais semble bien distraite: elle jette des regards par la fenêtre dont un pan de rideau a été relevé. Des partitions sont posées sur la table, d’autres jonchent le sol.  On notera outre la fourrure d’hermine, les boucles d ’oreille et le collier de perles l’immense carte géographique représentant l’Europe donc les Pays Bas (carte peinte à la main)  La chaise et la fenêtre aux carreaux sertis de plomb seront récurrents dans les tableaux de ce peintre</vt:lpstr>
      <vt:lpstr>« Le Concert » 1665 ( 72,5 x 64,7 cm) tableau volé depuis 1990  Il s’agit d’un concert privé qui réunit 3 personnages dans un intérieur bourgeois. La jeune fille vêtue très élégamment de couleurs claires, parée de bijoux est concentrée sur son instrument A ses côtés, un homme assis de dos joue du luth; il fait partie de la Garde Civile de Delft ( ceinture richement décorée + épée) L’autre personnage féminin debout semble s’apprêter à marquer la mesure et sans doute à chanter ( bouche entr’ouverte </vt:lpstr>
      <vt:lpstr>« La lettre d’amour » 1669 ( 44 x 38,5 cm) Dans une pièce éclairée, une jeune femme à la superbe veste à col d’hermine était entrain de jouer du luth avant que sa servante ne lui remette un pli cacheté. Elle semble afficher une certaine inquiétude dans son regard : que contient la missive? On reconnait le décor : carrelage de marbre à damiers noir et blanc, chaises à clous dorés, tapisserie en soubassement et 2 tableaux au mur: l’un représente un bateau sur une mer calme, l’autre un paysage idyllique : pas de noirceur dans ces 2 tableaux donc un présage que la lettre n’est pas porteuse de mauvaises nouvelles</vt:lpstr>
      <vt:lpstr>« L’atelier de COROT. Jeune femme pensive, une mandoline à la main » 1866 (56 x 46 cm) La scène se passe dans l’atelier du peintre comme en témoigne le nombre important de tableaux et le chevalet Il y règne une atmosphère intimiste qui célèbre le silence, la solitude peut être même une forme d’ennui pour cette jeune femme  toute pensive assise de ¾ à la place du peintre. Elle tient une mandoline dans sa main gauche, cet instrument d’origine napolitaine donne une touche d’ exotisme » dans cette scène classique. Cet instrument peut être associé aux voyages que COROT effectua en Italie   Serait-ce sa muse inspiratrice se prenant à rêver de l’Italie?</vt:lpstr>
      <vt:lpstr>La répétition des motifs, les tourbillons baroques cherchent à exprimer le caractère vif de cette musique wagnérienne dans ce tableau familial ( la mère de CEZANNE entrain de broder et sa sœur au piano)   Effets de lignes géométriques, pauvreté chromatique hormis le canapé Empire rouge</vt:lpstr>
      <vt:lpstr>Apprendre à jouer d’un instrument de musique ( du piano surtout) est très à la mode dans les milieux bourgeois surtout pour les jeunes filles et ce afin de parfaire leur éducation ( la littérature se gargarise de ces jeunes filles «  bien élevées et bonnes musiciennes…)  Quant aux épouses, pratiquer la musique participe à une bonne image de la maitresse de maison qui sait divertir ses invités…   Les impressionnistes ont su représenter ces scènes d’autant qu’il y avait à PARIS une concentration de musiciens français et étrangers : CHOPIN, LISZT, WAGNER, DEBUSSY, RAVEL ( pour ne citer que les plus connus)  </vt:lpstr>
      <vt:lpstr>« Jeune homme jouant du piano » Gustave CAILLEBOTTE -1876-  il représente son frère Martial, compositeur de musique, dans le décor bourgeois de l’hôtel particulier familial Le jeune homme, à l’allure un peu austère, est concentré sur la lecture de sa partition  Le piano à queue occupe presque toute la place dans cet intérieur surchargé de motifs: papier peint, rideaux, tapis</vt:lpstr>
      <vt:lpstr>« Leçon de Piano » 4 versions entre 1889, 1892 et le dernier « Yonne et Christine LEROLLE » 1897        P. Auguste RENOIR </vt:lpstr>
      <vt:lpstr>« Mme MANET au piano »1867  Edouard MANET        « La leçon de musique » 1870</vt:lpstr>
      <vt:lpstr>LA MUSIQUE et l’AMOUR</vt:lpstr>
      <vt:lpstr>« Le Concert Champêtre » LE TITIEN -1510- (110 x 138 cm)  Véritable représentation de l’ Arcadie , un jeune homme joue du luth avec un ami tandis que 2 jeunes femmes dénudées les accompagnent , l’une d’elle tient une flûte : un idéal absolu  La musique depuis l’Antiquité est synonyme d’harmonie universelle surtout le luth que l’on associe à Apollon et à Orphée</vt:lpstr>
      <vt:lpstr>Chez WATTEAU, 1/3 de ses tableaux porte sur le thème de la musique associée aux Fêtes Galantes avec beaucoup de références à la Commedia dell’ Arte</vt:lpstr>
      <vt:lpstr>« L’Aubade » PICASSO -1931  On reconnait Marie-Thérèse WALTER qui écoute la mélodie jouée par PAN, le berger musicien. PICASSO reprend le thème de l’iconographie traditionnelle qui traduit le bonheur pastoral  Il déclinera ce thème de très nombreuses fois. La représentation de la musique était pour lui quelque chose d’omniprésent</vt:lpstr>
      <vt:lpstr>« La Sonate à Kreutzer »  (116 x 101 cm) René-Xavier PRINT -1901-  2 références : le roman de Tolstoï (drame de la jalousie) la sonate écrite par BEETHOVEN  Cet élève de J.L. GEROME exprime toute la fougue de l’étreinte passionnée et  à travers le bras de l’homme qui brandit son violon; le personnage féminin était au piano ou se retient-elle à celui-ci?</vt:lpstr>
      <vt:lpstr>PORTRAITS de MUSICIENS</vt:lpstr>
      <vt:lpstr>« Portrait de musicien » Léonard de VINCI -1485- 47 x 37 ( huile sur bois)  Sans doute une des 1ères représentations d’un musicien et surtout seul portrait masculin peint par Léonard de VINCI : portrait en buste pour cet homme aux traits fins placé de ¾; Il tient dans ses mains un carton sur lequel on peut lire «  cant… ang… » suivi d’une partition musicale On pense qu’il s’agit d’une connaissance de Léonard :  Franchino GAFFURIO  qui était maitre de chapelle au dôme de MILAN(compositeur de messes et de motets)</vt:lpstr>
      <vt:lpstr>« Frédéric CHOPIN  et Georges SAND»                Eugène DELACROIX – 1838- (45,5 x 38 cm)  Un tableau inachevé qui a eu la particularité d’être découpé en 2 parties après la mort de DELACROIX (la partie «  CHOPIN » est conservée au Louvre) Le trio que formait DELACROIX, CHOPIN et Georges SAND illustre parfaitement cette complicité entre leurs disciplines. Ils se retrouvaient à Nohant où chacun composait échappant ainsi «  à la folle ardeur de Paris » </vt:lpstr>
      <vt:lpstr>« Jeune homme dans un paysage » ou « le Guitarrero » 1844 Gustave COURBET  ( 55 x 41 cm)  On a une référence médiévale dans le costume de ce jeune homme qui ressemble ainsi à un troubadour, assis contre un rocher. Il s’agit d’une des 1ères œuvres de COURBET mais une œuvre qui influencera MANET </vt:lpstr>
      <vt:lpstr>« Le fifre » Edouard MANET -1866- ( 161 x 97 cm) Un tableau refusé au Salon et décrié…  Un jeune garçon légèrement déhanché vêtu de l’uniforme des enfants de troupe de Napoléon III (voltigeur) pantalon rouge à bandes noires, veste noire à boutons dorés, baudrier et guêtres blanches et petit calot. Il n’y a pas de profondeur, pas de décorum mais un fond monochrome qui fait davantage ressortir les couleurs vives de l’uniforme  Certains ont pensé que c’était le modèle habituel de MANET : Victorine MEURENT qui, déguisée, aurait posé </vt:lpstr>
      <vt:lpstr>« Le vieux guitariste aveugle » Pablo PICASSO -1903-  ( 83 x 123 cm) Tableau de la période bleue où les thèmes de prédilection sont la maladie, la mort, l’alcoolisme, la pauvreté, la misère humaine…  Un vieil homme ( barbe et cheveux blancs) aux traits tirés, un visage rempli de tristesse, un cou allongé. Il est aveugle Ses longs doigts sont décharnés, il a les jambes dénudées avec les os qui ressortent Il est en haillons  Une couleur chaude : sa guitare sans doute malgré tous ces signes de pauvreté, de vieillesse… une lueur d’espoir et de bonheur</vt:lpstr>
      <vt:lpstr>Parmi les musiciens, on considère que les peintres ont rendu un vibrant hommage à BEETHOVEN, incarnation de l’artiste romantique, tourmenté  Magnifique portrait de Joseph Karl STIELER qui représente le compositeur travaillant à «  la Missa Solemnis » en 1820  Même Andy WARHOL en 1987 réalisa 4 portraits (sérigraphie)  </vt:lpstr>
      <vt:lpstr>« BEETHOVEN » Lucien LEVY-DHURMER -1906- 106 x 74 cm  Ce peintre symboliste a énormément travaillé sur la musique et ses interprètes DEBUSSY, FAURE et surtout BEETHOVEN qu’il considérait comme beaucoup de ses contemporains comme un «  dieu romantique » avec sa chevelure fougueuse et ses traits torturés  Il illustre lui aussi la correspondance entre musique et peinture </vt:lpstr>
      <vt:lpstr>« Arlequin à la guitare » PICASSO -1918- (35 x 27 cm)  Figure majeure cet Arlequin représente le monde du spectacle; à cette époque PICASSO peint beaucoup de saltimbanques, des circassiens et leur musique c’est la musique populaire, celle des corridas de son Espagne natale</vt:lpstr>
      <vt:lpstr>« Hallucination partielle-  6 images de Lénine sur un piano » Salvator DALI -1931- (114 x 146 cm) Centre Pompidou  Un piano noir avec une partition vide et sur les touches une série de portraits de Lénine : DALI se méfiait du PCF( prôné par BRETON) et pensait que LENINE était « un promoteur de songes » Le personnage aux cheveux blancs a un tissu sur les épaules qui semble voleter, un brassard avec 2 cerises; il tient une chaise sur laquelle un torchon avec une poignée de cerises. Que va-t-il faire?</vt:lpstr>
      <vt:lpstr>« Les Musiciens (souvenir de Sidney BECHET) » Nicolas de STAEL* -1953-  (163 x 114 cm)  L’impact du jazz s’est manifesté dans tous les arts il était associé à la fois à la modernité, à l’authenticité et à la liberté. de STAEL représente ici un souvenir de concert auquel il a assisté alors qu’il était à New York en rendant hommage au clarinettiste et saxophoniste de la Nouvelle Orléans ( il a toujours aimé la musique ( sa mère disparue quand il était enfant, était musicienne) La palette est réduite aux 3 couleurs primaires, l’épaisseur de la matière étalée au couteau suggère l’action de chaque musicien </vt:lpstr>
      <vt:lpstr>Jean-Michel BASQUIAT a beaucoup eu de références à  la musique ( exposition à la Philharmonie de Paris du 6/4 au 30/7/2023)  « Anybody speaking Words » (quelqu’un dit des mots) 1982   « Toxic » 1984 c’est la référence au hip hop  Sa peinture fait référence aux sons, aux bruits de New York et aussi bien à Maria Callas qu’à Charlie Parker  </vt:lpstr>
      <vt:lpstr>Pour rendre encore plus accessible cette porosité entre peinture et musique, des peintres et des affichistes ont illustré des couvertures de partition  </vt:lpstr>
      <vt:lpstr>Même les « graffeurs » ont su allier musique et peinture comme en témoigne cet hommage rendu par Jeff AEROSOL(lui-même musicien) à des artistes célèbres et anonymes.                                                              OCTOBRE 2023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MUSIQUE</dc:title>
  <dc:creator>Béatrice</dc:creator>
  <cp:lastModifiedBy>Béatrice</cp:lastModifiedBy>
  <cp:revision>149</cp:revision>
  <dcterms:created xsi:type="dcterms:W3CDTF">2023-06-22T12:33:29Z</dcterms:created>
  <dcterms:modified xsi:type="dcterms:W3CDTF">2023-10-09T15:23:59Z</dcterms:modified>
</cp:coreProperties>
</file>