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4" r:id="rId4"/>
    <p:sldId id="270" r:id="rId5"/>
    <p:sldId id="277" r:id="rId6"/>
    <p:sldId id="335" r:id="rId7"/>
    <p:sldId id="312" r:id="rId8"/>
    <p:sldId id="338" r:id="rId9"/>
    <p:sldId id="314" r:id="rId10"/>
    <p:sldId id="313" r:id="rId11"/>
    <p:sldId id="279" r:id="rId12"/>
    <p:sldId id="281" r:id="rId13"/>
    <p:sldId id="284" r:id="rId14"/>
    <p:sldId id="258" r:id="rId15"/>
    <p:sldId id="285" r:id="rId16"/>
    <p:sldId id="344" r:id="rId17"/>
    <p:sldId id="295" r:id="rId18"/>
    <p:sldId id="310" r:id="rId19"/>
    <p:sldId id="297" r:id="rId20"/>
    <p:sldId id="304" r:id="rId21"/>
    <p:sldId id="292" r:id="rId22"/>
    <p:sldId id="276" r:id="rId23"/>
    <p:sldId id="299" r:id="rId24"/>
    <p:sldId id="317" r:id="rId25"/>
    <p:sldId id="302" r:id="rId26"/>
    <p:sldId id="298" r:id="rId27"/>
    <p:sldId id="309" r:id="rId28"/>
    <p:sldId id="319" r:id="rId29"/>
    <p:sldId id="320" r:id="rId30"/>
    <p:sldId id="322" r:id="rId31"/>
    <p:sldId id="324" r:id="rId32"/>
    <p:sldId id="327" r:id="rId33"/>
    <p:sldId id="332" r:id="rId3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2" d="100"/>
          <a:sy n="102" d="100"/>
        </p:scale>
        <p:origin x="13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987D7D62-4744-4B3B-8ECC-FA151032A45C}" type="datetimeFigureOut">
              <a:rPr lang="fr-FR" smtClean="0"/>
              <a:t>05/07/2023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944CB61-544B-44D6-AB5F-F77A303233A2}" type="slidenum">
              <a:rPr lang="fr-FR" smtClean="0"/>
              <a:t>‹N°›</a:t>
            </a:fld>
            <a:endParaRPr lang="fr-FR"/>
          </a:p>
        </p:txBody>
      </p:sp>
    </p:spTree>
    <p:extLst>
      <p:ext uri="{BB962C8B-B14F-4D97-AF65-F5344CB8AC3E}">
        <p14:creationId xmlns:p14="http://schemas.microsoft.com/office/powerpoint/2010/main" val="513627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87D7D62-4744-4B3B-8ECC-FA151032A45C}" type="datetimeFigureOut">
              <a:rPr lang="fr-FR" smtClean="0"/>
              <a:t>05/07/2023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944CB61-544B-44D6-AB5F-F77A303233A2}" type="slidenum">
              <a:rPr lang="fr-FR" smtClean="0"/>
              <a:t>‹N°›</a:t>
            </a:fld>
            <a:endParaRPr lang="fr-FR"/>
          </a:p>
        </p:txBody>
      </p:sp>
    </p:spTree>
    <p:extLst>
      <p:ext uri="{BB962C8B-B14F-4D97-AF65-F5344CB8AC3E}">
        <p14:creationId xmlns:p14="http://schemas.microsoft.com/office/powerpoint/2010/main" val="4166692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87D7D62-4744-4B3B-8ECC-FA151032A45C}" type="datetimeFigureOut">
              <a:rPr lang="fr-FR" smtClean="0"/>
              <a:t>05/07/2023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944CB61-544B-44D6-AB5F-F77A303233A2}" type="slidenum">
              <a:rPr lang="fr-FR" smtClean="0"/>
              <a:t>‹N°›</a:t>
            </a:fld>
            <a:endParaRPr lang="fr-FR"/>
          </a:p>
        </p:txBody>
      </p:sp>
    </p:spTree>
    <p:extLst>
      <p:ext uri="{BB962C8B-B14F-4D97-AF65-F5344CB8AC3E}">
        <p14:creationId xmlns:p14="http://schemas.microsoft.com/office/powerpoint/2010/main" val="3744689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87D7D62-4744-4B3B-8ECC-FA151032A45C}" type="datetimeFigureOut">
              <a:rPr lang="fr-FR" smtClean="0"/>
              <a:t>05/07/2023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944CB61-544B-44D6-AB5F-F77A303233A2}" type="slidenum">
              <a:rPr lang="fr-FR" smtClean="0"/>
              <a:t>‹N°›</a:t>
            </a:fld>
            <a:endParaRPr lang="fr-FR"/>
          </a:p>
        </p:txBody>
      </p:sp>
    </p:spTree>
    <p:extLst>
      <p:ext uri="{BB962C8B-B14F-4D97-AF65-F5344CB8AC3E}">
        <p14:creationId xmlns:p14="http://schemas.microsoft.com/office/powerpoint/2010/main" val="547206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87D7D62-4744-4B3B-8ECC-FA151032A45C}" type="datetimeFigureOut">
              <a:rPr lang="fr-FR" smtClean="0"/>
              <a:t>05/07/2023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944CB61-544B-44D6-AB5F-F77A303233A2}" type="slidenum">
              <a:rPr lang="fr-FR" smtClean="0"/>
              <a:t>‹N°›</a:t>
            </a:fld>
            <a:endParaRPr lang="fr-FR"/>
          </a:p>
        </p:txBody>
      </p:sp>
    </p:spTree>
    <p:extLst>
      <p:ext uri="{BB962C8B-B14F-4D97-AF65-F5344CB8AC3E}">
        <p14:creationId xmlns:p14="http://schemas.microsoft.com/office/powerpoint/2010/main" val="683171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87D7D62-4744-4B3B-8ECC-FA151032A45C}" type="datetimeFigureOut">
              <a:rPr lang="fr-FR" smtClean="0"/>
              <a:t>05/07/2023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944CB61-544B-44D6-AB5F-F77A303233A2}" type="slidenum">
              <a:rPr lang="fr-FR" smtClean="0"/>
              <a:t>‹N°›</a:t>
            </a:fld>
            <a:endParaRPr lang="fr-FR"/>
          </a:p>
        </p:txBody>
      </p:sp>
    </p:spTree>
    <p:extLst>
      <p:ext uri="{BB962C8B-B14F-4D97-AF65-F5344CB8AC3E}">
        <p14:creationId xmlns:p14="http://schemas.microsoft.com/office/powerpoint/2010/main" val="1175771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87D7D62-4744-4B3B-8ECC-FA151032A45C}" type="datetimeFigureOut">
              <a:rPr lang="fr-FR" smtClean="0"/>
              <a:t>05/07/2023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944CB61-544B-44D6-AB5F-F77A303233A2}" type="slidenum">
              <a:rPr lang="fr-FR" smtClean="0"/>
              <a:t>‹N°›</a:t>
            </a:fld>
            <a:endParaRPr lang="fr-FR"/>
          </a:p>
        </p:txBody>
      </p:sp>
    </p:spTree>
    <p:extLst>
      <p:ext uri="{BB962C8B-B14F-4D97-AF65-F5344CB8AC3E}">
        <p14:creationId xmlns:p14="http://schemas.microsoft.com/office/powerpoint/2010/main" val="1173396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87D7D62-4744-4B3B-8ECC-FA151032A45C}" type="datetimeFigureOut">
              <a:rPr lang="fr-FR" smtClean="0"/>
              <a:t>05/07/2023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944CB61-544B-44D6-AB5F-F77A303233A2}" type="slidenum">
              <a:rPr lang="fr-FR" smtClean="0"/>
              <a:t>‹N°›</a:t>
            </a:fld>
            <a:endParaRPr lang="fr-FR"/>
          </a:p>
        </p:txBody>
      </p:sp>
    </p:spTree>
    <p:extLst>
      <p:ext uri="{BB962C8B-B14F-4D97-AF65-F5344CB8AC3E}">
        <p14:creationId xmlns:p14="http://schemas.microsoft.com/office/powerpoint/2010/main" val="2555941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87D7D62-4744-4B3B-8ECC-FA151032A45C}" type="datetimeFigureOut">
              <a:rPr lang="fr-FR" smtClean="0"/>
              <a:t>05/07/2023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944CB61-544B-44D6-AB5F-F77A303233A2}" type="slidenum">
              <a:rPr lang="fr-FR" smtClean="0"/>
              <a:t>‹N°›</a:t>
            </a:fld>
            <a:endParaRPr lang="fr-FR"/>
          </a:p>
        </p:txBody>
      </p:sp>
    </p:spTree>
    <p:extLst>
      <p:ext uri="{BB962C8B-B14F-4D97-AF65-F5344CB8AC3E}">
        <p14:creationId xmlns:p14="http://schemas.microsoft.com/office/powerpoint/2010/main" val="1473250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87D7D62-4744-4B3B-8ECC-FA151032A45C}" type="datetimeFigureOut">
              <a:rPr lang="fr-FR" smtClean="0"/>
              <a:t>05/07/2023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944CB61-544B-44D6-AB5F-F77A303233A2}" type="slidenum">
              <a:rPr lang="fr-FR" smtClean="0"/>
              <a:t>‹N°›</a:t>
            </a:fld>
            <a:endParaRPr lang="fr-FR"/>
          </a:p>
        </p:txBody>
      </p:sp>
    </p:spTree>
    <p:extLst>
      <p:ext uri="{BB962C8B-B14F-4D97-AF65-F5344CB8AC3E}">
        <p14:creationId xmlns:p14="http://schemas.microsoft.com/office/powerpoint/2010/main" val="3968111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87D7D62-4744-4B3B-8ECC-FA151032A45C}" type="datetimeFigureOut">
              <a:rPr lang="fr-FR" smtClean="0"/>
              <a:t>05/07/2023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944CB61-544B-44D6-AB5F-F77A303233A2}" type="slidenum">
              <a:rPr lang="fr-FR" smtClean="0"/>
              <a:t>‹N°›</a:t>
            </a:fld>
            <a:endParaRPr lang="fr-FR"/>
          </a:p>
        </p:txBody>
      </p:sp>
    </p:spTree>
    <p:extLst>
      <p:ext uri="{BB962C8B-B14F-4D97-AF65-F5344CB8AC3E}">
        <p14:creationId xmlns:p14="http://schemas.microsoft.com/office/powerpoint/2010/main" val="770326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7D7D62-4744-4B3B-8ECC-FA151032A45C}" type="datetimeFigureOut">
              <a:rPr lang="fr-FR" smtClean="0"/>
              <a:t>05/07/2023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44CB61-544B-44D6-AB5F-F77A303233A2}" type="slidenum">
              <a:rPr lang="fr-FR" smtClean="0"/>
              <a:t>‹N°›</a:t>
            </a:fld>
            <a:endParaRPr lang="fr-FR"/>
          </a:p>
        </p:txBody>
      </p:sp>
    </p:spTree>
    <p:extLst>
      <p:ext uri="{BB962C8B-B14F-4D97-AF65-F5344CB8AC3E}">
        <p14:creationId xmlns:p14="http://schemas.microsoft.com/office/powerpoint/2010/main" val="4039753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95844" y="0"/>
            <a:ext cx="9144000" cy="2387600"/>
          </a:xfrm>
        </p:spPr>
        <p:txBody>
          <a:bodyPr/>
          <a:lstStyle/>
          <a:p>
            <a:r>
              <a:rPr lang="fr-FR" u="sng" dirty="0" smtClean="0">
                <a:effectLst>
                  <a:outerShdw blurRad="38100" dist="38100" dir="2700000" algn="tl">
                    <a:srgbClr val="000000">
                      <a:alpha val="43137"/>
                    </a:srgbClr>
                  </a:outerShdw>
                </a:effectLst>
              </a:rPr>
              <a:t>LA MUSIQUE INSPIRE</a:t>
            </a:r>
            <a:br>
              <a:rPr lang="fr-FR" u="sng" dirty="0" smtClean="0">
                <a:effectLst>
                  <a:outerShdw blurRad="38100" dist="38100" dir="2700000" algn="tl">
                    <a:srgbClr val="000000">
                      <a:alpha val="43137"/>
                    </a:srgbClr>
                  </a:outerShdw>
                </a:effectLst>
              </a:rPr>
            </a:br>
            <a:r>
              <a:rPr lang="fr-FR" u="sng" dirty="0" smtClean="0">
                <a:effectLst>
                  <a:outerShdw blurRad="38100" dist="38100" dir="2700000" algn="tl">
                    <a:srgbClr val="000000">
                      <a:alpha val="43137"/>
                    </a:srgbClr>
                  </a:outerShdw>
                </a:effectLst>
              </a:rPr>
              <a:t>les PEINTRES</a:t>
            </a:r>
            <a:endParaRPr lang="fr-FR" u="sng" dirty="0">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0" y="2666857"/>
            <a:ext cx="10529455" cy="1655762"/>
          </a:xfrm>
        </p:spPr>
        <p:txBody>
          <a:bodyPr/>
          <a:lstStyle/>
          <a:p>
            <a:r>
              <a:rPr lang="fr-FR" i="1" u="sng" dirty="0" smtClean="0"/>
              <a:t>Bibliographie</a:t>
            </a:r>
            <a:r>
              <a:rPr lang="fr-FR" i="1" dirty="0" smtClean="0"/>
              <a:t> : «  LA MUSIQUE VUE PAR LES PEINTRES »</a:t>
            </a:r>
          </a:p>
          <a:p>
            <a:r>
              <a:rPr lang="fr-FR" i="1" dirty="0" smtClean="0"/>
              <a:t>Philippe JUNOD chez VILO</a:t>
            </a:r>
          </a:p>
          <a:p>
            <a:endParaRPr lang="fr-FR" i="1" dirty="0"/>
          </a:p>
        </p:txBody>
      </p:sp>
      <p:sp>
        <p:nvSpPr>
          <p:cNvPr id="4" name="Rectangle 3"/>
          <p:cNvSpPr/>
          <p:nvPr/>
        </p:nvSpPr>
        <p:spPr>
          <a:xfrm>
            <a:off x="543791" y="3633044"/>
            <a:ext cx="10938164" cy="3693319"/>
          </a:xfrm>
          <a:prstGeom prst="rect">
            <a:avLst/>
          </a:prstGeom>
        </p:spPr>
        <p:txBody>
          <a:bodyPr wrap="square">
            <a:spAutoFit/>
          </a:bodyPr>
          <a:lstStyle/>
          <a:p>
            <a:r>
              <a:rPr lang="fr-FR" dirty="0"/>
              <a:t>La Musique est sans aucun doute l’art qui a le plus inspiré les peintres et ce, depuis l’Antiquité.</a:t>
            </a:r>
            <a:br>
              <a:rPr lang="fr-FR" dirty="0"/>
            </a:br>
            <a:r>
              <a:rPr lang="fr-FR" dirty="0"/>
              <a:t>	</a:t>
            </a:r>
            <a:br>
              <a:rPr lang="fr-FR" dirty="0"/>
            </a:br>
            <a:r>
              <a:rPr lang="fr-FR" dirty="0"/>
              <a:t>	- la musique sacrée traduit la glorification d’une divinité</a:t>
            </a:r>
            <a:br>
              <a:rPr lang="fr-FR" dirty="0"/>
            </a:br>
            <a:r>
              <a:rPr lang="fr-FR" dirty="0"/>
              <a:t/>
            </a:r>
            <a:br>
              <a:rPr lang="fr-FR" dirty="0"/>
            </a:br>
            <a:r>
              <a:rPr lang="fr-FR" dirty="0"/>
              <a:t>	-la musique dans les «  vanités » traduit la fuite du temps</a:t>
            </a:r>
            <a:br>
              <a:rPr lang="fr-FR" dirty="0"/>
            </a:br>
            <a:r>
              <a:rPr lang="fr-FR" dirty="0"/>
              <a:t>	 </a:t>
            </a:r>
            <a:br>
              <a:rPr lang="fr-FR" dirty="0"/>
            </a:br>
            <a:r>
              <a:rPr lang="fr-FR" dirty="0"/>
              <a:t>	- la musique traduit une vision hédoniste de l’existence</a:t>
            </a:r>
            <a:br>
              <a:rPr lang="fr-FR" dirty="0"/>
            </a:br>
            <a:r>
              <a:rPr lang="fr-FR" dirty="0"/>
              <a:t/>
            </a:r>
            <a:br>
              <a:rPr lang="fr-FR" dirty="0"/>
            </a:br>
            <a:r>
              <a:rPr lang="fr-FR" dirty="0"/>
              <a:t>	- la musique traduit des sentiments</a:t>
            </a:r>
            <a:br>
              <a:rPr lang="fr-FR" dirty="0"/>
            </a:br>
            <a:r>
              <a:rPr lang="fr-FR" dirty="0"/>
              <a:t/>
            </a:r>
            <a:br>
              <a:rPr lang="fr-FR" dirty="0"/>
            </a:br>
            <a:r>
              <a:rPr lang="fr-FR" dirty="0"/>
              <a:t>	- la peinture rend hommage à la musique et aux musiciens</a:t>
            </a:r>
            <a:br>
              <a:rPr lang="fr-FR" dirty="0"/>
            </a:br>
            <a:r>
              <a:rPr lang="fr-FR" dirty="0"/>
              <a:t/>
            </a:r>
            <a:br>
              <a:rPr lang="fr-FR" dirty="0"/>
            </a:br>
            <a:endParaRPr lang="fr-FR" dirty="0"/>
          </a:p>
        </p:txBody>
      </p:sp>
    </p:spTree>
    <p:extLst>
      <p:ext uri="{BB962C8B-B14F-4D97-AF65-F5344CB8AC3E}">
        <p14:creationId xmlns:p14="http://schemas.microsoft.com/office/powerpoint/2010/main" val="648955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26627" y="1510288"/>
            <a:ext cx="6657108" cy="1325563"/>
          </a:xfrm>
        </p:spPr>
        <p:txBody>
          <a:bodyPr>
            <a:normAutofit fontScale="90000"/>
          </a:bodyPr>
          <a:lstStyle/>
          <a:p>
            <a:r>
              <a:rPr lang="fr-FR" sz="2800" dirty="0" smtClean="0"/>
              <a:t>Dans la mythologie hindoue, on trouve le dieu </a:t>
            </a:r>
            <a:r>
              <a:rPr lang="fr-FR" sz="2800" b="1" dirty="0" smtClean="0">
                <a:solidFill>
                  <a:schemeClr val="accent1"/>
                </a:solidFill>
              </a:rPr>
              <a:t>KHRISTNA</a:t>
            </a:r>
            <a:r>
              <a:rPr lang="fr-FR" sz="2800" b="1" dirty="0" smtClean="0"/>
              <a:t/>
            </a:r>
            <a:br>
              <a:rPr lang="fr-FR" sz="2800" b="1" dirty="0" smtClean="0"/>
            </a:br>
            <a:r>
              <a:rPr lang="fr-FR" sz="2800" b="1" dirty="0"/>
              <a:t/>
            </a:r>
            <a:br>
              <a:rPr lang="fr-FR" sz="2800" b="1" dirty="0"/>
            </a:br>
            <a:r>
              <a:rPr lang="fr-FR" sz="2800" dirty="0" smtClean="0"/>
              <a:t>Il est le plus souvent représenté jouant de la flûte «  pour que le monde entier s’anime…que les pierres brillent, que les lotus tressaillent… que les démons et les ascètes soient fascinés… » et surtout pour séduire les bergères qui gardent leurs troupeaux ( par extension c’est le dieu de l’Amour car il aurait eu 16 000 épouses)</a:t>
            </a:r>
            <a:endParaRPr lang="fr-FR" sz="2800" dirty="0"/>
          </a:p>
        </p:txBody>
      </p:sp>
    </p:spTree>
    <p:extLst>
      <p:ext uri="{BB962C8B-B14F-4D97-AF65-F5344CB8AC3E}">
        <p14:creationId xmlns:p14="http://schemas.microsoft.com/office/powerpoint/2010/main" val="3474266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8591" y="1248352"/>
            <a:ext cx="10515600" cy="1325563"/>
          </a:xfrm>
        </p:spPr>
        <p:txBody>
          <a:bodyPr>
            <a:normAutofit fontScale="90000"/>
          </a:bodyPr>
          <a:lstStyle/>
          <a:p>
            <a:r>
              <a:rPr lang="fr-FR" sz="3600" b="1" u="sng" dirty="0" smtClean="0"/>
              <a:t>Les allégories </a:t>
            </a:r>
            <a:r>
              <a:rPr lang="fr-FR" sz="3600" dirty="0" smtClean="0"/>
              <a:t>de l’ouïe et de la musique</a:t>
            </a:r>
            <a:br>
              <a:rPr lang="fr-FR" sz="3600" dirty="0" smtClean="0"/>
            </a:br>
            <a:r>
              <a:rPr lang="fr-FR" sz="3600" dirty="0"/>
              <a:t/>
            </a:r>
            <a:br>
              <a:rPr lang="fr-FR" sz="3600" dirty="0"/>
            </a:br>
            <a:r>
              <a:rPr lang="fr-FR" sz="3600" dirty="0" smtClean="0"/>
              <a:t>Les 5 sens font l’objet d’une «  hiérarchie » : l’ouïe est en 2</a:t>
            </a:r>
            <a:r>
              <a:rPr lang="fr-FR" sz="3600" baseline="30000" dirty="0" smtClean="0"/>
              <a:t>nde</a:t>
            </a:r>
            <a:r>
              <a:rPr lang="fr-FR" sz="3600" dirty="0" smtClean="0"/>
              <a:t/>
            </a:r>
            <a:br>
              <a:rPr lang="fr-FR" sz="3600" dirty="0" smtClean="0"/>
            </a:br>
            <a:r>
              <a:rPr lang="fr-FR" sz="3600" dirty="0" smtClean="0"/>
              <a:t>place après la vue</a:t>
            </a:r>
            <a:endParaRPr lang="fr-FR" sz="3600" dirty="0"/>
          </a:p>
        </p:txBody>
      </p:sp>
      <p:sp>
        <p:nvSpPr>
          <p:cNvPr id="3" name="Rectangle 2"/>
          <p:cNvSpPr/>
          <p:nvPr/>
        </p:nvSpPr>
        <p:spPr>
          <a:xfrm>
            <a:off x="190500" y="3247889"/>
            <a:ext cx="11623964" cy="646331"/>
          </a:xfrm>
          <a:prstGeom prst="rect">
            <a:avLst/>
          </a:prstGeom>
        </p:spPr>
        <p:txBody>
          <a:bodyPr wrap="square">
            <a:spAutoFit/>
          </a:bodyPr>
          <a:lstStyle/>
          <a:p>
            <a:r>
              <a:rPr lang="fr-FR" dirty="0"/>
              <a:t>Dans la célèbre série des 6 tapisseries de </a:t>
            </a:r>
            <a:r>
              <a:rPr lang="fr-FR" b="1" dirty="0"/>
              <a:t>«  la Dame à la Licorne », </a:t>
            </a:r>
            <a:r>
              <a:rPr lang="fr-FR" dirty="0"/>
              <a:t>(fin du XVème, début du XVIème)</a:t>
            </a:r>
            <a:r>
              <a:rPr lang="fr-FR" b="1" dirty="0"/>
              <a:t> </a:t>
            </a:r>
            <a:r>
              <a:rPr lang="fr-FR" dirty="0"/>
              <a:t>les 5 sens sont représentés; l’ouïe est illustrée par un orgue portatif</a:t>
            </a:r>
          </a:p>
        </p:txBody>
      </p:sp>
      <p:sp>
        <p:nvSpPr>
          <p:cNvPr id="4" name="Rectangle 3"/>
          <p:cNvSpPr/>
          <p:nvPr/>
        </p:nvSpPr>
        <p:spPr>
          <a:xfrm>
            <a:off x="190500" y="4138229"/>
            <a:ext cx="11925300" cy="1477328"/>
          </a:xfrm>
          <a:prstGeom prst="rect">
            <a:avLst/>
          </a:prstGeom>
        </p:spPr>
        <p:txBody>
          <a:bodyPr wrap="square">
            <a:spAutoFit/>
          </a:bodyPr>
          <a:lstStyle/>
          <a:p>
            <a:r>
              <a:rPr lang="fr-FR" b="1" dirty="0"/>
              <a:t>«</a:t>
            </a:r>
            <a:r>
              <a:rPr lang="fr-FR" b="1" dirty="0">
                <a:solidFill>
                  <a:schemeClr val="accent1"/>
                </a:solidFill>
              </a:rPr>
              <a:t> Allégorie de l’Ouïe »</a:t>
            </a:r>
            <a:r>
              <a:rPr lang="fr-FR" b="1" i="1" dirty="0">
                <a:solidFill>
                  <a:schemeClr val="accent1"/>
                </a:solidFill>
              </a:rPr>
              <a:t/>
            </a:r>
            <a:br>
              <a:rPr lang="fr-FR" b="1" i="1" dirty="0">
                <a:solidFill>
                  <a:schemeClr val="accent1"/>
                </a:solidFill>
              </a:rPr>
            </a:br>
            <a:r>
              <a:rPr lang="fr-FR" dirty="0" err="1"/>
              <a:t>Filippino</a:t>
            </a:r>
            <a:r>
              <a:rPr lang="fr-FR" dirty="0"/>
              <a:t> LIPPI vers 1500 – tempera sur bois (61x 51 cm) </a:t>
            </a:r>
            <a:br>
              <a:rPr lang="fr-FR" dirty="0"/>
            </a:br>
            <a:r>
              <a:rPr lang="fr-FR" dirty="0"/>
              <a:t/>
            </a:r>
            <a:br>
              <a:rPr lang="fr-FR" dirty="0"/>
            </a:br>
            <a:r>
              <a:rPr lang="fr-FR" b="1" dirty="0"/>
              <a:t>Le cerf </a:t>
            </a:r>
            <a:r>
              <a:rPr lang="fr-FR" dirty="0"/>
              <a:t>a une ouïe particulièrement fine, à ce titre il est devenu le symbole de ce sens. On le retrouve ainsi souvent représenté dans les allégories comme ici où il domine au dessus de la flute de Pan</a:t>
            </a:r>
          </a:p>
        </p:txBody>
      </p:sp>
    </p:spTree>
    <p:extLst>
      <p:ext uri="{BB962C8B-B14F-4D97-AF65-F5344CB8AC3E}">
        <p14:creationId xmlns:p14="http://schemas.microsoft.com/office/powerpoint/2010/main" val="2539739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12627" y="3118717"/>
            <a:ext cx="4783282" cy="1325563"/>
          </a:xfrm>
        </p:spPr>
        <p:txBody>
          <a:bodyPr>
            <a:noAutofit/>
          </a:bodyPr>
          <a:lstStyle/>
          <a:p>
            <a:r>
              <a:rPr lang="fr-FR" sz="2800" b="1" dirty="0" smtClean="0">
                <a:solidFill>
                  <a:schemeClr val="accent1"/>
                </a:solidFill>
              </a:rPr>
              <a:t>« Venus avec un organiste et </a:t>
            </a:r>
            <a:r>
              <a:rPr lang="fr-FR" sz="2800" b="1" dirty="0" smtClean="0"/>
              <a:t>Cupidon </a:t>
            </a:r>
            <a:r>
              <a:rPr lang="fr-FR" sz="2800" b="1" dirty="0" smtClean="0">
                <a:solidFill>
                  <a:schemeClr val="accent1"/>
                </a:solidFill>
              </a:rPr>
              <a:t>» </a:t>
            </a:r>
            <a:r>
              <a:rPr lang="fr-FR" sz="2800" dirty="0" smtClean="0">
                <a:solidFill>
                  <a:schemeClr val="accent1"/>
                </a:solidFill>
              </a:rPr>
              <a:t>LE TITIEN 1548</a:t>
            </a:r>
            <a:br>
              <a:rPr lang="fr-FR" sz="2800" dirty="0" smtClean="0">
                <a:solidFill>
                  <a:schemeClr val="accent1"/>
                </a:solidFill>
              </a:rPr>
            </a:br>
            <a:r>
              <a:rPr lang="fr-FR" sz="2800" dirty="0" smtClean="0"/>
              <a:t>( 148 x 217 cm)</a:t>
            </a:r>
            <a:br>
              <a:rPr lang="fr-FR" sz="2800" dirty="0" smtClean="0"/>
            </a:br>
            <a:r>
              <a:rPr lang="fr-FR" sz="2800" dirty="0" smtClean="0"/>
              <a:t>          Musée du Prado</a:t>
            </a:r>
            <a:br>
              <a:rPr lang="fr-FR" sz="2800" dirty="0" smtClean="0"/>
            </a:br>
            <a:r>
              <a:rPr lang="fr-FR" sz="2800" dirty="0"/>
              <a:t/>
            </a:r>
            <a:br>
              <a:rPr lang="fr-FR" sz="2800" dirty="0"/>
            </a:br>
            <a:r>
              <a:rPr lang="fr-FR" sz="2800" dirty="0" smtClean="0"/>
              <a:t>Une mise en scène des plus classiques avec la perspective, l’exercice sur le drapé, les jeux de regards notamment celui de l’organiste qui se détourne de son instrument pour jeter un coup d’œil sur le corps nu et grassouillet de Venus.</a:t>
            </a:r>
            <a:br>
              <a:rPr lang="fr-FR" sz="2800" dirty="0" smtClean="0"/>
            </a:br>
            <a:r>
              <a:rPr lang="fr-FR" sz="2800" dirty="0" smtClean="0"/>
              <a:t>Dans le parc </a:t>
            </a:r>
            <a:r>
              <a:rPr lang="fr-FR" sz="2800" b="1" u="sng" dirty="0" smtClean="0"/>
              <a:t>un cerf </a:t>
            </a:r>
            <a:r>
              <a:rPr lang="fr-FR" sz="2800" dirty="0" smtClean="0"/>
              <a:t>est à l’écoute</a:t>
            </a:r>
            <a:br>
              <a:rPr lang="fr-FR" sz="2800" dirty="0" smtClean="0"/>
            </a:br>
            <a:r>
              <a:rPr lang="fr-FR" sz="2800" dirty="0"/>
              <a:t/>
            </a:r>
            <a:br>
              <a:rPr lang="fr-FR" sz="2800" dirty="0"/>
            </a:br>
            <a:endParaRPr lang="fr-FR" sz="2800" dirty="0"/>
          </a:p>
        </p:txBody>
      </p:sp>
    </p:spTree>
    <p:extLst>
      <p:ext uri="{BB962C8B-B14F-4D97-AF65-F5344CB8AC3E}">
        <p14:creationId xmlns:p14="http://schemas.microsoft.com/office/powerpoint/2010/main" val="3215285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745" y="417080"/>
            <a:ext cx="10515600" cy="1325563"/>
          </a:xfrm>
        </p:spPr>
        <p:txBody>
          <a:bodyPr>
            <a:normAutofit fontScale="90000"/>
          </a:bodyPr>
          <a:lstStyle/>
          <a:p>
            <a:r>
              <a:rPr lang="fr-FR" sz="2800" b="1" dirty="0" smtClean="0">
                <a:solidFill>
                  <a:schemeClr val="tx2"/>
                </a:solidFill>
              </a:rPr>
              <a:t>« Allégorie de l’ouïe » </a:t>
            </a:r>
            <a:r>
              <a:rPr lang="fr-FR" sz="2800" dirty="0" smtClean="0">
                <a:solidFill>
                  <a:schemeClr val="tx2"/>
                </a:solidFill>
              </a:rPr>
              <a:t>BRUEGHEL et RU</a:t>
            </a:r>
            <a:r>
              <a:rPr lang="fr-FR" sz="2800" dirty="0" smtClean="0"/>
              <a:t>BENS – 1617/18 ( 65 x 109 cm)</a:t>
            </a:r>
            <a:br>
              <a:rPr lang="fr-FR" sz="2800" dirty="0" smtClean="0"/>
            </a:br>
            <a:r>
              <a:rPr lang="fr-FR" sz="2800" dirty="0" smtClean="0"/>
              <a:t>				Musée du Prado</a:t>
            </a:r>
            <a:br>
              <a:rPr lang="fr-FR" sz="2800" dirty="0" smtClean="0"/>
            </a:br>
            <a:r>
              <a:rPr lang="fr-FR" sz="2800" dirty="0" smtClean="0"/>
              <a:t>Ces 2 peintres mettront en scène les 5 sens personnifiés par une figure féminine</a:t>
            </a:r>
            <a:br>
              <a:rPr lang="fr-FR" sz="2800" dirty="0" smtClean="0"/>
            </a:br>
            <a:endParaRPr lang="fr-FR" sz="2800" dirty="0"/>
          </a:p>
        </p:txBody>
      </p:sp>
      <p:sp>
        <p:nvSpPr>
          <p:cNvPr id="4" name="Rectangle 3"/>
          <p:cNvSpPr/>
          <p:nvPr/>
        </p:nvSpPr>
        <p:spPr>
          <a:xfrm>
            <a:off x="183573" y="1314152"/>
            <a:ext cx="11714019" cy="1754326"/>
          </a:xfrm>
          <a:prstGeom prst="rect">
            <a:avLst/>
          </a:prstGeom>
        </p:spPr>
        <p:txBody>
          <a:bodyPr wrap="square">
            <a:spAutoFit/>
          </a:bodyPr>
          <a:lstStyle/>
          <a:p>
            <a:r>
              <a:rPr lang="fr-FR" dirty="0"/>
              <a:t>Un décor princier richement décoré (tapis, nombreux tableaux accrochés aux murs…) Une fenêtre qui laisse apercevoir une campagne idyllique</a:t>
            </a:r>
            <a:br>
              <a:rPr lang="fr-FR" dirty="0"/>
            </a:br>
            <a:r>
              <a:rPr lang="fr-FR" dirty="0"/>
              <a:t/>
            </a:r>
            <a:br>
              <a:rPr lang="fr-FR" dirty="0"/>
            </a:br>
            <a:r>
              <a:rPr lang="fr-FR" dirty="0"/>
              <a:t>Dans ce décor une jeune femme, accompagné d’un chérubin, joue du luth.</a:t>
            </a:r>
            <a:br>
              <a:rPr lang="fr-FR" dirty="0"/>
            </a:br>
            <a:r>
              <a:rPr lang="fr-FR" u="sng" dirty="0"/>
              <a:t>Un cerf </a:t>
            </a:r>
            <a:r>
              <a:rPr lang="fr-FR" dirty="0"/>
              <a:t>l’observe </a:t>
            </a:r>
            <a:br>
              <a:rPr lang="fr-FR" dirty="0"/>
            </a:br>
            <a:r>
              <a:rPr lang="fr-FR" dirty="0"/>
              <a:t>Elle est le personnage principal et est entourée d’un très grand nombre d’instruments de musique</a:t>
            </a:r>
          </a:p>
        </p:txBody>
      </p:sp>
      <p:sp>
        <p:nvSpPr>
          <p:cNvPr id="5" name="Rectangle 4"/>
          <p:cNvSpPr/>
          <p:nvPr/>
        </p:nvSpPr>
        <p:spPr>
          <a:xfrm>
            <a:off x="107371" y="3042220"/>
            <a:ext cx="11589328" cy="923330"/>
          </a:xfrm>
          <a:prstGeom prst="rect">
            <a:avLst/>
          </a:prstGeom>
        </p:spPr>
        <p:txBody>
          <a:bodyPr wrap="square">
            <a:spAutoFit/>
          </a:bodyPr>
          <a:lstStyle/>
          <a:p>
            <a:r>
              <a:rPr lang="fr-FR" dirty="0"/>
              <a:t>Dans la pièce voisine, on peut apercevoir des musiciens jouant de la </a:t>
            </a:r>
            <a:r>
              <a:rPr lang="fr-FR" u="sng" dirty="0"/>
              <a:t>viole</a:t>
            </a:r>
            <a:r>
              <a:rPr lang="fr-FR" dirty="0"/>
              <a:t>, du l</a:t>
            </a:r>
            <a:r>
              <a:rPr lang="fr-FR" u="sng" dirty="0"/>
              <a:t>uth</a:t>
            </a:r>
            <a:r>
              <a:rPr lang="fr-FR" dirty="0"/>
              <a:t> et de la </a:t>
            </a:r>
            <a:r>
              <a:rPr lang="fr-FR" u="sng" dirty="0"/>
              <a:t>flûte</a:t>
            </a:r>
            <a:r>
              <a:rPr lang="fr-FR" dirty="0"/>
              <a:t> tandis que sur la table est posé un autre luth.</a:t>
            </a:r>
            <a:br>
              <a:rPr lang="fr-FR" dirty="0"/>
            </a:br>
            <a:r>
              <a:rPr lang="fr-FR" dirty="0"/>
              <a:t>En observant bien, on peut distinguer 2 </a:t>
            </a:r>
            <a:r>
              <a:rPr lang="fr-FR" u="sng" dirty="0"/>
              <a:t>trombones</a:t>
            </a:r>
            <a:r>
              <a:rPr lang="fr-FR" dirty="0"/>
              <a:t> dont les embouchures sont à l’extérieur de la fenêtre</a:t>
            </a:r>
          </a:p>
        </p:txBody>
      </p:sp>
      <p:sp>
        <p:nvSpPr>
          <p:cNvPr id="6" name="Rectangle 5"/>
          <p:cNvSpPr/>
          <p:nvPr/>
        </p:nvSpPr>
        <p:spPr>
          <a:xfrm>
            <a:off x="107371" y="4064798"/>
            <a:ext cx="11506200" cy="1200329"/>
          </a:xfrm>
          <a:prstGeom prst="rect">
            <a:avLst/>
          </a:prstGeom>
        </p:spPr>
        <p:txBody>
          <a:bodyPr wrap="square">
            <a:spAutoFit/>
          </a:bodyPr>
          <a:lstStyle/>
          <a:p>
            <a:r>
              <a:rPr lang="fr-FR" u="sng" dirty="0"/>
              <a:t>Un clavecin </a:t>
            </a:r>
            <a:r>
              <a:rPr lang="fr-FR" dirty="0"/>
              <a:t>occupe l’angle de gauche tandis que des instruments de la famille des </a:t>
            </a:r>
            <a:r>
              <a:rPr lang="fr-FR" u="sng" dirty="0"/>
              <a:t>violes</a:t>
            </a:r>
            <a:r>
              <a:rPr lang="fr-FR" dirty="0"/>
              <a:t> sont sur le sol.</a:t>
            </a:r>
            <a:br>
              <a:rPr lang="fr-FR" dirty="0"/>
            </a:br>
            <a:r>
              <a:rPr lang="fr-FR" dirty="0"/>
              <a:t>Des </a:t>
            </a:r>
            <a:r>
              <a:rPr lang="fr-FR" u="sng" dirty="0"/>
              <a:t>oiseaux</a:t>
            </a:r>
            <a:r>
              <a:rPr lang="fr-FR" dirty="0"/>
              <a:t> symbolisent eu-aussi l’ouïe</a:t>
            </a:r>
            <a:br>
              <a:rPr lang="fr-FR" dirty="0"/>
            </a:br>
            <a:r>
              <a:rPr lang="fr-FR" dirty="0"/>
              <a:t>Au sol, </a:t>
            </a:r>
            <a:r>
              <a:rPr lang="fr-FR" u="sng" dirty="0"/>
              <a:t>un violon</a:t>
            </a:r>
            <a:r>
              <a:rPr lang="fr-FR" dirty="0"/>
              <a:t>, un </a:t>
            </a:r>
            <a:r>
              <a:rPr lang="fr-FR" u="sng" dirty="0"/>
              <a:t>hautbois</a:t>
            </a:r>
            <a:r>
              <a:rPr lang="fr-FR" dirty="0"/>
              <a:t>, des </a:t>
            </a:r>
            <a:r>
              <a:rPr lang="fr-FR" u="sng" dirty="0"/>
              <a:t>flûtes</a:t>
            </a:r>
            <a:r>
              <a:rPr lang="fr-FR" dirty="0"/>
              <a:t>  tandis </a:t>
            </a:r>
            <a:r>
              <a:rPr lang="fr-FR" u="sng" dirty="0"/>
              <a:t>qu’une trompe </a:t>
            </a:r>
            <a:r>
              <a:rPr lang="fr-FR" dirty="0"/>
              <a:t>est posée sur le coussin d’une chaise </a:t>
            </a:r>
            <a:br>
              <a:rPr lang="fr-FR" dirty="0"/>
            </a:br>
            <a:r>
              <a:rPr lang="fr-FR" dirty="0"/>
              <a:t>De ci de là de nombreuses </a:t>
            </a:r>
            <a:r>
              <a:rPr lang="fr-FR" u="sng" dirty="0"/>
              <a:t>partitions.</a:t>
            </a:r>
            <a:endParaRPr lang="fr-FR" dirty="0"/>
          </a:p>
        </p:txBody>
      </p:sp>
      <p:sp>
        <p:nvSpPr>
          <p:cNvPr id="7" name="Rectangle 6"/>
          <p:cNvSpPr/>
          <p:nvPr/>
        </p:nvSpPr>
        <p:spPr>
          <a:xfrm>
            <a:off x="107371" y="5265127"/>
            <a:ext cx="11405755" cy="1477328"/>
          </a:xfrm>
          <a:prstGeom prst="rect">
            <a:avLst/>
          </a:prstGeom>
        </p:spPr>
        <p:txBody>
          <a:bodyPr wrap="square">
            <a:spAutoFit/>
          </a:bodyPr>
          <a:lstStyle/>
          <a:p>
            <a:r>
              <a:rPr lang="fr-FR" dirty="0"/>
              <a:t>Sur la table, </a:t>
            </a:r>
            <a:r>
              <a:rPr lang="fr-FR" u="sng" dirty="0"/>
              <a:t>des cloches et des grelots</a:t>
            </a:r>
            <a:r>
              <a:rPr lang="fr-FR" dirty="0"/>
              <a:t>.</a:t>
            </a:r>
            <a:br>
              <a:rPr lang="fr-FR" dirty="0"/>
            </a:br>
            <a:r>
              <a:rPr lang="fr-FR" dirty="0"/>
              <a:t/>
            </a:r>
            <a:br>
              <a:rPr lang="fr-FR" dirty="0"/>
            </a:br>
            <a:r>
              <a:rPr lang="fr-FR" dirty="0"/>
              <a:t>Posée près de la table </a:t>
            </a:r>
            <a:r>
              <a:rPr lang="fr-FR" u="sng" dirty="0"/>
              <a:t>une harpe </a:t>
            </a:r>
            <a:r>
              <a:rPr lang="fr-FR" dirty="0"/>
              <a:t>tandis qu’au 1er plan, jonchant le sol un grand nombre de </a:t>
            </a:r>
            <a:r>
              <a:rPr lang="fr-FR" u="sng" dirty="0"/>
              <a:t>cors et </a:t>
            </a:r>
            <a:r>
              <a:rPr lang="fr-FR" dirty="0"/>
              <a:t>de </a:t>
            </a:r>
            <a:r>
              <a:rPr lang="fr-FR" u="sng" dirty="0"/>
              <a:t>trompes</a:t>
            </a:r>
            <a:br>
              <a:rPr lang="fr-FR" u="sng" dirty="0"/>
            </a:br>
            <a:r>
              <a:rPr lang="fr-FR" u="sng" dirty="0"/>
              <a:t/>
            </a:r>
            <a:br>
              <a:rPr lang="fr-FR" u="sng" dirty="0"/>
            </a:br>
            <a:r>
              <a:rPr lang="fr-FR" dirty="0"/>
              <a:t>D’autres oiseaux sont en liberté dans la pièce tandis que d’autres volètent dans le ciel.</a:t>
            </a:r>
          </a:p>
        </p:txBody>
      </p:sp>
    </p:spTree>
    <p:extLst>
      <p:ext uri="{BB962C8B-B14F-4D97-AF65-F5344CB8AC3E}">
        <p14:creationId xmlns:p14="http://schemas.microsoft.com/office/powerpoint/2010/main" val="2749299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7972" y="2443307"/>
            <a:ext cx="10515600" cy="1325563"/>
          </a:xfrm>
        </p:spPr>
        <p:txBody>
          <a:bodyPr>
            <a:normAutofit fontScale="90000"/>
          </a:bodyPr>
          <a:lstStyle/>
          <a:p>
            <a:r>
              <a:rPr lang="fr-FR" sz="4000" b="1" u="sng" dirty="0" smtClean="0"/>
              <a:t/>
            </a:r>
            <a:br>
              <a:rPr lang="fr-FR" sz="4000" b="1" u="sng" dirty="0" smtClean="0"/>
            </a:br>
            <a:r>
              <a:rPr lang="fr-FR" sz="4000" b="1" u="sng" dirty="0"/>
              <a:t/>
            </a:r>
            <a:br>
              <a:rPr lang="fr-FR" sz="4000" b="1" u="sng" dirty="0"/>
            </a:br>
            <a:r>
              <a:rPr lang="fr-FR" sz="3100" dirty="0" smtClean="0"/>
              <a:t>Dans </a:t>
            </a:r>
            <a:r>
              <a:rPr lang="fr-FR" sz="3100" b="1" dirty="0" smtClean="0"/>
              <a:t>la Bible</a:t>
            </a:r>
            <a:r>
              <a:rPr lang="fr-FR" sz="3100" dirty="0" smtClean="0"/>
              <a:t>, comme dans les civilisations anciennes, elle est associée aux fêtes, aux différentes cérémonies car elle semble inspirée par Dieu et de surcroit elle favorise l’ascension spirituelle de l’âme vers le monde divin mais il faut aussi s’en méfier car elle peut enivrer, servir l’</a:t>
            </a:r>
            <a:r>
              <a:rPr lang="fr-FR" sz="3100" dirty="0" err="1" smtClean="0"/>
              <a:t>idôlatrie</a:t>
            </a:r>
            <a:r>
              <a:rPr lang="fr-FR" sz="3100" dirty="0" smtClean="0"/>
              <a:t>  et creuser le désir en se détournant ainsi de la sagesse ce qui expliquera sa place dans les </a:t>
            </a:r>
            <a:r>
              <a:rPr lang="fr-FR" sz="3100" b="1" dirty="0" smtClean="0"/>
              <a:t>vanités</a:t>
            </a:r>
            <a:r>
              <a:rPr lang="fr-FR" sz="3100" b="1" u="sng" dirty="0" smtClean="0"/>
              <a:t/>
            </a:r>
            <a:br>
              <a:rPr lang="fr-FR" sz="3100" b="1" u="sng" dirty="0" smtClean="0"/>
            </a:br>
            <a:endParaRPr lang="fr-FR" sz="3100" b="1" u="sng" dirty="0"/>
          </a:p>
        </p:txBody>
      </p:sp>
    </p:spTree>
    <p:extLst>
      <p:ext uri="{BB962C8B-B14F-4D97-AF65-F5344CB8AC3E}">
        <p14:creationId xmlns:p14="http://schemas.microsoft.com/office/powerpoint/2010/main" val="3082068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3908" y="727940"/>
            <a:ext cx="11637819" cy="1325563"/>
          </a:xfrm>
        </p:spPr>
        <p:txBody>
          <a:bodyPr>
            <a:normAutofit fontScale="90000"/>
          </a:bodyPr>
          <a:lstStyle/>
          <a:p>
            <a:r>
              <a:rPr lang="fr-FR" sz="2800" b="1" dirty="0" smtClean="0"/>
              <a:t>	</a:t>
            </a:r>
            <a:r>
              <a:rPr lang="fr-FR" sz="3100" b="1" dirty="0" smtClean="0">
                <a:solidFill>
                  <a:schemeClr val="accent1"/>
                </a:solidFill>
              </a:rPr>
              <a:t>« L’Adoration du Veau d’Or, le dieu égyptien Api</a:t>
            </a:r>
            <a:r>
              <a:rPr lang="fr-FR" sz="3100" b="1" dirty="0" smtClean="0"/>
              <a:t>s » </a:t>
            </a:r>
            <a:r>
              <a:rPr lang="fr-FR" sz="3100" dirty="0" smtClean="0"/>
              <a:t>Filipino LIPPI – vers 1500- ( huile sur bois)</a:t>
            </a:r>
            <a:r>
              <a:rPr lang="fr-FR" sz="3100" dirty="0"/>
              <a:t> </a:t>
            </a:r>
            <a:r>
              <a:rPr lang="fr-FR" sz="3100" dirty="0" smtClean="0"/>
              <a:t>          ( Livre de l’Exode) </a:t>
            </a:r>
            <a:br>
              <a:rPr lang="fr-FR" sz="3100" dirty="0" smtClean="0"/>
            </a:br>
            <a:r>
              <a:rPr lang="fr-FR" sz="3100" dirty="0" smtClean="0"/>
              <a:t>Association entre le taureau Apis ( idole pour les égyptiens) et la construction du veau d’or commandée par Aaron alors que Moïse est parti sur le mont Sinaï recevoir les Tables de la Loi. Quand il redescend, il voit la foule en liesse – sorte de bacchanales- et brise les Tables</a:t>
            </a:r>
            <a:endParaRPr lang="fr-FR" sz="3100" dirty="0"/>
          </a:p>
        </p:txBody>
      </p:sp>
      <p:sp>
        <p:nvSpPr>
          <p:cNvPr id="3" name="Rectangle 2"/>
          <p:cNvSpPr/>
          <p:nvPr/>
        </p:nvSpPr>
        <p:spPr>
          <a:xfrm>
            <a:off x="103908" y="2773173"/>
            <a:ext cx="11346874" cy="1477328"/>
          </a:xfrm>
          <a:prstGeom prst="rect">
            <a:avLst/>
          </a:prstGeom>
        </p:spPr>
        <p:txBody>
          <a:bodyPr wrap="square">
            <a:spAutoFit/>
          </a:bodyPr>
          <a:lstStyle/>
          <a:p>
            <a:r>
              <a:rPr lang="fr-FR" b="1" dirty="0"/>
              <a:t>« Les 7 Trompettes de Jéricho » </a:t>
            </a:r>
            <a:r>
              <a:rPr lang="fr-FR" dirty="0"/>
              <a:t>Jean FOUQUET – enluminure vers 1420-</a:t>
            </a:r>
            <a:br>
              <a:rPr lang="fr-FR" dirty="0"/>
            </a:br>
            <a:r>
              <a:rPr lang="fr-FR" dirty="0"/>
              <a:t/>
            </a:r>
            <a:br>
              <a:rPr lang="fr-FR" dirty="0"/>
            </a:br>
            <a:r>
              <a:rPr lang="fr-FR" dirty="0"/>
              <a:t>	Référence à l’Ancien Testament «  Livre de Josué »</a:t>
            </a:r>
            <a:br>
              <a:rPr lang="fr-FR" dirty="0"/>
            </a:br>
            <a:r>
              <a:rPr lang="fr-FR" dirty="0"/>
              <a:t>	Josué est le successeur de Moïse pour conduire le peuple juif vers le pays de Canaan.</a:t>
            </a:r>
            <a:br>
              <a:rPr lang="fr-FR" dirty="0"/>
            </a:br>
            <a:endParaRPr lang="fr-FR" dirty="0"/>
          </a:p>
        </p:txBody>
      </p:sp>
      <p:sp>
        <p:nvSpPr>
          <p:cNvPr id="5" name="Rectangle 4"/>
          <p:cNvSpPr/>
          <p:nvPr/>
        </p:nvSpPr>
        <p:spPr>
          <a:xfrm>
            <a:off x="0" y="4250501"/>
            <a:ext cx="10900064" cy="923330"/>
          </a:xfrm>
          <a:prstGeom prst="rect">
            <a:avLst/>
          </a:prstGeom>
        </p:spPr>
        <p:txBody>
          <a:bodyPr wrap="square">
            <a:spAutoFit/>
          </a:bodyPr>
          <a:lstStyle/>
          <a:p>
            <a:r>
              <a:rPr lang="fr-FR" dirty="0"/>
              <a:t>Dans cette gouache de </a:t>
            </a:r>
            <a:r>
              <a:rPr lang="fr-FR" dirty="0">
                <a:solidFill>
                  <a:schemeClr val="accent1"/>
                </a:solidFill>
              </a:rPr>
              <a:t>James TISSOT ( 1902</a:t>
            </a:r>
            <a:r>
              <a:rPr lang="fr-FR" dirty="0"/>
              <a:t>) on imagine la procession réalisée 7 fois autour des murs de la ville par les 7 sonneurs avec leurs trompettes et leurs </a:t>
            </a:r>
            <a:r>
              <a:rPr lang="fr-FR" b="1" u="sng" dirty="0"/>
              <a:t>chofars </a:t>
            </a:r>
            <a:r>
              <a:rPr lang="fr-FR" dirty="0"/>
              <a:t> qui feront s’effondrer les murailles de la ville de Jéricho.</a:t>
            </a:r>
            <a:br>
              <a:rPr lang="fr-FR" dirty="0"/>
            </a:br>
            <a:r>
              <a:rPr lang="fr-FR" b="1" dirty="0"/>
              <a:t>C’est un élément fort pour l’identité du peuple d’Israël</a:t>
            </a:r>
            <a:endParaRPr lang="fr-FR" dirty="0"/>
          </a:p>
        </p:txBody>
      </p:sp>
    </p:spTree>
    <p:extLst>
      <p:ext uri="{BB962C8B-B14F-4D97-AF65-F5344CB8AC3E}">
        <p14:creationId xmlns:p14="http://schemas.microsoft.com/office/powerpoint/2010/main" val="1378332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04809" y="-497320"/>
            <a:ext cx="5216235" cy="1325563"/>
          </a:xfrm>
        </p:spPr>
        <p:txBody>
          <a:bodyPr>
            <a:normAutofit/>
          </a:bodyPr>
          <a:lstStyle/>
          <a:p>
            <a:r>
              <a:rPr lang="fr-FR" sz="2000" b="1" dirty="0" smtClean="0">
                <a:solidFill>
                  <a:schemeClr val="accent1"/>
                </a:solidFill>
              </a:rPr>
              <a:t>Le Roi DAVID </a:t>
            </a:r>
            <a:r>
              <a:rPr lang="fr-FR" sz="2000" dirty="0" smtClean="0">
                <a:solidFill>
                  <a:schemeClr val="accent1"/>
                </a:solidFill>
              </a:rPr>
              <a:t>– enluminure de 1330-</a:t>
            </a:r>
            <a:endParaRPr lang="fr-FR" sz="2000" dirty="0">
              <a:solidFill>
                <a:schemeClr val="accent1"/>
              </a:solidFill>
            </a:endParaRPr>
          </a:p>
        </p:txBody>
      </p:sp>
      <p:sp>
        <p:nvSpPr>
          <p:cNvPr id="6" name="Rectangle 5"/>
          <p:cNvSpPr/>
          <p:nvPr/>
        </p:nvSpPr>
        <p:spPr>
          <a:xfrm>
            <a:off x="7855527" y="280554"/>
            <a:ext cx="3917372" cy="3785652"/>
          </a:xfrm>
          <a:prstGeom prst="rect">
            <a:avLst/>
          </a:prstGeom>
        </p:spPr>
        <p:txBody>
          <a:bodyPr wrap="square">
            <a:spAutoFit/>
          </a:bodyPr>
          <a:lstStyle/>
          <a:p>
            <a:r>
              <a:rPr lang="fr-FR" sz="2000" dirty="0"/>
              <a:t>Le roi David c’est véritablement l’image du roi musicien dans les Livres d’Heures et les psautiers</a:t>
            </a:r>
            <a:br>
              <a:rPr lang="fr-FR" sz="2000" dirty="0"/>
            </a:br>
            <a:r>
              <a:rPr lang="fr-FR" sz="2000" dirty="0"/>
              <a:t/>
            </a:r>
            <a:br>
              <a:rPr lang="fr-FR" sz="2000" dirty="0"/>
            </a:br>
            <a:r>
              <a:rPr lang="fr-FR" sz="2000" dirty="0"/>
              <a:t>D’une part, il a la capacité d’entendre la musique divine et d’autre part de la restituer grâce à sa </a:t>
            </a:r>
            <a:r>
              <a:rPr lang="fr-FR" sz="2000" dirty="0" smtClean="0"/>
              <a:t>harpe.</a:t>
            </a:r>
            <a:br>
              <a:rPr lang="fr-FR" sz="2000" dirty="0" smtClean="0"/>
            </a:br>
            <a:r>
              <a:rPr lang="fr-FR" sz="2000" dirty="0" smtClean="0"/>
              <a:t>Il symbolise l’élévation spirituelle du croyant vers Dieu</a:t>
            </a:r>
            <a:r>
              <a:rPr lang="fr-FR" sz="2000" dirty="0"/>
              <a:t/>
            </a:r>
            <a:br>
              <a:rPr lang="fr-FR" sz="2000" dirty="0"/>
            </a:br>
            <a:r>
              <a:rPr lang="fr-FR" sz="2000" dirty="0"/>
              <a:t/>
            </a:r>
            <a:br>
              <a:rPr lang="fr-FR" sz="2000" dirty="0"/>
            </a:br>
            <a:endParaRPr lang="fr-FR" sz="2000" dirty="0"/>
          </a:p>
        </p:txBody>
      </p:sp>
      <p:sp>
        <p:nvSpPr>
          <p:cNvPr id="4" name="Rectangle 3"/>
          <p:cNvSpPr/>
          <p:nvPr/>
        </p:nvSpPr>
        <p:spPr>
          <a:xfrm>
            <a:off x="145473" y="49721"/>
            <a:ext cx="6667500" cy="4247317"/>
          </a:xfrm>
          <a:prstGeom prst="rect">
            <a:avLst/>
          </a:prstGeom>
        </p:spPr>
        <p:txBody>
          <a:bodyPr wrap="square">
            <a:spAutoFit/>
          </a:bodyPr>
          <a:lstStyle/>
          <a:p>
            <a:r>
              <a:rPr lang="fr-FR" b="1" dirty="0">
                <a:solidFill>
                  <a:schemeClr val="accent1"/>
                </a:solidFill>
              </a:rPr>
              <a:t>« Le Roi David jouant de la harpe » </a:t>
            </a:r>
            <a:r>
              <a:rPr lang="fr-FR" dirty="0"/>
              <a:t>1619</a:t>
            </a:r>
            <a:br>
              <a:rPr lang="fr-FR" dirty="0"/>
            </a:br>
            <a:r>
              <a:rPr lang="fr-FR" dirty="0"/>
              <a:t>LE DOMINIQUIN ( 240 x 170 cm) </a:t>
            </a:r>
            <a:br>
              <a:rPr lang="fr-FR" dirty="0"/>
            </a:br>
            <a:r>
              <a:rPr lang="fr-FR" dirty="0"/>
              <a:t>Château de Versailles</a:t>
            </a:r>
            <a:br>
              <a:rPr lang="fr-FR" dirty="0"/>
            </a:br>
            <a:r>
              <a:rPr lang="fr-FR" u="sng" dirty="0" err="1"/>
              <a:t>ref</a:t>
            </a:r>
            <a:r>
              <a:rPr lang="fr-FR" dirty="0"/>
              <a:t> : Livre de Samuel – Ancien Testament</a:t>
            </a:r>
            <a:br>
              <a:rPr lang="fr-FR" dirty="0"/>
            </a:br>
            <a:r>
              <a:rPr lang="fr-FR" dirty="0"/>
              <a:t/>
            </a:r>
            <a:br>
              <a:rPr lang="fr-FR" dirty="0"/>
            </a:br>
            <a:r>
              <a:rPr lang="fr-FR" dirty="0"/>
              <a:t>Tableau commandé par Louis XIV pour le décor de</a:t>
            </a:r>
            <a:br>
              <a:rPr lang="fr-FR" dirty="0"/>
            </a:br>
            <a:r>
              <a:rPr lang="fr-FR" dirty="0"/>
              <a:t>son Grand Appartement ( il se reconnaissait sans doute dans la figure du Roi David)</a:t>
            </a:r>
            <a:br>
              <a:rPr lang="fr-FR" dirty="0"/>
            </a:br>
            <a:r>
              <a:rPr lang="fr-FR" dirty="0"/>
              <a:t/>
            </a:r>
            <a:br>
              <a:rPr lang="fr-FR" dirty="0"/>
            </a:br>
            <a:r>
              <a:rPr lang="fr-FR" dirty="0"/>
              <a:t/>
            </a:r>
            <a:br>
              <a:rPr lang="fr-FR" dirty="0"/>
            </a:br>
            <a:r>
              <a:rPr lang="fr-FR" dirty="0"/>
              <a:t>Ce roi est à l’origine des </a:t>
            </a:r>
            <a:r>
              <a:rPr lang="fr-FR" b="1" u="sng" dirty="0"/>
              <a:t>PSAUMES</a:t>
            </a:r>
            <a:r>
              <a:rPr lang="fr-FR" dirty="0"/>
              <a:t> ; sa musique célèbre à la fois la joie ( musique rythmée et entrainante) mais aussi la douleur ( funèbre)</a:t>
            </a:r>
            <a:br>
              <a:rPr lang="fr-FR" dirty="0"/>
            </a:br>
            <a:r>
              <a:rPr lang="fr-FR" dirty="0"/>
              <a:t>Il créé différents instruments de musique pour louer Dieu lors des cérémonies au Temple de Jérusalem</a:t>
            </a:r>
          </a:p>
        </p:txBody>
      </p:sp>
      <p:sp>
        <p:nvSpPr>
          <p:cNvPr id="5" name="Rectangle 4"/>
          <p:cNvSpPr/>
          <p:nvPr/>
        </p:nvSpPr>
        <p:spPr>
          <a:xfrm>
            <a:off x="0" y="4197293"/>
            <a:ext cx="11371119" cy="3139321"/>
          </a:xfrm>
          <a:prstGeom prst="rect">
            <a:avLst/>
          </a:prstGeom>
        </p:spPr>
        <p:txBody>
          <a:bodyPr wrap="square">
            <a:spAutoFit/>
          </a:bodyPr>
          <a:lstStyle/>
          <a:p>
            <a:r>
              <a:rPr lang="fr-FR" b="1" dirty="0">
                <a:solidFill>
                  <a:schemeClr val="accent1"/>
                </a:solidFill>
              </a:rPr>
              <a:t>« Le Roi David » </a:t>
            </a:r>
            <a:r>
              <a:rPr lang="fr-FR" dirty="0">
                <a:solidFill>
                  <a:schemeClr val="accent1"/>
                </a:solidFill>
              </a:rPr>
              <a:t>Marc CHAGALL- 1951-</a:t>
            </a:r>
            <a:br>
              <a:rPr lang="fr-FR" dirty="0">
                <a:solidFill>
                  <a:schemeClr val="accent1"/>
                </a:solidFill>
              </a:rPr>
            </a:br>
            <a:r>
              <a:rPr lang="fr-FR" dirty="0"/>
              <a:t>198 x 133 cm( huile sur lin)</a:t>
            </a:r>
            <a:br>
              <a:rPr lang="fr-FR" dirty="0"/>
            </a:br>
            <a:r>
              <a:rPr lang="fr-FR" dirty="0"/>
              <a:t/>
            </a:r>
            <a:br>
              <a:rPr lang="fr-FR" dirty="0"/>
            </a:br>
            <a:r>
              <a:rPr lang="fr-FR" dirty="0"/>
              <a:t>Des couleurs flamboyantes : rouge et jaune or pour célébrer la joie , une mariée avec son long voile blanc, un chandelier allumé… ce roi célébraient les cantiques dans la joie.</a:t>
            </a:r>
            <a:br>
              <a:rPr lang="fr-FR" dirty="0"/>
            </a:br>
            <a:r>
              <a:rPr lang="fr-FR" dirty="0"/>
              <a:t/>
            </a:r>
            <a:br>
              <a:rPr lang="fr-FR" dirty="0"/>
            </a:br>
            <a:r>
              <a:rPr lang="fr-FR" dirty="0"/>
              <a:t>Dans la partie inférieure du bleu, du noir qui symbolisent la tristesse, le deuil.</a:t>
            </a:r>
            <a:br>
              <a:rPr lang="fr-FR" dirty="0"/>
            </a:br>
            <a:r>
              <a:rPr lang="fr-FR" dirty="0"/>
              <a:t>Le soleil rouge est une boule de feu qui symbolise les guerres, la révolution et les misères qu’elles engendrent.</a:t>
            </a:r>
            <a:br>
              <a:rPr lang="fr-FR" dirty="0"/>
            </a:br>
            <a:r>
              <a:rPr lang="fr-FR" dirty="0"/>
              <a:t/>
            </a:r>
            <a:br>
              <a:rPr lang="fr-FR" dirty="0"/>
            </a:br>
            <a:r>
              <a:rPr lang="fr-FR" dirty="0"/>
              <a:t>CHAGALL disait que « les couleurs vibrent comme la musique »</a:t>
            </a:r>
            <a:br>
              <a:rPr lang="fr-FR" dirty="0"/>
            </a:br>
            <a:endParaRPr lang="fr-FR" dirty="0"/>
          </a:p>
        </p:txBody>
      </p:sp>
    </p:spTree>
    <p:extLst>
      <p:ext uri="{BB962C8B-B14F-4D97-AF65-F5344CB8AC3E}">
        <p14:creationId xmlns:p14="http://schemas.microsoft.com/office/powerpoint/2010/main" val="1851493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1718" y="3045980"/>
            <a:ext cx="10515600" cy="1325563"/>
          </a:xfrm>
        </p:spPr>
        <p:txBody>
          <a:bodyPr>
            <a:noAutofit/>
          </a:bodyPr>
          <a:lstStyle/>
          <a:p>
            <a:r>
              <a:rPr lang="fr-FR" sz="2800" dirty="0" smtClean="0"/>
              <a:t>Un autre thème récurrent est celui des </a:t>
            </a:r>
            <a:r>
              <a:rPr lang="fr-FR" sz="2800" b="1" dirty="0" smtClean="0"/>
              <a:t>ANGES MUSICIENS</a:t>
            </a:r>
            <a:br>
              <a:rPr lang="fr-FR" sz="2800" b="1" dirty="0" smtClean="0"/>
            </a:br>
            <a:r>
              <a:rPr lang="fr-FR" sz="2800" b="1" dirty="0"/>
              <a:t/>
            </a:r>
            <a:br>
              <a:rPr lang="fr-FR" sz="2800" b="1" dirty="0"/>
            </a:br>
            <a:r>
              <a:rPr lang="fr-FR" sz="2800" dirty="0" smtClean="0"/>
              <a:t>A la période médiévale, ils sonnent souvent du cor ( de l’olifant) c’est leur manière de porter la parole divine</a:t>
            </a:r>
            <a:br>
              <a:rPr lang="fr-FR" sz="2800" dirty="0" smtClean="0"/>
            </a:br>
            <a:r>
              <a:rPr lang="fr-FR" sz="2800" dirty="0"/>
              <a:t/>
            </a:r>
            <a:br>
              <a:rPr lang="fr-FR" sz="2800" dirty="0"/>
            </a:br>
            <a:r>
              <a:rPr lang="fr-FR" sz="2800" dirty="0" smtClean="0"/>
              <a:t>Cette parole divine peut être de caractère annonciateur et glorificateur surtout pour </a:t>
            </a:r>
            <a:r>
              <a:rPr lang="fr-FR" sz="2800" b="1" dirty="0" smtClean="0"/>
              <a:t>célébrer le culte marial </a:t>
            </a:r>
            <a:r>
              <a:rPr lang="fr-FR" sz="2800" dirty="0" smtClean="0"/>
              <a:t>mais aussi porteuse du jugement divin ( Apocalypse)</a:t>
            </a:r>
            <a:br>
              <a:rPr lang="fr-FR" sz="2800" dirty="0" smtClean="0"/>
            </a:br>
            <a:r>
              <a:rPr lang="fr-FR" sz="2800" dirty="0"/>
              <a:t/>
            </a:r>
            <a:br>
              <a:rPr lang="fr-FR" sz="2800" dirty="0"/>
            </a:br>
            <a:r>
              <a:rPr lang="fr-FR" sz="2800" dirty="0" smtClean="0"/>
              <a:t>On retrouve souvent :- harpe</a:t>
            </a:r>
            <a:br>
              <a:rPr lang="fr-FR" sz="2800" dirty="0" smtClean="0"/>
            </a:br>
            <a:r>
              <a:rPr lang="fr-FR" sz="2800" dirty="0"/>
              <a:t>	</a:t>
            </a:r>
            <a:r>
              <a:rPr lang="fr-FR" sz="2800" dirty="0" smtClean="0"/>
              <a:t>		     - luth</a:t>
            </a:r>
            <a:br>
              <a:rPr lang="fr-FR" sz="2800" dirty="0" smtClean="0"/>
            </a:br>
            <a:r>
              <a:rPr lang="fr-FR" sz="2800" dirty="0"/>
              <a:t>	</a:t>
            </a:r>
            <a:r>
              <a:rPr lang="fr-FR" sz="2800" dirty="0" smtClean="0"/>
              <a:t>		     - orgue</a:t>
            </a:r>
            <a:br>
              <a:rPr lang="fr-FR" sz="2800" dirty="0" smtClean="0"/>
            </a:br>
            <a:r>
              <a:rPr lang="fr-FR" sz="2800" dirty="0"/>
              <a:t>	</a:t>
            </a:r>
            <a:r>
              <a:rPr lang="fr-FR" sz="2800" dirty="0" smtClean="0"/>
              <a:t>                            - vièle à archet</a:t>
            </a:r>
            <a:br>
              <a:rPr lang="fr-FR" sz="2800" dirty="0" smtClean="0"/>
            </a:br>
            <a:r>
              <a:rPr lang="fr-FR" sz="2800" dirty="0"/>
              <a:t>	</a:t>
            </a:r>
            <a:r>
              <a:rPr lang="fr-FR" sz="2800" dirty="0" smtClean="0"/>
              <a:t>	                 - triangle (sa sonorité évoque le Paradis)</a:t>
            </a:r>
            <a:br>
              <a:rPr lang="fr-FR" sz="2800" dirty="0" smtClean="0"/>
            </a:br>
            <a:r>
              <a:rPr lang="fr-FR" sz="2800" dirty="0"/>
              <a:t>	</a:t>
            </a:r>
            <a:r>
              <a:rPr lang="fr-FR" sz="2800" dirty="0" smtClean="0"/>
              <a:t>		      - trompette ( Jugement Dernier)</a:t>
            </a:r>
            <a:endParaRPr lang="fr-FR" sz="2800" b="1" i="1" dirty="0"/>
          </a:p>
        </p:txBody>
      </p:sp>
    </p:spTree>
    <p:extLst>
      <p:ext uri="{BB962C8B-B14F-4D97-AF65-F5344CB8AC3E}">
        <p14:creationId xmlns:p14="http://schemas.microsoft.com/office/powerpoint/2010/main" val="859281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6636" y="2443307"/>
            <a:ext cx="10515600" cy="1325563"/>
          </a:xfrm>
        </p:spPr>
        <p:txBody>
          <a:bodyPr>
            <a:noAutofit/>
          </a:bodyPr>
          <a:lstStyle/>
          <a:p>
            <a:r>
              <a:rPr lang="fr-FR" sz="2800" dirty="0" smtClean="0"/>
              <a:t>Le motif du  « concert des anges » est très répandu et illustre ce que l’on appelait </a:t>
            </a:r>
            <a:r>
              <a:rPr lang="fr-FR" sz="2800" b="1" u="sng" dirty="0" smtClean="0"/>
              <a:t>« le miracle »</a:t>
            </a:r>
            <a:br>
              <a:rPr lang="fr-FR" sz="2800" b="1" u="sng" dirty="0" smtClean="0"/>
            </a:br>
            <a:r>
              <a:rPr lang="fr-FR" sz="2800" b="1" u="sng" dirty="0"/>
              <a:t/>
            </a:r>
            <a:br>
              <a:rPr lang="fr-FR" sz="2800" b="1" u="sng" dirty="0"/>
            </a:br>
            <a:r>
              <a:rPr lang="fr-FR" sz="2800" dirty="0" smtClean="0"/>
              <a:t>Dans les miracles, le public assistait, ébahi, à la montée au ciel ( la coupole de l’église) du Christ ou de la Vierge grâce à une sorte de spectacle illusionniste : une machinerie transportait les «  acteurs »</a:t>
            </a:r>
            <a:br>
              <a:rPr lang="fr-FR" sz="2800" dirty="0" smtClean="0"/>
            </a:br>
            <a:r>
              <a:rPr lang="fr-FR" sz="2800" dirty="0" smtClean="0"/>
              <a:t>Des anges suspendus accompagnaient de leur musique céleste les apparitions «  surnaturelles ».</a:t>
            </a:r>
            <a:br>
              <a:rPr lang="fr-FR" sz="2800" dirty="0" smtClean="0"/>
            </a:br>
            <a:r>
              <a:rPr lang="fr-FR" sz="2800" dirty="0" smtClean="0"/>
              <a:t/>
            </a:r>
            <a:br>
              <a:rPr lang="fr-FR" sz="2800" dirty="0" smtClean="0"/>
            </a:br>
            <a:r>
              <a:rPr lang="fr-FR" sz="2800" dirty="0" smtClean="0"/>
              <a:t>Le but de ces mises en scène était de susciter l’émerveillement et renforcer ainsi la puissance évocatrice : sphère céleste et musique privilégiaient donc la manifestation du divin</a:t>
            </a:r>
            <a:r>
              <a:rPr lang="fr-FR" sz="2800" b="1" u="sng" dirty="0" smtClean="0"/>
              <a:t/>
            </a:r>
            <a:br>
              <a:rPr lang="fr-FR" sz="2800" b="1" u="sng" dirty="0" smtClean="0"/>
            </a:br>
            <a:r>
              <a:rPr lang="fr-FR" sz="2800" b="1" u="sng" dirty="0"/>
              <a:t/>
            </a:r>
            <a:br>
              <a:rPr lang="fr-FR" sz="2800" b="1" u="sng" dirty="0"/>
            </a:br>
            <a:endParaRPr lang="fr-FR" sz="2800" b="1" u="sng" dirty="0"/>
          </a:p>
        </p:txBody>
      </p:sp>
    </p:spTree>
    <p:extLst>
      <p:ext uri="{BB962C8B-B14F-4D97-AF65-F5344CB8AC3E}">
        <p14:creationId xmlns:p14="http://schemas.microsoft.com/office/powerpoint/2010/main" val="41270010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8537" y="1071707"/>
            <a:ext cx="10515600" cy="1325563"/>
          </a:xfrm>
        </p:spPr>
        <p:txBody>
          <a:bodyPr>
            <a:noAutofit/>
          </a:bodyPr>
          <a:lstStyle/>
          <a:p>
            <a:r>
              <a:rPr lang="fr-FR" sz="2800" b="1" dirty="0" smtClean="0">
                <a:solidFill>
                  <a:schemeClr val="accent1"/>
                </a:solidFill>
              </a:rPr>
              <a:t>« Retable de Santa Maria la Real de </a:t>
            </a:r>
            <a:r>
              <a:rPr lang="fr-FR" sz="2800" b="1" dirty="0" err="1" smtClean="0">
                <a:solidFill>
                  <a:schemeClr val="accent1"/>
                </a:solidFill>
              </a:rPr>
              <a:t>Nàjera</a:t>
            </a:r>
            <a:r>
              <a:rPr lang="fr-FR" sz="2800" b="1" dirty="0" smtClean="0">
                <a:solidFill>
                  <a:schemeClr val="accent1"/>
                </a:solidFill>
              </a:rPr>
              <a:t> »</a:t>
            </a:r>
            <a:r>
              <a:rPr lang="fr-FR" sz="2800" b="1" dirty="0" smtClean="0"/>
              <a:t> (</a:t>
            </a:r>
            <a:r>
              <a:rPr lang="fr-FR" sz="2800" dirty="0" smtClean="0"/>
              <a:t>164  x 672 cm)</a:t>
            </a:r>
            <a:r>
              <a:rPr lang="fr-FR" sz="2800" b="1" dirty="0" smtClean="0"/>
              <a:t/>
            </a:r>
            <a:br>
              <a:rPr lang="fr-FR" sz="2800" b="1" dirty="0" smtClean="0"/>
            </a:br>
            <a:r>
              <a:rPr lang="fr-FR" sz="2800" dirty="0" smtClean="0"/>
              <a:t>Commandé à Hans MEMLING en 1489 et destiné à un monastère espagnol, ce retable montre le Christ entouré d’anges. Il illustre parfaitement l’Evangile de St Matthieu : </a:t>
            </a:r>
            <a:r>
              <a:rPr lang="fr-FR" sz="2800" i="1" dirty="0" smtClean="0"/>
              <a:t>«  Quand le fils de l’homme viendra dans sa gloire, accompagné de tous les anges, alors il siègera sur son trône de gloire » = </a:t>
            </a:r>
            <a:r>
              <a:rPr lang="fr-FR" sz="2800" b="1" dirty="0" smtClean="0"/>
              <a:t>c’est le Christ Rédempteur</a:t>
            </a:r>
            <a:r>
              <a:rPr lang="fr-FR" sz="2800" i="1" dirty="0" smtClean="0"/>
              <a:t/>
            </a:r>
            <a:br>
              <a:rPr lang="fr-FR" sz="2800" i="1" dirty="0" smtClean="0"/>
            </a:br>
            <a:r>
              <a:rPr lang="fr-FR" sz="2800" dirty="0" smtClean="0"/>
              <a:t>Sur le panneau central, il s’agit de 6 anges chanteurs ( 2 groupes de 3 tenant chacun un livre)</a:t>
            </a:r>
            <a:endParaRPr lang="fr-FR" sz="2800" dirty="0"/>
          </a:p>
        </p:txBody>
      </p:sp>
      <p:sp>
        <p:nvSpPr>
          <p:cNvPr id="4" name="Rectangle 3"/>
          <p:cNvSpPr/>
          <p:nvPr/>
        </p:nvSpPr>
        <p:spPr>
          <a:xfrm>
            <a:off x="606135" y="3802301"/>
            <a:ext cx="10668001" cy="1477328"/>
          </a:xfrm>
          <a:prstGeom prst="rect">
            <a:avLst/>
          </a:prstGeom>
        </p:spPr>
        <p:txBody>
          <a:bodyPr wrap="square">
            <a:spAutoFit/>
          </a:bodyPr>
          <a:lstStyle/>
          <a:p>
            <a:r>
              <a:rPr lang="fr-FR" dirty="0"/>
              <a:t>Il faut imaginer  : - le côté réaliste : les anges sont quasiment de taille humaine </a:t>
            </a:r>
            <a:br>
              <a:rPr lang="fr-FR" dirty="0"/>
            </a:br>
            <a:r>
              <a:rPr lang="fr-FR" dirty="0"/>
              <a:t>( panneaux de 164 cm de hauteur)</a:t>
            </a:r>
            <a:br>
              <a:rPr lang="fr-FR" dirty="0"/>
            </a:br>
            <a:r>
              <a:rPr lang="fr-FR" dirty="0"/>
              <a:t>	                    - le côté précis pour représenter les instruments de musique qui sont parfaitement identifiables ( vieille, harpe, orgue portatif, trombone, cor, luth…)</a:t>
            </a:r>
            <a:br>
              <a:rPr lang="fr-FR" dirty="0"/>
            </a:br>
            <a:r>
              <a:rPr lang="fr-FR" dirty="0"/>
              <a:t>Ce rendu soigneux des instruments illustrent les avances de la musique flamande de l’époque</a:t>
            </a:r>
          </a:p>
        </p:txBody>
      </p:sp>
    </p:spTree>
    <p:extLst>
      <p:ext uri="{BB962C8B-B14F-4D97-AF65-F5344CB8AC3E}">
        <p14:creationId xmlns:p14="http://schemas.microsoft.com/office/powerpoint/2010/main" val="2332543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32748" y="1352394"/>
            <a:ext cx="5538376" cy="830997"/>
          </a:xfrm>
          <a:prstGeom prst="rect">
            <a:avLst/>
          </a:prstGeom>
        </p:spPr>
        <p:txBody>
          <a:bodyPr wrap="none">
            <a:spAutoFit/>
          </a:bodyPr>
          <a:lstStyle/>
          <a:p>
            <a:pPr algn="ctr"/>
            <a:r>
              <a:rPr lang="fr-FR" sz="4800" b="1" u="sng" dirty="0"/>
              <a:t>LA MUSIQUE SACREE</a:t>
            </a:r>
            <a:endParaRPr lang="fr-FR" sz="4800" dirty="0"/>
          </a:p>
        </p:txBody>
      </p:sp>
    </p:spTree>
    <p:extLst>
      <p:ext uri="{BB962C8B-B14F-4D97-AF65-F5344CB8AC3E}">
        <p14:creationId xmlns:p14="http://schemas.microsoft.com/office/powerpoint/2010/main" val="35258052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773" y="2453697"/>
            <a:ext cx="4225636" cy="1325563"/>
          </a:xfrm>
        </p:spPr>
        <p:txBody>
          <a:bodyPr>
            <a:normAutofit fontScale="90000"/>
          </a:bodyPr>
          <a:lstStyle/>
          <a:p>
            <a:r>
              <a:rPr lang="fr-FR" sz="2800" dirty="0" smtClean="0"/>
              <a:t>Ce panneau central du célèbre </a:t>
            </a:r>
            <a:r>
              <a:rPr lang="fr-FR" sz="2800" b="1" dirty="0" smtClean="0">
                <a:solidFill>
                  <a:schemeClr val="accent1"/>
                </a:solidFill>
              </a:rPr>
              <a:t>retable d’Issenheim </a:t>
            </a:r>
            <a:r>
              <a:rPr lang="fr-FR" sz="2800" dirty="0" smtClean="0">
                <a:solidFill>
                  <a:schemeClr val="accent1"/>
                </a:solidFill>
              </a:rPr>
              <a:t>r</a:t>
            </a:r>
            <a:r>
              <a:rPr lang="fr-FR" sz="2800" dirty="0" smtClean="0"/>
              <a:t>éalisé par Mathias GRÜNEWALD  (1475/1528)</a:t>
            </a:r>
            <a:br>
              <a:rPr lang="fr-FR" sz="2800" dirty="0" smtClean="0"/>
            </a:br>
            <a:r>
              <a:rPr lang="fr-FR" sz="2800" dirty="0" smtClean="0"/>
              <a:t>célèbre le culte marial «  très en vogue » depuis le</a:t>
            </a:r>
            <a:br>
              <a:rPr lang="fr-FR" sz="2800" dirty="0" smtClean="0"/>
            </a:br>
            <a:r>
              <a:rPr lang="fr-FR" sz="2800" dirty="0" smtClean="0"/>
              <a:t>XIII ème siècle.</a:t>
            </a:r>
            <a:br>
              <a:rPr lang="fr-FR" sz="2800" dirty="0" smtClean="0"/>
            </a:br>
            <a:r>
              <a:rPr lang="fr-FR" sz="2800" dirty="0" smtClean="0"/>
              <a:t/>
            </a:r>
            <a:br>
              <a:rPr lang="fr-FR" sz="2800" dirty="0" smtClean="0"/>
            </a:br>
            <a:r>
              <a:rPr lang="fr-FR" sz="2800" dirty="0" smtClean="0"/>
              <a:t>La scène de Nativité est un message d’espoir pour les malades atteint du «  Feu de St Antoine » provoqué par l’ergot de seigle qui venaient au Couvent des Antonins pour obtenir la guérison</a:t>
            </a:r>
            <a:br>
              <a:rPr lang="fr-FR" sz="2800" dirty="0" smtClean="0"/>
            </a:br>
            <a:endParaRPr lang="fr-FR" sz="2800" dirty="0"/>
          </a:p>
        </p:txBody>
      </p:sp>
      <p:sp>
        <p:nvSpPr>
          <p:cNvPr id="3" name="Rectangle 2"/>
          <p:cNvSpPr/>
          <p:nvPr/>
        </p:nvSpPr>
        <p:spPr>
          <a:xfrm>
            <a:off x="5583381" y="208372"/>
            <a:ext cx="6096000" cy="4708981"/>
          </a:xfrm>
          <a:prstGeom prst="rect">
            <a:avLst/>
          </a:prstGeom>
        </p:spPr>
        <p:txBody>
          <a:bodyPr>
            <a:spAutoFit/>
          </a:bodyPr>
          <a:lstStyle/>
          <a:p>
            <a:r>
              <a:rPr lang="fr-FR" sz="2000" b="1" dirty="0">
                <a:solidFill>
                  <a:schemeClr val="accent1"/>
                </a:solidFill>
              </a:rPr>
              <a:t>« Le Concert des Anges »</a:t>
            </a:r>
            <a:br>
              <a:rPr lang="fr-FR" sz="2000" b="1" dirty="0">
                <a:solidFill>
                  <a:schemeClr val="accent1"/>
                </a:solidFill>
              </a:rPr>
            </a:br>
            <a:r>
              <a:rPr lang="fr-FR" sz="2000" b="1" dirty="0"/>
              <a:t/>
            </a:r>
            <a:br>
              <a:rPr lang="fr-FR" sz="2000" b="1" dirty="0"/>
            </a:br>
            <a:r>
              <a:rPr lang="fr-FR" sz="2000" dirty="0"/>
              <a:t>Le groupe d’anges est placé sous un baldaquin dans un décor irréel: arcades gothiques, colonnes dorées abondamment décorées de feuilles d’acanthe entrelacées.</a:t>
            </a:r>
            <a:br>
              <a:rPr lang="fr-FR" sz="2000" dirty="0"/>
            </a:br>
            <a:r>
              <a:rPr lang="fr-FR" sz="2000" dirty="0"/>
              <a:t>Ils jouent essentiellement des instruments à corde.</a:t>
            </a:r>
            <a:br>
              <a:rPr lang="fr-FR" sz="2000" dirty="0"/>
            </a:br>
            <a:r>
              <a:rPr lang="fr-FR" sz="2000" dirty="0"/>
              <a:t>Le plus intéressant est que certains anges portent des plumes tel celui avec une crête de plume de paon : c’est </a:t>
            </a:r>
            <a:r>
              <a:rPr lang="fr-FR" sz="2000" u="sng" dirty="0"/>
              <a:t>l’incarnation de SATAN</a:t>
            </a:r>
            <a:r>
              <a:rPr lang="fr-FR" sz="2000" dirty="0"/>
              <a:t>;</a:t>
            </a:r>
            <a:br>
              <a:rPr lang="fr-FR" sz="2000" dirty="0"/>
            </a:br>
            <a:r>
              <a:rPr lang="fr-FR" sz="2000" dirty="0"/>
              <a:t/>
            </a:r>
            <a:br>
              <a:rPr lang="fr-FR" sz="2000" dirty="0"/>
            </a:br>
            <a:r>
              <a:rPr lang="fr-FR" sz="2000" dirty="0"/>
              <a:t>Quant à celui du 1</a:t>
            </a:r>
            <a:r>
              <a:rPr lang="fr-FR" sz="2000" baseline="30000" dirty="0"/>
              <a:t>er</a:t>
            </a:r>
            <a:r>
              <a:rPr lang="fr-FR" sz="2000" dirty="0"/>
              <a:t> plan, il joue de</a:t>
            </a:r>
            <a:br>
              <a:rPr lang="fr-FR" sz="2000" dirty="0"/>
            </a:br>
            <a:r>
              <a:rPr lang="fr-FR" sz="2000" dirty="0"/>
              <a:t>son instrument à l’envers : quand les</a:t>
            </a:r>
            <a:br>
              <a:rPr lang="fr-FR" sz="2000" dirty="0"/>
            </a:br>
            <a:r>
              <a:rPr lang="fr-FR" sz="2000" dirty="0"/>
              <a:t>gestes sont inversés c’est </a:t>
            </a:r>
            <a:r>
              <a:rPr lang="fr-FR" sz="2000" u="sng" dirty="0"/>
              <a:t>une</a:t>
            </a:r>
            <a:br>
              <a:rPr lang="fr-FR" sz="2000" u="sng" dirty="0"/>
            </a:br>
            <a:r>
              <a:rPr lang="fr-FR" sz="2000" u="sng" dirty="0"/>
              <a:t> intention diabolique</a:t>
            </a:r>
            <a:endParaRPr lang="fr-FR" sz="2000" dirty="0"/>
          </a:p>
        </p:txBody>
      </p:sp>
      <p:sp>
        <p:nvSpPr>
          <p:cNvPr id="4" name="Rectangle 3"/>
          <p:cNvSpPr/>
          <p:nvPr/>
        </p:nvSpPr>
        <p:spPr>
          <a:xfrm>
            <a:off x="3445038" y="6174570"/>
            <a:ext cx="5426614" cy="369332"/>
          </a:xfrm>
          <a:prstGeom prst="rect">
            <a:avLst/>
          </a:prstGeom>
        </p:spPr>
        <p:txBody>
          <a:bodyPr wrap="none">
            <a:spAutoFit/>
          </a:bodyPr>
          <a:lstStyle/>
          <a:p>
            <a:r>
              <a:rPr lang="fr-FR" b="1" u="sng" dirty="0"/>
              <a:t>LE MAL sera REJETE grâce à la naissance de Jésus Christ</a:t>
            </a:r>
            <a:endParaRPr lang="fr-FR" dirty="0"/>
          </a:p>
        </p:txBody>
      </p:sp>
    </p:spTree>
    <p:extLst>
      <p:ext uri="{BB962C8B-B14F-4D97-AF65-F5344CB8AC3E}">
        <p14:creationId xmlns:p14="http://schemas.microsoft.com/office/powerpoint/2010/main" val="131559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4463" y="1508125"/>
            <a:ext cx="10879282" cy="1325563"/>
          </a:xfrm>
        </p:spPr>
        <p:txBody>
          <a:bodyPr>
            <a:normAutofit fontScale="90000"/>
          </a:bodyPr>
          <a:lstStyle/>
          <a:p>
            <a:r>
              <a:rPr lang="fr-FR" sz="2800" b="1" dirty="0" smtClean="0">
                <a:solidFill>
                  <a:schemeClr val="accent1"/>
                </a:solidFill>
              </a:rPr>
              <a:t>« La Vierge aux Rochers »</a:t>
            </a:r>
            <a:r>
              <a:rPr lang="fr-FR" sz="2800" dirty="0" smtClean="0">
                <a:solidFill>
                  <a:schemeClr val="accent1"/>
                </a:solidFill>
              </a:rPr>
              <a:t/>
            </a:r>
            <a:br>
              <a:rPr lang="fr-FR" sz="2800" dirty="0" smtClean="0">
                <a:solidFill>
                  <a:schemeClr val="accent1"/>
                </a:solidFill>
              </a:rPr>
            </a:br>
            <a:r>
              <a:rPr lang="fr-FR" sz="2800" dirty="0" smtClean="0"/>
              <a:t>Léonard de VINCI –vers 1485-</a:t>
            </a:r>
            <a:br>
              <a:rPr lang="fr-FR" sz="2800" dirty="0" smtClean="0"/>
            </a:br>
            <a:r>
              <a:rPr lang="fr-FR" sz="2800" dirty="0"/>
              <a:t/>
            </a:r>
            <a:br>
              <a:rPr lang="fr-FR" sz="2800" dirty="0"/>
            </a:br>
            <a:r>
              <a:rPr lang="fr-FR" sz="2800" dirty="0" smtClean="0"/>
              <a:t>Le panneau central de ce retable </a:t>
            </a:r>
            <a:br>
              <a:rPr lang="fr-FR" sz="2800" dirty="0" smtClean="0"/>
            </a:br>
            <a:r>
              <a:rPr lang="fr-FR" sz="2800" dirty="0" smtClean="0"/>
              <a:t>est incontestablement de Léonard de VINCI alors que les 2 anges qui entourent ce panneau auraient été réalisés par 2 de ses élèves les frères</a:t>
            </a:r>
            <a:br>
              <a:rPr lang="fr-FR" sz="2800" dirty="0" smtClean="0"/>
            </a:br>
            <a:r>
              <a:rPr lang="fr-FR" sz="2800" dirty="0" smtClean="0"/>
              <a:t>Giovanni et Ambroggi de PREDIS sur des panneaux de peuplier</a:t>
            </a:r>
            <a:br>
              <a:rPr lang="fr-FR" sz="2800" dirty="0" smtClean="0"/>
            </a:br>
            <a:endParaRPr lang="fr-FR" sz="2800" dirty="0"/>
          </a:p>
        </p:txBody>
      </p:sp>
      <p:sp>
        <p:nvSpPr>
          <p:cNvPr id="4" name="Rectangle 3"/>
          <p:cNvSpPr/>
          <p:nvPr/>
        </p:nvSpPr>
        <p:spPr>
          <a:xfrm>
            <a:off x="384463" y="3441680"/>
            <a:ext cx="11014364" cy="2862322"/>
          </a:xfrm>
          <a:prstGeom prst="rect">
            <a:avLst/>
          </a:prstGeom>
        </p:spPr>
        <p:txBody>
          <a:bodyPr wrap="square">
            <a:spAutoFit/>
          </a:bodyPr>
          <a:lstStyle/>
          <a:p>
            <a:r>
              <a:rPr lang="fr-FR" b="1" dirty="0">
                <a:solidFill>
                  <a:schemeClr val="accent1"/>
                </a:solidFill>
              </a:rPr>
              <a:t>« Ange musicien en vert jouant de la vieille »</a:t>
            </a:r>
            <a:br>
              <a:rPr lang="fr-FR" b="1" dirty="0">
                <a:solidFill>
                  <a:schemeClr val="accent1"/>
                </a:solidFill>
              </a:rPr>
            </a:br>
            <a:r>
              <a:rPr lang="fr-FR" dirty="0"/>
              <a:t>(117 x 60 cm) entre 1495 et 1499</a:t>
            </a:r>
            <a:br>
              <a:rPr lang="fr-FR" dirty="0"/>
            </a:br>
            <a:r>
              <a:rPr lang="fr-FR" b="1" dirty="0">
                <a:solidFill>
                  <a:schemeClr val="accent1"/>
                </a:solidFill>
              </a:rPr>
              <a:t>« Ange musicien en rouge jouant du luth »(</a:t>
            </a:r>
            <a:r>
              <a:rPr lang="fr-FR" dirty="0">
                <a:solidFill>
                  <a:schemeClr val="accent1"/>
                </a:solidFill>
              </a:rPr>
              <a:t>119 x 61 cm)</a:t>
            </a:r>
            <a:br>
              <a:rPr lang="fr-FR" dirty="0">
                <a:solidFill>
                  <a:schemeClr val="accent1"/>
                </a:solidFill>
              </a:rPr>
            </a:br>
            <a:r>
              <a:rPr lang="fr-FR" dirty="0">
                <a:solidFill>
                  <a:schemeClr val="accent1"/>
                </a:solidFill>
              </a:rPr>
              <a:t/>
            </a:r>
            <a:br>
              <a:rPr lang="fr-FR" dirty="0">
                <a:solidFill>
                  <a:schemeClr val="accent1"/>
                </a:solidFill>
              </a:rPr>
            </a:br>
            <a:r>
              <a:rPr lang="fr-FR" dirty="0"/>
              <a:t>Chaque ange semble posé dans une niche en trompe-l’œil peinte dans un dégradé de gris.</a:t>
            </a:r>
            <a:br>
              <a:rPr lang="fr-FR" dirty="0"/>
            </a:br>
            <a:r>
              <a:rPr lang="fr-FR" dirty="0"/>
              <a:t>Ils se tiennent sur un pied tandis que l’autre semble avancer vers le spectateur.</a:t>
            </a:r>
            <a:br>
              <a:rPr lang="fr-FR" dirty="0"/>
            </a:br>
            <a:r>
              <a:rPr lang="fr-FR" dirty="0"/>
              <a:t>Ils portent des ailes pour marquer leur statut, une robe d’une couleur et avec un décolleté différent (vert/rond- rouge/carré)</a:t>
            </a:r>
            <a:br>
              <a:rPr lang="fr-FR" dirty="0"/>
            </a:br>
            <a:r>
              <a:rPr lang="fr-FR" dirty="0"/>
              <a:t/>
            </a:r>
            <a:br>
              <a:rPr lang="fr-FR" dirty="0"/>
            </a:br>
            <a:endParaRPr lang="fr-FR" dirty="0"/>
          </a:p>
        </p:txBody>
      </p:sp>
    </p:spTree>
    <p:extLst>
      <p:ext uri="{BB962C8B-B14F-4D97-AF65-F5344CB8AC3E}">
        <p14:creationId xmlns:p14="http://schemas.microsoft.com/office/powerpoint/2010/main" val="4227337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22217" y="1871808"/>
            <a:ext cx="7606146" cy="1325563"/>
          </a:xfrm>
        </p:spPr>
        <p:txBody>
          <a:bodyPr>
            <a:noAutofit/>
          </a:bodyPr>
          <a:lstStyle/>
          <a:p>
            <a:r>
              <a:rPr lang="fr-FR" sz="2800" b="1" dirty="0" smtClean="0">
                <a:solidFill>
                  <a:schemeClr val="accent1"/>
                </a:solidFill>
              </a:rPr>
              <a:t>« Le chant des Anges » </a:t>
            </a:r>
            <a:r>
              <a:rPr lang="fr-FR" sz="2800" dirty="0" smtClean="0">
                <a:solidFill>
                  <a:schemeClr val="accent1"/>
                </a:solidFill>
              </a:rPr>
              <a:t>William BOUGUEREAU</a:t>
            </a:r>
            <a:br>
              <a:rPr lang="fr-FR" sz="2800" dirty="0" smtClean="0">
                <a:solidFill>
                  <a:schemeClr val="accent1"/>
                </a:solidFill>
              </a:rPr>
            </a:br>
            <a:r>
              <a:rPr lang="fr-FR" sz="2800" dirty="0" smtClean="0"/>
              <a:t>- 1881- ( 213 x 162 cm)</a:t>
            </a:r>
            <a:br>
              <a:rPr lang="fr-FR" sz="2800" dirty="0" smtClean="0"/>
            </a:br>
            <a:r>
              <a:rPr lang="fr-FR" sz="2800" dirty="0"/>
              <a:t/>
            </a:r>
            <a:br>
              <a:rPr lang="fr-FR" sz="2800" dirty="0"/>
            </a:br>
            <a:r>
              <a:rPr lang="fr-FR" sz="2800" dirty="0" smtClean="0"/>
              <a:t>Du pur académisme pour cette scène pleine de douceur et d’une tendresse intense.</a:t>
            </a:r>
            <a:br>
              <a:rPr lang="fr-FR" sz="2800" dirty="0" smtClean="0"/>
            </a:br>
            <a:r>
              <a:rPr lang="fr-FR" sz="2800" dirty="0" smtClean="0"/>
              <a:t>La Vierge et l’enfant endormis, le regard des 3 anges vêtus de blanc et d’or ainsi que le décor bucolique dégagent une impression de pureté et invitent le spectateur à une forme de sérénité </a:t>
            </a:r>
            <a:endParaRPr lang="fr-FR" sz="2800" dirty="0"/>
          </a:p>
        </p:txBody>
      </p:sp>
    </p:spTree>
    <p:extLst>
      <p:ext uri="{BB962C8B-B14F-4D97-AF65-F5344CB8AC3E}">
        <p14:creationId xmlns:p14="http://schemas.microsoft.com/office/powerpoint/2010/main" val="1946231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4072" y="2685454"/>
            <a:ext cx="6920346" cy="1325563"/>
          </a:xfrm>
        </p:spPr>
        <p:txBody>
          <a:bodyPr>
            <a:normAutofit fontScale="90000"/>
          </a:bodyPr>
          <a:lstStyle/>
          <a:p>
            <a:r>
              <a:rPr lang="fr-FR" sz="2800" b="1" dirty="0" smtClean="0">
                <a:solidFill>
                  <a:schemeClr val="accent1"/>
                </a:solidFill>
              </a:rPr>
              <a:t>« L’Extase de Sainte Cécile » </a:t>
            </a:r>
            <a:r>
              <a:rPr lang="fr-FR" sz="2800" dirty="0" smtClean="0">
                <a:solidFill>
                  <a:schemeClr val="accent1"/>
                </a:solidFill>
              </a:rPr>
              <a:t>1516 RAPHAËL</a:t>
            </a:r>
            <a:r>
              <a:rPr lang="fr-FR" sz="2800" dirty="0">
                <a:solidFill>
                  <a:schemeClr val="accent1"/>
                </a:solidFill>
              </a:rPr>
              <a:t/>
            </a:r>
            <a:br>
              <a:rPr lang="fr-FR" sz="2800" dirty="0">
                <a:solidFill>
                  <a:schemeClr val="accent1"/>
                </a:solidFill>
              </a:rPr>
            </a:br>
            <a:r>
              <a:rPr lang="fr-FR" sz="2800" dirty="0" smtClean="0"/>
              <a:t>238 x 150 cm Pinacothèque de Bologne</a:t>
            </a:r>
            <a:br>
              <a:rPr lang="fr-FR" sz="2800" dirty="0" smtClean="0"/>
            </a:br>
            <a:r>
              <a:rPr lang="fr-FR" sz="2800" dirty="0"/>
              <a:t/>
            </a:r>
            <a:br>
              <a:rPr lang="fr-FR" sz="2800" dirty="0"/>
            </a:br>
            <a:r>
              <a:rPr lang="fr-FR" sz="2800" dirty="0" smtClean="0"/>
              <a:t>Ste Cécile, personnage central est entourée par St Augustin, St Jean d’un côté et St Paul et Marie-Madeleine de l’autre.</a:t>
            </a:r>
            <a:br>
              <a:rPr lang="fr-FR" sz="2800" dirty="0" smtClean="0"/>
            </a:br>
            <a:r>
              <a:rPr lang="fr-FR" sz="2800" dirty="0" smtClean="0"/>
              <a:t>Cécile tient dans ses mains un orgue portatif avec ses tuyaux déboités ( il a la tête en bas)</a:t>
            </a:r>
            <a:br>
              <a:rPr lang="fr-FR" sz="2800" dirty="0" smtClean="0"/>
            </a:br>
            <a:r>
              <a:rPr lang="fr-FR" sz="2800" dirty="0" smtClean="0"/>
              <a:t>Dans le ciel, surplombant la scène 6 anges chantent les louanges d’une </a:t>
            </a:r>
            <a:r>
              <a:rPr lang="fr-FR" sz="2800" b="1" u="sng" dirty="0" smtClean="0"/>
              <a:t>musique céleste </a:t>
            </a:r>
            <a:r>
              <a:rPr lang="fr-FR" sz="2800" dirty="0" smtClean="0"/>
              <a:t>qui est inaudible pour les oreilles humaines</a:t>
            </a:r>
            <a:br>
              <a:rPr lang="fr-FR" sz="2800" dirty="0" smtClean="0"/>
            </a:br>
            <a:r>
              <a:rPr lang="fr-FR" sz="2800" dirty="0" smtClean="0"/>
              <a:t>Ste Cécile et les saints, grâce à leurs psaumes, représentent </a:t>
            </a:r>
            <a:r>
              <a:rPr lang="fr-FR" sz="2800" b="1" u="sng" dirty="0" smtClean="0"/>
              <a:t>la musique spirituelle</a:t>
            </a:r>
            <a:br>
              <a:rPr lang="fr-FR" sz="2800" b="1" u="sng" dirty="0" smtClean="0"/>
            </a:br>
            <a:r>
              <a:rPr lang="fr-FR" sz="2800" dirty="0" smtClean="0"/>
              <a:t>Quant aux instruments brisés, très abimés, hors d’usage qui jonchent le sol, ils sont assimilés à des vanités : caractère éphémère et périssable de </a:t>
            </a:r>
            <a:r>
              <a:rPr lang="fr-FR" sz="2800" b="1" u="sng" dirty="0" smtClean="0"/>
              <a:t>la musique profane</a:t>
            </a:r>
            <a:br>
              <a:rPr lang="fr-FR" sz="2800" b="1" u="sng" dirty="0" smtClean="0"/>
            </a:br>
            <a:endParaRPr lang="fr-FR" sz="2800" b="1" u="sng" dirty="0"/>
          </a:p>
        </p:txBody>
      </p:sp>
      <p:sp>
        <p:nvSpPr>
          <p:cNvPr id="4" name="Rectangle 3"/>
          <p:cNvSpPr/>
          <p:nvPr/>
        </p:nvSpPr>
        <p:spPr>
          <a:xfrm>
            <a:off x="7595754" y="1392792"/>
            <a:ext cx="4520045" cy="3139321"/>
          </a:xfrm>
          <a:prstGeom prst="rect">
            <a:avLst/>
          </a:prstGeom>
        </p:spPr>
        <p:txBody>
          <a:bodyPr wrap="square">
            <a:spAutoFit/>
          </a:bodyPr>
          <a:lstStyle/>
          <a:p>
            <a:r>
              <a:rPr lang="fr-FR" b="1" dirty="0"/>
              <a:t>«</a:t>
            </a:r>
            <a:r>
              <a:rPr lang="fr-FR" b="1" dirty="0">
                <a:solidFill>
                  <a:schemeClr val="accent1"/>
                </a:solidFill>
              </a:rPr>
              <a:t> Sainte Cécile »</a:t>
            </a:r>
            <a:br>
              <a:rPr lang="fr-FR" b="1" dirty="0">
                <a:solidFill>
                  <a:schemeClr val="accent1"/>
                </a:solidFill>
              </a:rPr>
            </a:br>
            <a:r>
              <a:rPr lang="fr-FR" dirty="0">
                <a:solidFill>
                  <a:schemeClr val="accent1"/>
                </a:solidFill>
              </a:rPr>
              <a:t>John WATERHOUSE – 1895-</a:t>
            </a:r>
            <a:br>
              <a:rPr lang="fr-FR" dirty="0">
                <a:solidFill>
                  <a:schemeClr val="accent1"/>
                </a:solidFill>
              </a:rPr>
            </a:br>
            <a:r>
              <a:rPr lang="fr-FR" dirty="0"/>
              <a:t/>
            </a:r>
            <a:br>
              <a:rPr lang="fr-FR" dirty="0"/>
            </a:br>
            <a:r>
              <a:rPr lang="fr-FR" dirty="0"/>
              <a:t/>
            </a:r>
            <a:br>
              <a:rPr lang="fr-FR" dirty="0"/>
            </a:br>
            <a:r>
              <a:rPr lang="fr-FR" dirty="0"/>
              <a:t>Dans le plus pur style préraphaélite, la sainte patronne des musiciens s’est endormie sous le charme de la musique céleste.</a:t>
            </a:r>
            <a:br>
              <a:rPr lang="fr-FR" dirty="0"/>
            </a:br>
            <a:r>
              <a:rPr lang="fr-FR" dirty="0"/>
              <a:t>La scène se passe dans un jardin qui fait penser à l’Italie ( origine de Cécile) face à la mer.</a:t>
            </a:r>
            <a:br>
              <a:rPr lang="fr-FR" dirty="0"/>
            </a:br>
            <a:r>
              <a:rPr lang="fr-FR" dirty="0"/>
              <a:t>On est dans une ambiance très poétique </a:t>
            </a:r>
          </a:p>
        </p:txBody>
      </p:sp>
    </p:spTree>
    <p:extLst>
      <p:ext uri="{BB962C8B-B14F-4D97-AF65-F5344CB8AC3E}">
        <p14:creationId xmlns:p14="http://schemas.microsoft.com/office/powerpoint/2010/main" val="2986524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86005"/>
            <a:ext cx="11298382" cy="1325563"/>
          </a:xfrm>
        </p:spPr>
        <p:txBody>
          <a:bodyPr>
            <a:normAutofit fontScale="90000"/>
          </a:bodyPr>
          <a:lstStyle/>
          <a:p>
            <a:r>
              <a:rPr lang="fr-FR" sz="2800" dirty="0" smtClean="0"/>
              <a:t>Cette </a:t>
            </a:r>
            <a:r>
              <a:rPr lang="fr-FR" sz="2800" b="1" dirty="0" smtClean="0">
                <a:solidFill>
                  <a:schemeClr val="accent1"/>
                </a:solidFill>
              </a:rPr>
              <a:t>illustration médiévale d’une Bible</a:t>
            </a:r>
            <a:br>
              <a:rPr lang="fr-FR" sz="2800" b="1" dirty="0" smtClean="0">
                <a:solidFill>
                  <a:schemeClr val="accent1"/>
                </a:solidFill>
              </a:rPr>
            </a:br>
            <a:r>
              <a:rPr lang="fr-FR" sz="2800" dirty="0" smtClean="0"/>
              <a:t>évoque les 7 anges qui avec leurs 7 trompettes annoncent l’Apocalypse ( Evangile de Jean)</a:t>
            </a:r>
            <a:br>
              <a:rPr lang="fr-FR" sz="2800" dirty="0" smtClean="0"/>
            </a:br>
            <a:r>
              <a:rPr lang="fr-FR" sz="2800" dirty="0"/>
              <a:t/>
            </a:r>
            <a:br>
              <a:rPr lang="fr-FR" sz="2800" dirty="0"/>
            </a:br>
            <a:r>
              <a:rPr lang="fr-FR" sz="2800" dirty="0" smtClean="0"/>
              <a:t>Dans la tradition chrétienne, les 6 premières trompettes servent à appeler les pêcheurs sur la Terre et à les amener à la repentance; ces 6 messagers divins apportent un fléau de plus en plus désastreux.</a:t>
            </a:r>
            <a:br>
              <a:rPr lang="fr-FR" sz="2800" dirty="0" smtClean="0"/>
            </a:br>
            <a:r>
              <a:rPr lang="fr-FR" sz="2800" dirty="0" smtClean="0"/>
              <a:t>Quant à la 7</a:t>
            </a:r>
            <a:r>
              <a:rPr lang="fr-FR" sz="2800" baseline="30000" dirty="0" smtClean="0"/>
              <a:t>ème</a:t>
            </a:r>
            <a:r>
              <a:rPr lang="fr-FR" sz="2800" dirty="0" smtClean="0"/>
              <a:t> trompette, elle annonce le Royaume de Dieu qui viendra récompenser les Justes selon leurs œuvres et jugera les « méchants »</a:t>
            </a:r>
            <a:endParaRPr lang="fr-FR" sz="2800" dirty="0"/>
          </a:p>
        </p:txBody>
      </p:sp>
    </p:spTree>
    <p:extLst>
      <p:ext uri="{BB962C8B-B14F-4D97-AF65-F5344CB8AC3E}">
        <p14:creationId xmlns:p14="http://schemas.microsoft.com/office/powerpoint/2010/main" val="1204819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4018" y="1597313"/>
            <a:ext cx="5934076" cy="1325563"/>
          </a:xfrm>
        </p:spPr>
        <p:txBody>
          <a:bodyPr>
            <a:normAutofit fontScale="90000"/>
          </a:bodyPr>
          <a:lstStyle/>
          <a:p>
            <a:r>
              <a:rPr lang="fr-FR" sz="2800" b="1" dirty="0" smtClean="0">
                <a:solidFill>
                  <a:schemeClr val="accent1"/>
                </a:solidFill>
              </a:rPr>
              <a:t>« Le Jugement Dernier » </a:t>
            </a:r>
            <a:r>
              <a:rPr lang="fr-FR" sz="2800" dirty="0" smtClean="0">
                <a:solidFill>
                  <a:schemeClr val="accent1"/>
                </a:solidFill>
              </a:rPr>
              <a:t/>
            </a:r>
            <a:br>
              <a:rPr lang="fr-FR" sz="2800" dirty="0" smtClean="0">
                <a:solidFill>
                  <a:schemeClr val="accent1"/>
                </a:solidFill>
              </a:rPr>
            </a:br>
            <a:r>
              <a:rPr lang="fr-FR" sz="2800" dirty="0" smtClean="0">
                <a:solidFill>
                  <a:schemeClr val="accent1"/>
                </a:solidFill>
              </a:rPr>
              <a:t>fresque de MICHEL-ANG</a:t>
            </a:r>
            <a:r>
              <a:rPr lang="fr-FR" sz="2800" dirty="0" smtClean="0"/>
              <a:t>E -1536/1541-</a:t>
            </a:r>
            <a:br>
              <a:rPr lang="fr-FR" sz="2800" dirty="0" smtClean="0"/>
            </a:br>
            <a:r>
              <a:rPr lang="fr-FR" sz="2800" dirty="0" smtClean="0"/>
              <a:t>( 13 x 12 mètres) Chapelle Sixtine du VATICAN  - </a:t>
            </a:r>
            <a:r>
              <a:rPr lang="fr-FR" sz="2800" u="sng" dirty="0" smtClean="0"/>
              <a:t>plus de </a:t>
            </a:r>
            <a:r>
              <a:rPr lang="fr-FR" sz="2800" u="sng" dirty="0"/>
              <a:t>3</a:t>
            </a:r>
            <a:r>
              <a:rPr lang="fr-FR" sz="2800" u="sng" dirty="0" smtClean="0"/>
              <a:t>00 personnages-</a:t>
            </a:r>
            <a:br>
              <a:rPr lang="fr-FR" sz="2800" u="sng" dirty="0" smtClean="0"/>
            </a:br>
            <a:r>
              <a:rPr lang="fr-FR" sz="2800" u="sng" dirty="0"/>
              <a:t/>
            </a:r>
            <a:br>
              <a:rPr lang="fr-FR" sz="2800" u="sng" dirty="0"/>
            </a:br>
            <a:r>
              <a:rPr lang="fr-FR" sz="2800" dirty="0" smtClean="0"/>
              <a:t>« </a:t>
            </a:r>
            <a:r>
              <a:rPr lang="fr-FR" sz="2800" i="1" dirty="0" smtClean="0"/>
              <a:t>Il enverra ses anges avec une trompette sonore, pour rassembler ses élus des 4 vents, des extrémités des cieux à leurs extrémités… » </a:t>
            </a:r>
            <a:r>
              <a:rPr lang="fr-FR" sz="2800" dirty="0" smtClean="0"/>
              <a:t>MATTHIEU 2 4</a:t>
            </a:r>
            <a:br>
              <a:rPr lang="fr-FR" sz="2800" dirty="0" smtClean="0"/>
            </a:br>
            <a:r>
              <a:rPr lang="fr-FR" sz="2800" dirty="0"/>
              <a:t/>
            </a:r>
            <a:br>
              <a:rPr lang="fr-FR" sz="2800" dirty="0"/>
            </a:br>
            <a:r>
              <a:rPr lang="fr-FR" sz="2800" dirty="0" smtClean="0"/>
              <a:t/>
            </a:r>
            <a:br>
              <a:rPr lang="fr-FR" sz="2800" dirty="0" smtClean="0"/>
            </a:br>
            <a:endParaRPr lang="fr-FR" sz="2800" dirty="0"/>
          </a:p>
        </p:txBody>
      </p:sp>
      <p:sp>
        <p:nvSpPr>
          <p:cNvPr id="4" name="Rectangle 3"/>
          <p:cNvSpPr/>
          <p:nvPr/>
        </p:nvSpPr>
        <p:spPr>
          <a:xfrm>
            <a:off x="6096000" y="207185"/>
            <a:ext cx="6096000" cy="3139321"/>
          </a:xfrm>
          <a:prstGeom prst="rect">
            <a:avLst/>
          </a:prstGeom>
        </p:spPr>
        <p:txBody>
          <a:bodyPr>
            <a:spAutoFit/>
          </a:bodyPr>
          <a:lstStyle/>
          <a:p>
            <a:r>
              <a:rPr lang="fr-FR" dirty="0"/>
              <a:t>11 anges ( dépourvus d’ailes)viennent annoncer la fin des temps :   le son de leur trompette est destiné à réveiller les morts.</a:t>
            </a:r>
            <a:br>
              <a:rPr lang="fr-FR" dirty="0"/>
            </a:br>
            <a:r>
              <a:rPr lang="fr-FR" dirty="0"/>
              <a:t/>
            </a:r>
            <a:br>
              <a:rPr lang="fr-FR" dirty="0"/>
            </a:br>
            <a:r>
              <a:rPr lang="fr-FR" dirty="0"/>
              <a:t>Leur position s’inscrit dans un ovale; les 4 anges de gauche soufflent dans leurs trompettes : leurs joues sont gonflées.</a:t>
            </a:r>
            <a:br>
              <a:rPr lang="fr-FR" dirty="0"/>
            </a:br>
            <a:r>
              <a:rPr lang="fr-FR" dirty="0"/>
              <a:t>Le sonneur au centre est agenouillé, sa jambe est repliée sur un nuage.</a:t>
            </a:r>
            <a:br>
              <a:rPr lang="fr-FR" dirty="0"/>
            </a:br>
            <a:r>
              <a:rPr lang="fr-FR" dirty="0"/>
              <a:t>A gauche un ange tient un petit livre où sont inscrits le nom des élus; à droite c’est un très grand livre où sont inscrits ceux des damnés</a:t>
            </a:r>
          </a:p>
        </p:txBody>
      </p:sp>
    </p:spTree>
    <p:extLst>
      <p:ext uri="{BB962C8B-B14F-4D97-AF65-F5344CB8AC3E}">
        <p14:creationId xmlns:p14="http://schemas.microsoft.com/office/powerpoint/2010/main" val="18013643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8209" y="1497733"/>
            <a:ext cx="10401300" cy="1325563"/>
          </a:xfrm>
        </p:spPr>
        <p:txBody>
          <a:bodyPr>
            <a:noAutofit/>
          </a:bodyPr>
          <a:lstStyle/>
          <a:p>
            <a:r>
              <a:rPr lang="fr-FR" sz="2800" dirty="0" smtClean="0">
                <a:solidFill>
                  <a:schemeClr val="accent1"/>
                </a:solidFill>
              </a:rPr>
              <a:t>Dans </a:t>
            </a:r>
            <a:r>
              <a:rPr lang="fr-FR" sz="2800" b="1" dirty="0" smtClean="0">
                <a:solidFill>
                  <a:schemeClr val="accent1"/>
                </a:solidFill>
              </a:rPr>
              <a:t>«  le Jardin des Délices</a:t>
            </a:r>
            <a:r>
              <a:rPr lang="fr-FR" sz="2800" b="1" dirty="0" smtClean="0"/>
              <a:t> » </a:t>
            </a:r>
            <a:r>
              <a:rPr lang="fr-FR" sz="2800" dirty="0" smtClean="0"/>
              <a:t>de Jérôme BOSCH- 1504-, le volet ( de droite) consacré à l’Enfer montre le sort réservé aux musiciens</a:t>
            </a:r>
            <a:br>
              <a:rPr lang="fr-FR" sz="2800" dirty="0" smtClean="0"/>
            </a:br>
            <a:r>
              <a:rPr lang="fr-FR" sz="2800" dirty="0"/>
              <a:t/>
            </a:r>
            <a:br>
              <a:rPr lang="fr-FR" sz="2800" dirty="0"/>
            </a:br>
            <a:r>
              <a:rPr lang="fr-FR" sz="2800" dirty="0" smtClean="0"/>
              <a:t>Le luth, la harpe, le tambour : des instruments de musique destinés à chanter les louanges divines deviennent des instruments de torture.</a:t>
            </a:r>
            <a:endParaRPr lang="fr-FR" sz="2800" dirty="0"/>
          </a:p>
        </p:txBody>
      </p:sp>
      <p:sp>
        <p:nvSpPr>
          <p:cNvPr id="3" name="Rectangle 2"/>
          <p:cNvSpPr/>
          <p:nvPr/>
        </p:nvSpPr>
        <p:spPr>
          <a:xfrm>
            <a:off x="616527" y="3261836"/>
            <a:ext cx="6096000" cy="1477328"/>
          </a:xfrm>
          <a:prstGeom prst="rect">
            <a:avLst/>
          </a:prstGeom>
        </p:spPr>
        <p:txBody>
          <a:bodyPr>
            <a:spAutoFit/>
          </a:bodyPr>
          <a:lstStyle/>
          <a:p>
            <a:r>
              <a:rPr lang="fr-FR" dirty="0"/>
              <a:t>Dans la partie gauche :</a:t>
            </a:r>
            <a:br>
              <a:rPr lang="fr-FR" dirty="0"/>
            </a:br>
            <a:r>
              <a:rPr lang="fr-FR" dirty="0"/>
              <a:t>- 2 hommes sont crucifiés ( harpe et vieille)</a:t>
            </a:r>
            <a:br>
              <a:rPr lang="fr-FR" dirty="0"/>
            </a:br>
            <a:r>
              <a:rPr lang="fr-FR" dirty="0"/>
              <a:t>- un personnage a une partition imprimée sur ses fesses</a:t>
            </a:r>
            <a:br>
              <a:rPr lang="fr-FR" dirty="0"/>
            </a:br>
            <a:r>
              <a:rPr lang="fr-FR" dirty="0"/>
              <a:t>- un chanteur est transformé en crapaud et de sa bouche sortent des notes de musique</a:t>
            </a:r>
          </a:p>
        </p:txBody>
      </p:sp>
      <p:sp>
        <p:nvSpPr>
          <p:cNvPr id="5" name="Rectangle 4"/>
          <p:cNvSpPr/>
          <p:nvPr/>
        </p:nvSpPr>
        <p:spPr>
          <a:xfrm>
            <a:off x="218209" y="4933744"/>
            <a:ext cx="10938164" cy="1446550"/>
          </a:xfrm>
          <a:prstGeom prst="rect">
            <a:avLst/>
          </a:prstGeom>
        </p:spPr>
        <p:txBody>
          <a:bodyPr wrap="square">
            <a:spAutoFit/>
          </a:bodyPr>
          <a:lstStyle/>
          <a:p>
            <a:r>
              <a:rPr lang="fr-FR" dirty="0"/>
              <a:t>Au centre, un homme semble condamné à tourner la manivelle d’une énorme vieille tandis qu’à l’intérieur de celle-ci une femme est emprisonnée et joue </a:t>
            </a:r>
            <a:r>
              <a:rPr lang="fr-FR" sz="1600" dirty="0"/>
              <a:t>du triangle</a:t>
            </a:r>
            <a:br>
              <a:rPr lang="fr-FR" sz="1600" dirty="0"/>
            </a:br>
            <a:r>
              <a:rPr lang="fr-FR" sz="1600" dirty="0"/>
              <a:t/>
            </a:r>
            <a:br>
              <a:rPr lang="fr-FR" sz="1600" dirty="0"/>
            </a:br>
            <a:r>
              <a:rPr lang="fr-FR" dirty="0"/>
              <a:t>Au sol, un homme est enfermé dans un tambour tandis qu’au dessus un personnage porte sur ses épaules un basson comme s’il s’agissait d’une croix, de plus on lui a introduit une sorte de flûte dans l’anus.</a:t>
            </a:r>
          </a:p>
        </p:txBody>
      </p:sp>
    </p:spTree>
    <p:extLst>
      <p:ext uri="{BB962C8B-B14F-4D97-AF65-F5344CB8AC3E}">
        <p14:creationId xmlns:p14="http://schemas.microsoft.com/office/powerpoint/2010/main" val="37919543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u="sng" dirty="0" smtClean="0"/>
              <a:t>NATURES MORTES et VANITES </a:t>
            </a:r>
            <a:endParaRPr lang="fr-FR" sz="3200" b="1" u="sng" dirty="0"/>
          </a:p>
        </p:txBody>
      </p:sp>
      <p:sp>
        <p:nvSpPr>
          <p:cNvPr id="3" name="Rectangle 2"/>
          <p:cNvSpPr/>
          <p:nvPr/>
        </p:nvSpPr>
        <p:spPr>
          <a:xfrm>
            <a:off x="477982" y="1720840"/>
            <a:ext cx="11367654" cy="2585323"/>
          </a:xfrm>
          <a:prstGeom prst="rect">
            <a:avLst/>
          </a:prstGeom>
        </p:spPr>
        <p:txBody>
          <a:bodyPr wrap="square">
            <a:spAutoFit/>
          </a:bodyPr>
          <a:lstStyle/>
          <a:p>
            <a:r>
              <a:rPr lang="fr-FR" dirty="0"/>
              <a:t>Si la nature morte représente un «  monde tranquille », la vanité a une résonance philosophique ou religieuse.</a:t>
            </a:r>
            <a:br>
              <a:rPr lang="fr-FR" dirty="0"/>
            </a:br>
            <a:r>
              <a:rPr lang="fr-FR" dirty="0"/>
              <a:t/>
            </a:r>
            <a:br>
              <a:rPr lang="fr-FR" dirty="0"/>
            </a:br>
            <a:r>
              <a:rPr lang="fr-FR" dirty="0"/>
              <a:t>Quand on parle de «  vanité » on se réfère au «  Livre de l’Ecclésiaste* » </a:t>
            </a:r>
            <a:br>
              <a:rPr lang="fr-FR" dirty="0"/>
            </a:br>
            <a:r>
              <a:rPr lang="fr-FR" dirty="0"/>
              <a:t>( Ancien Testament) qui énonce «  VANITE des VANITES TOUT est VANITE »:</a:t>
            </a:r>
            <a:br>
              <a:rPr lang="fr-FR" dirty="0"/>
            </a:br>
            <a:r>
              <a:rPr lang="fr-FR" dirty="0"/>
              <a:t> C’est : - la nature passagère et vaine de la vie humaine</a:t>
            </a:r>
            <a:br>
              <a:rPr lang="fr-FR" dirty="0"/>
            </a:br>
            <a:r>
              <a:rPr lang="fr-FR" dirty="0"/>
              <a:t>	  - l’inutilité des plaisirs du monde</a:t>
            </a:r>
            <a:br>
              <a:rPr lang="fr-FR" dirty="0"/>
            </a:br>
            <a:r>
              <a:rPr lang="fr-FR" dirty="0"/>
              <a:t>	  - le caractère inéluctable de la mort qui guette</a:t>
            </a:r>
            <a:br>
              <a:rPr lang="fr-FR" dirty="0"/>
            </a:br>
            <a:r>
              <a:rPr lang="fr-FR" dirty="0"/>
              <a:t/>
            </a:r>
            <a:br>
              <a:rPr lang="fr-FR" dirty="0"/>
            </a:br>
            <a:endParaRPr lang="fr-FR" dirty="0"/>
          </a:p>
        </p:txBody>
      </p:sp>
      <p:sp>
        <p:nvSpPr>
          <p:cNvPr id="4" name="Rectangle 3"/>
          <p:cNvSpPr/>
          <p:nvPr/>
        </p:nvSpPr>
        <p:spPr>
          <a:xfrm>
            <a:off x="477982" y="3926992"/>
            <a:ext cx="10875818" cy="2031325"/>
          </a:xfrm>
          <a:prstGeom prst="rect">
            <a:avLst/>
          </a:prstGeom>
        </p:spPr>
        <p:txBody>
          <a:bodyPr wrap="square">
            <a:spAutoFit/>
          </a:bodyPr>
          <a:lstStyle/>
          <a:p>
            <a:r>
              <a:rPr lang="fr-FR" dirty="0"/>
              <a:t>Selon les historiens d’art, l’initiateur de la nature morte musicale serait </a:t>
            </a:r>
            <a:r>
              <a:rPr lang="fr-FR" b="1" u="sng" dirty="0" err="1"/>
              <a:t>Evaristo</a:t>
            </a:r>
            <a:r>
              <a:rPr lang="fr-FR" b="1" u="sng" dirty="0"/>
              <a:t> BASCHENIS</a:t>
            </a:r>
            <a:r>
              <a:rPr lang="fr-FR" dirty="0"/>
              <a:t> ( 1617- 1677) peintre baroque et musicien originaire de Bergame.</a:t>
            </a:r>
            <a:br>
              <a:rPr lang="fr-FR" dirty="0"/>
            </a:br>
            <a:r>
              <a:rPr lang="fr-FR" dirty="0"/>
              <a:t/>
            </a:r>
            <a:br>
              <a:rPr lang="fr-FR" dirty="0"/>
            </a:br>
            <a:r>
              <a:rPr lang="fr-FR" dirty="0"/>
              <a:t>Ses parfaites connaissances dans les 2 domaines lui valurent le qualificatif de </a:t>
            </a:r>
            <a:r>
              <a:rPr lang="fr-FR" b="1" dirty="0"/>
              <a:t>«  sublime portraitiste d’objets musicaux »</a:t>
            </a:r>
            <a:br>
              <a:rPr lang="fr-FR" b="1" dirty="0"/>
            </a:br>
            <a:r>
              <a:rPr lang="fr-FR" b="1" dirty="0"/>
              <a:t/>
            </a:r>
            <a:br>
              <a:rPr lang="fr-FR" b="1" dirty="0"/>
            </a:br>
            <a:endParaRPr lang="fr-FR" dirty="0"/>
          </a:p>
        </p:txBody>
      </p:sp>
    </p:spTree>
    <p:extLst>
      <p:ext uri="{BB962C8B-B14F-4D97-AF65-F5344CB8AC3E}">
        <p14:creationId xmlns:p14="http://schemas.microsoft.com/office/powerpoint/2010/main" val="29933944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4465" y="2513805"/>
            <a:ext cx="5230090" cy="1325563"/>
          </a:xfrm>
        </p:spPr>
        <p:txBody>
          <a:bodyPr>
            <a:normAutofit fontScale="90000"/>
          </a:bodyPr>
          <a:lstStyle/>
          <a:p>
            <a:r>
              <a:rPr lang="fr-FR" sz="2800" b="1" dirty="0" smtClean="0">
                <a:solidFill>
                  <a:schemeClr val="accent1"/>
                </a:solidFill>
              </a:rPr>
              <a:t>« Nature morte aux instruments »</a:t>
            </a:r>
            <a:br>
              <a:rPr lang="fr-FR" sz="2800" b="1" dirty="0" smtClean="0">
                <a:solidFill>
                  <a:schemeClr val="accent1"/>
                </a:solidFill>
              </a:rPr>
            </a:br>
            <a:r>
              <a:rPr lang="fr-FR" sz="2800" dirty="0" err="1" smtClean="0">
                <a:solidFill>
                  <a:schemeClr val="accent1"/>
                </a:solidFill>
              </a:rPr>
              <a:t>Evaristo</a:t>
            </a:r>
            <a:r>
              <a:rPr lang="fr-FR" sz="2800" dirty="0" smtClean="0">
                <a:solidFill>
                  <a:schemeClr val="accent1"/>
                </a:solidFill>
              </a:rPr>
              <a:t> BASCHENIS ( 75 x 10</a:t>
            </a:r>
            <a:r>
              <a:rPr lang="fr-FR" sz="2800" dirty="0" smtClean="0"/>
              <a:t>8 cm)</a:t>
            </a:r>
            <a:br>
              <a:rPr lang="fr-FR" sz="2800" dirty="0" smtClean="0"/>
            </a:br>
            <a:r>
              <a:rPr lang="fr-FR" sz="2800" dirty="0" smtClean="0"/>
              <a:t/>
            </a:r>
            <a:br>
              <a:rPr lang="fr-FR" sz="2800" dirty="0" smtClean="0"/>
            </a:br>
            <a:r>
              <a:rPr lang="fr-FR" sz="2800" dirty="0" smtClean="0"/>
              <a:t>Un effet théâtral avec ce magnifique rideau de brocard orné de 2 glands de passementerie.</a:t>
            </a:r>
            <a:br>
              <a:rPr lang="fr-FR" sz="2800" dirty="0" smtClean="0"/>
            </a:br>
            <a:r>
              <a:rPr lang="fr-FR" sz="2800" dirty="0" smtClean="0"/>
              <a:t>3 luths présentés sous 3 angles différents, 1 violon au vernis très clair posé sur une boite d’où s’échappe un ruban de soie rose, une partition de musique en équilibre sur l’entablement de grès noir.</a:t>
            </a:r>
            <a:br>
              <a:rPr lang="fr-FR" sz="2800" dirty="0" smtClean="0"/>
            </a:br>
            <a:r>
              <a:rPr lang="fr-FR" sz="2800" dirty="0"/>
              <a:t/>
            </a:r>
            <a:br>
              <a:rPr lang="fr-FR" sz="2800" dirty="0"/>
            </a:br>
            <a:endParaRPr lang="fr-FR" sz="2800" dirty="0"/>
          </a:p>
        </p:txBody>
      </p:sp>
      <p:sp>
        <p:nvSpPr>
          <p:cNvPr id="4" name="Rectangle 3"/>
          <p:cNvSpPr/>
          <p:nvPr/>
        </p:nvSpPr>
        <p:spPr>
          <a:xfrm>
            <a:off x="5791200" y="1447120"/>
            <a:ext cx="6096000" cy="2862322"/>
          </a:xfrm>
          <a:prstGeom prst="rect">
            <a:avLst/>
          </a:prstGeom>
        </p:spPr>
        <p:txBody>
          <a:bodyPr>
            <a:spAutoFit/>
          </a:bodyPr>
          <a:lstStyle/>
          <a:p>
            <a:r>
              <a:rPr lang="fr-FR" dirty="0"/>
              <a:t>Un luth sur la tranche avec un long ruban de soie rose; un autre sur le ventre avec son dos rond sur lequel on distingue 2 traces de doigt qui se détachent sur la poussière qui recouvre l’instrument.</a:t>
            </a:r>
            <a:br>
              <a:rPr lang="fr-FR" dirty="0"/>
            </a:br>
            <a:r>
              <a:rPr lang="fr-FR" dirty="0"/>
              <a:t/>
            </a:r>
            <a:br>
              <a:rPr lang="fr-FR" dirty="0"/>
            </a:br>
            <a:r>
              <a:rPr lang="fr-FR" dirty="0"/>
              <a:t>La poussière d’une part, la partition en équilibre et les rubans chiffonnés sont des symboles de la fugacité de la vie, du côté superflu de la musique tout comme la richesse du rideau de brocard</a:t>
            </a:r>
            <a:br>
              <a:rPr lang="fr-FR" dirty="0"/>
            </a:br>
            <a:endParaRPr lang="fr-FR" dirty="0"/>
          </a:p>
        </p:txBody>
      </p:sp>
    </p:spTree>
    <p:extLst>
      <p:ext uri="{BB962C8B-B14F-4D97-AF65-F5344CB8AC3E}">
        <p14:creationId xmlns:p14="http://schemas.microsoft.com/office/powerpoint/2010/main" val="2396419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817" y="1456171"/>
            <a:ext cx="10536383" cy="1325563"/>
          </a:xfrm>
        </p:spPr>
        <p:txBody>
          <a:bodyPr>
            <a:normAutofit fontScale="90000"/>
          </a:bodyPr>
          <a:lstStyle/>
          <a:p>
            <a:r>
              <a:rPr lang="fr-FR" sz="2800" b="1" dirty="0" smtClean="0">
                <a:solidFill>
                  <a:schemeClr val="accent1"/>
                </a:solidFill>
              </a:rPr>
              <a:t>« Nature morte à la mappemonde et aux instruments de musique »</a:t>
            </a:r>
            <a:r>
              <a:rPr lang="fr-FR" sz="2800" dirty="0" smtClean="0">
                <a:solidFill>
                  <a:schemeClr val="accent1"/>
                </a:solidFill>
              </a:rPr>
              <a:t/>
            </a:r>
            <a:br>
              <a:rPr lang="fr-FR" sz="2800" dirty="0" smtClean="0">
                <a:solidFill>
                  <a:schemeClr val="accent1"/>
                </a:solidFill>
              </a:rPr>
            </a:br>
            <a:r>
              <a:rPr lang="fr-FR" sz="2800" dirty="0" smtClean="0">
                <a:solidFill>
                  <a:schemeClr val="accent1"/>
                </a:solidFill>
              </a:rPr>
              <a:t>Bartolomeo BETTERA ( un disciple de BASCHENIS)</a:t>
            </a:r>
            <a:br>
              <a:rPr lang="fr-FR" sz="2800" dirty="0" smtClean="0">
                <a:solidFill>
                  <a:schemeClr val="accent1"/>
                </a:solidFill>
              </a:rPr>
            </a:br>
            <a:r>
              <a:rPr lang="fr-FR" sz="2800" dirty="0"/>
              <a:t/>
            </a:r>
            <a:br>
              <a:rPr lang="fr-FR" sz="2800" dirty="0"/>
            </a:br>
            <a:r>
              <a:rPr lang="fr-FR" sz="2800" dirty="0" smtClean="0"/>
              <a:t>Même symbolique pour les 2 luths, le violon, la trompe et la partition : vanité du savoir</a:t>
            </a:r>
            <a:br>
              <a:rPr lang="fr-FR" sz="2800" dirty="0" smtClean="0"/>
            </a:br>
            <a:r>
              <a:rPr lang="fr-FR" sz="2800" dirty="0"/>
              <a:t/>
            </a:r>
            <a:br>
              <a:rPr lang="fr-FR" sz="2800" dirty="0"/>
            </a:br>
            <a:r>
              <a:rPr lang="fr-FR" sz="2800" dirty="0" smtClean="0"/>
              <a:t>La mappemonde, symbole de voyage exprime la futilité des voyages.</a:t>
            </a:r>
            <a:br>
              <a:rPr lang="fr-FR" sz="2800" dirty="0" smtClean="0"/>
            </a:br>
            <a:r>
              <a:rPr lang="fr-FR" sz="2800" dirty="0" smtClean="0"/>
              <a:t/>
            </a:r>
            <a:br>
              <a:rPr lang="fr-FR" sz="2800" dirty="0" smtClean="0"/>
            </a:br>
            <a:r>
              <a:rPr lang="fr-FR" sz="2800" dirty="0" smtClean="0"/>
              <a:t>Le rideau de taffetas, le tapis oriental illustrent le côté éphémère de la richesse.</a:t>
            </a:r>
            <a:endParaRPr lang="fr-FR" sz="2800" dirty="0"/>
          </a:p>
        </p:txBody>
      </p:sp>
    </p:spTree>
    <p:extLst>
      <p:ext uri="{BB962C8B-B14F-4D97-AF65-F5344CB8AC3E}">
        <p14:creationId xmlns:p14="http://schemas.microsoft.com/office/powerpoint/2010/main" val="1979030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35081" y="2264424"/>
            <a:ext cx="10889673" cy="1325563"/>
          </a:xfrm>
        </p:spPr>
        <p:txBody>
          <a:bodyPr>
            <a:noAutofit/>
          </a:bodyPr>
          <a:lstStyle/>
          <a:p>
            <a:r>
              <a:rPr lang="fr-FR" sz="2800" dirty="0" smtClean="0"/>
              <a:t>Deux explications pour la présence de la musique dans l’Antiquité :</a:t>
            </a:r>
            <a:br>
              <a:rPr lang="fr-FR" sz="2800" dirty="0" smtClean="0"/>
            </a:br>
            <a:r>
              <a:rPr lang="fr-FR" sz="2800" dirty="0" smtClean="0"/>
              <a:t>- elle est considérée comme venant des Dieux</a:t>
            </a:r>
            <a:br>
              <a:rPr lang="fr-FR" sz="2800" dirty="0" smtClean="0"/>
            </a:br>
            <a:r>
              <a:rPr lang="fr-FR" sz="2800" dirty="0" smtClean="0"/>
              <a:t>- elle est destinée à les honorer </a:t>
            </a:r>
            <a:br>
              <a:rPr lang="fr-FR" sz="2800" dirty="0" smtClean="0"/>
            </a:br>
            <a:r>
              <a:rPr lang="fr-FR" sz="2800" dirty="0" smtClean="0"/>
              <a:t>Par extension elle va servir  aussi à glorifier les empereurs, à servir l’amour et à animer les combats des gladiateurs et à sonner les victoires.</a:t>
            </a:r>
            <a:br>
              <a:rPr lang="fr-FR" sz="2800" dirty="0" smtClean="0"/>
            </a:br>
            <a:r>
              <a:rPr lang="fr-FR" sz="2800" dirty="0" smtClean="0"/>
              <a:t>Au départ, la musique s’exprimait par des battements de mains, des chocs de pierre ou de morceaux de bois mais toujours avec une </a:t>
            </a:r>
            <a:r>
              <a:rPr lang="fr-FR" sz="2800" b="1" dirty="0" smtClean="0"/>
              <a:t>notion de rythme</a:t>
            </a:r>
            <a:br>
              <a:rPr lang="fr-FR" sz="2800" b="1" dirty="0" smtClean="0"/>
            </a:br>
            <a:r>
              <a:rPr lang="fr-FR" sz="2800" dirty="0"/>
              <a:t/>
            </a:r>
            <a:br>
              <a:rPr lang="fr-FR" sz="2800" dirty="0"/>
            </a:br>
            <a:endParaRPr lang="fr-FR" sz="2800" dirty="0"/>
          </a:p>
        </p:txBody>
      </p:sp>
      <p:sp>
        <p:nvSpPr>
          <p:cNvPr id="4" name="Rectangle 3"/>
          <p:cNvSpPr/>
          <p:nvPr/>
        </p:nvSpPr>
        <p:spPr>
          <a:xfrm>
            <a:off x="377535" y="5125227"/>
            <a:ext cx="9743209" cy="923330"/>
          </a:xfrm>
          <a:prstGeom prst="rect">
            <a:avLst/>
          </a:prstGeom>
        </p:spPr>
        <p:txBody>
          <a:bodyPr wrap="square">
            <a:spAutoFit/>
          </a:bodyPr>
          <a:lstStyle/>
          <a:p>
            <a:r>
              <a:rPr lang="fr-FR" dirty="0"/>
              <a:t>Dans les tombeaux ( </a:t>
            </a:r>
            <a:r>
              <a:rPr lang="fr-FR" dirty="0">
                <a:solidFill>
                  <a:schemeClr val="accent1"/>
                </a:solidFill>
              </a:rPr>
              <a:t>celui de Toutankhamon nota</a:t>
            </a:r>
            <a:r>
              <a:rPr lang="fr-FR" dirty="0"/>
              <a:t>mment) on a retrouvé des trompettes,</a:t>
            </a:r>
            <a:br>
              <a:rPr lang="fr-FR" dirty="0"/>
            </a:br>
            <a:r>
              <a:rPr lang="fr-FR" dirty="0"/>
              <a:t>des harpes, des lyres, des cithares, des flûtes, des tambourins, des cloches… plus de 600 vestiges </a:t>
            </a:r>
            <a:r>
              <a:rPr lang="fr-FR" dirty="0" err="1"/>
              <a:t>dinstruments</a:t>
            </a:r>
            <a:r>
              <a:rPr lang="fr-FR" dirty="0"/>
              <a:t> </a:t>
            </a:r>
          </a:p>
        </p:txBody>
      </p:sp>
    </p:spTree>
    <p:extLst>
      <p:ext uri="{BB962C8B-B14F-4D97-AF65-F5344CB8AC3E}">
        <p14:creationId xmlns:p14="http://schemas.microsoft.com/office/powerpoint/2010/main" val="300188773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547216"/>
            <a:ext cx="5036126" cy="1325563"/>
          </a:xfrm>
        </p:spPr>
        <p:txBody>
          <a:bodyPr>
            <a:normAutofit fontScale="90000"/>
          </a:bodyPr>
          <a:lstStyle/>
          <a:p>
            <a:r>
              <a:rPr lang="fr-FR" sz="2800" b="1" dirty="0" smtClean="0">
                <a:solidFill>
                  <a:schemeClr val="accent1"/>
                </a:solidFill>
              </a:rPr>
              <a:t>« Nature morte aux instruments de musique » </a:t>
            </a:r>
            <a:r>
              <a:rPr lang="fr-FR" sz="2800" dirty="0" smtClean="0">
                <a:solidFill>
                  <a:schemeClr val="accent1"/>
                </a:solidFill>
              </a:rPr>
              <a:t>Pieter CLAESZ</a:t>
            </a:r>
            <a:r>
              <a:rPr lang="fr-FR" sz="2800" dirty="0" smtClean="0"/>
              <a:t/>
            </a:r>
            <a:br>
              <a:rPr lang="fr-FR" sz="2800" dirty="0" smtClean="0"/>
            </a:br>
            <a:r>
              <a:rPr lang="fr-FR" sz="2800" dirty="0" smtClean="0"/>
              <a:t>vers 1625 ( 36 x 59 cm)</a:t>
            </a:r>
            <a:br>
              <a:rPr lang="fr-FR" sz="2800" dirty="0" smtClean="0"/>
            </a:br>
            <a:r>
              <a:rPr lang="fr-FR" sz="2800" dirty="0" smtClean="0"/>
              <a:t>Peintre hollandais, célèbre pour ses natures mortes il accumule les symboles d’une vanité:</a:t>
            </a:r>
            <a:br>
              <a:rPr lang="fr-FR" sz="2800" dirty="0" smtClean="0"/>
            </a:br>
            <a:r>
              <a:rPr lang="fr-FR" sz="2800" dirty="0" smtClean="0"/>
              <a:t>- instruments de musique dont 1 violon </a:t>
            </a:r>
            <a:r>
              <a:rPr lang="fr-FR" sz="2800" b="1" u="sng" dirty="0" smtClean="0"/>
              <a:t>sans</a:t>
            </a:r>
            <a:r>
              <a:rPr lang="fr-FR" sz="2800" u="sng" dirty="0" smtClean="0"/>
              <a:t> cordes</a:t>
            </a:r>
            <a:br>
              <a:rPr lang="fr-FR" sz="2800" u="sng" dirty="0" smtClean="0"/>
            </a:br>
            <a:r>
              <a:rPr lang="fr-FR" sz="2800" dirty="0" smtClean="0"/>
              <a:t>- verre vide et renversé</a:t>
            </a:r>
            <a:br>
              <a:rPr lang="fr-FR" sz="2800" dirty="0" smtClean="0"/>
            </a:br>
            <a:r>
              <a:rPr lang="fr-FR" sz="2800" dirty="0" smtClean="0"/>
              <a:t>- montre</a:t>
            </a:r>
            <a:br>
              <a:rPr lang="fr-FR" sz="2800" dirty="0" smtClean="0"/>
            </a:br>
            <a:r>
              <a:rPr lang="fr-FR" sz="2800" dirty="0" smtClean="0"/>
              <a:t>- le crâne bien entendu</a:t>
            </a:r>
            <a:br>
              <a:rPr lang="fr-FR" sz="2800" dirty="0" smtClean="0"/>
            </a:br>
            <a:r>
              <a:rPr lang="fr-FR" sz="2800" dirty="0" smtClean="0"/>
              <a:t>- 1 miroir de sorcière  ou de banquier car il permettait aux usuriers de surveiller tout ce qui se passait dans leur officine</a:t>
            </a:r>
            <a:br>
              <a:rPr lang="fr-FR" sz="2800" dirty="0" smtClean="0"/>
            </a:br>
            <a:endParaRPr lang="fr-FR" sz="2800" dirty="0"/>
          </a:p>
        </p:txBody>
      </p:sp>
      <p:sp>
        <p:nvSpPr>
          <p:cNvPr id="4" name="Rectangle 3"/>
          <p:cNvSpPr/>
          <p:nvPr/>
        </p:nvSpPr>
        <p:spPr>
          <a:xfrm>
            <a:off x="5936673" y="1644273"/>
            <a:ext cx="6096000" cy="1600438"/>
          </a:xfrm>
          <a:prstGeom prst="rect">
            <a:avLst/>
          </a:prstGeom>
        </p:spPr>
        <p:txBody>
          <a:bodyPr>
            <a:spAutoFit/>
          </a:bodyPr>
          <a:lstStyle/>
          <a:p>
            <a:r>
              <a:rPr lang="fr-FR" sz="2000" dirty="0"/>
              <a:t>Il est intéressant de remarquer que l’on peut reconnaitre dans ce miroir :</a:t>
            </a:r>
            <a:br>
              <a:rPr lang="fr-FR" sz="2000" dirty="0"/>
            </a:br>
            <a:r>
              <a:rPr lang="fr-FR" sz="2000" dirty="0"/>
              <a:t>la fenêtre qui éclaire la scène mais surtout le reflet du peintre coiffé d’un chapeau entrain de peindre devant </a:t>
            </a:r>
            <a:r>
              <a:rPr lang="fr-FR" dirty="0"/>
              <a:t>son chevalet.</a:t>
            </a:r>
          </a:p>
        </p:txBody>
      </p:sp>
    </p:spTree>
    <p:extLst>
      <p:ext uri="{BB962C8B-B14F-4D97-AF65-F5344CB8AC3E}">
        <p14:creationId xmlns:p14="http://schemas.microsoft.com/office/powerpoint/2010/main" val="36625441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 y="998970"/>
            <a:ext cx="12077700" cy="1325563"/>
          </a:xfrm>
        </p:spPr>
        <p:txBody>
          <a:bodyPr>
            <a:normAutofit fontScale="90000"/>
          </a:bodyPr>
          <a:lstStyle/>
          <a:p>
            <a:r>
              <a:rPr lang="fr-FR" sz="2800" b="1" dirty="0" smtClean="0"/>
              <a:t>	</a:t>
            </a:r>
            <a:r>
              <a:rPr lang="fr-FR" sz="2800" b="1" dirty="0" smtClean="0">
                <a:solidFill>
                  <a:schemeClr val="accent1"/>
                </a:solidFill>
              </a:rPr>
              <a:t>« Les attributs de la musique » </a:t>
            </a:r>
            <a:r>
              <a:rPr lang="fr-FR" sz="2800" dirty="0" smtClean="0">
                <a:solidFill>
                  <a:schemeClr val="accent1"/>
                </a:solidFill>
              </a:rPr>
              <a:t>Jean Siméon CHARDIN </a:t>
            </a:r>
            <a:r>
              <a:rPr lang="fr-FR" sz="2800" dirty="0" smtClean="0"/>
              <a:t>– 1765- ( 91 x 145 cm)</a:t>
            </a:r>
            <a:br>
              <a:rPr lang="fr-FR" sz="2800" dirty="0" smtClean="0"/>
            </a:br>
            <a:r>
              <a:rPr lang="fr-FR" sz="2800" dirty="0" smtClean="0"/>
              <a:t/>
            </a:r>
            <a:br>
              <a:rPr lang="fr-FR" sz="2800" dirty="0" smtClean="0"/>
            </a:br>
            <a:r>
              <a:rPr lang="fr-FR" sz="2800" dirty="0" smtClean="0"/>
              <a:t>Ce panneau faisait partie d’un ensemble de dessus-de-porte commandé pour le château royal de Choisy: on retrouve en plus de la bougie, des livres, des partitions, un violon et son archet, un luth ( ou une mandoline) un cor de chasse, une trompette, une flute traversière. Ils symbolisent la musique qui était pratiquée à la Cour</a:t>
            </a:r>
            <a:endParaRPr lang="fr-FR" sz="2800" dirty="0"/>
          </a:p>
        </p:txBody>
      </p:sp>
      <p:sp>
        <p:nvSpPr>
          <p:cNvPr id="4" name="Rectangle 3"/>
          <p:cNvSpPr/>
          <p:nvPr/>
        </p:nvSpPr>
        <p:spPr>
          <a:xfrm>
            <a:off x="242454" y="3639327"/>
            <a:ext cx="10636827" cy="646331"/>
          </a:xfrm>
          <a:prstGeom prst="rect">
            <a:avLst/>
          </a:prstGeom>
        </p:spPr>
        <p:txBody>
          <a:bodyPr wrap="square">
            <a:spAutoFit/>
          </a:bodyPr>
          <a:lstStyle/>
          <a:p>
            <a:r>
              <a:rPr lang="fr-FR" dirty="0"/>
              <a:t>Après avoir été délaissée, la nature morte avec instruments de musique</a:t>
            </a:r>
            <a:br>
              <a:rPr lang="fr-FR" dirty="0"/>
            </a:br>
            <a:r>
              <a:rPr lang="fr-FR" dirty="0"/>
              <a:t>reviendra sur la scène artistique avec les peintres cubistes : BRAQUE, GRIS et PICASSO</a:t>
            </a:r>
          </a:p>
        </p:txBody>
      </p:sp>
    </p:spTree>
    <p:extLst>
      <p:ext uri="{BB962C8B-B14F-4D97-AF65-F5344CB8AC3E}">
        <p14:creationId xmlns:p14="http://schemas.microsoft.com/office/powerpoint/2010/main" val="2908915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2118" y="2360179"/>
            <a:ext cx="6418117" cy="1806575"/>
          </a:xfrm>
        </p:spPr>
        <p:txBody>
          <a:bodyPr>
            <a:normAutofit fontScale="90000"/>
          </a:bodyPr>
          <a:lstStyle/>
          <a:p>
            <a:r>
              <a:rPr lang="fr-FR" sz="2800" b="1" dirty="0" smtClean="0">
                <a:solidFill>
                  <a:schemeClr val="accent1"/>
                </a:solidFill>
              </a:rPr>
              <a:t>« Nature morte aux instruments de musique » </a:t>
            </a:r>
            <a:r>
              <a:rPr lang="fr-FR" sz="2800" dirty="0" smtClean="0"/>
              <a:t>Georges BRAQUE -1908-</a:t>
            </a:r>
            <a:br>
              <a:rPr lang="fr-FR" sz="2800" dirty="0" smtClean="0"/>
            </a:br>
            <a:r>
              <a:rPr lang="fr-FR" sz="2800" dirty="0" smtClean="0"/>
              <a:t>( 50x 61 cm)</a:t>
            </a:r>
            <a:br>
              <a:rPr lang="fr-FR" sz="2800" dirty="0" smtClean="0"/>
            </a:br>
            <a:r>
              <a:rPr lang="fr-FR" sz="2800" dirty="0"/>
              <a:t/>
            </a:r>
            <a:br>
              <a:rPr lang="fr-FR" sz="2800" dirty="0"/>
            </a:br>
            <a:r>
              <a:rPr lang="fr-FR" sz="2800" dirty="0" smtClean="0"/>
              <a:t>Il représente un univers familier ( il pratiquait de ces instruments) à la fois des instruments classiques mais aussi des instruments utilisés dans les bals populaires ou les cabarets : clarinette, bandonéon; Il retranscrit ainsi l’ambiance de Montmartre</a:t>
            </a:r>
            <a:br>
              <a:rPr lang="fr-FR" sz="2800" dirty="0" smtClean="0"/>
            </a:br>
            <a:r>
              <a:rPr lang="fr-FR" sz="2800" dirty="0" smtClean="0"/>
              <a:t/>
            </a:r>
            <a:br>
              <a:rPr lang="fr-FR" sz="2800" dirty="0" smtClean="0"/>
            </a:br>
            <a:r>
              <a:rPr lang="fr-FR" sz="2800" dirty="0" smtClean="0"/>
              <a:t>A bien observer on s’aperçoit que la mandoline est aplatie, son manche est cassé;</a:t>
            </a:r>
            <a:br>
              <a:rPr lang="fr-FR" sz="2800" dirty="0" smtClean="0"/>
            </a:br>
            <a:r>
              <a:rPr lang="fr-FR" sz="2800" dirty="0" smtClean="0"/>
              <a:t>le bandonéon semble désarticulé; la partition est illisible </a:t>
            </a:r>
            <a:br>
              <a:rPr lang="fr-FR" sz="2800" dirty="0" smtClean="0"/>
            </a:br>
            <a:r>
              <a:rPr lang="fr-FR" sz="2800" dirty="0" smtClean="0"/>
              <a:t>Si il y a distorsion, absence de réalisme il règne une harmonie grâce à la palette utilisée</a:t>
            </a:r>
            <a:br>
              <a:rPr lang="fr-FR" sz="2800" dirty="0" smtClean="0"/>
            </a:br>
            <a:r>
              <a:rPr lang="fr-FR" sz="2800" dirty="0" smtClean="0"/>
              <a:t>qui est très restreinte.</a:t>
            </a:r>
            <a:endParaRPr lang="fr-FR" sz="2800" dirty="0"/>
          </a:p>
        </p:txBody>
      </p:sp>
      <p:sp>
        <p:nvSpPr>
          <p:cNvPr id="4" name="Titre 1"/>
          <p:cNvSpPr txBox="1">
            <a:spLocks/>
          </p:cNvSpPr>
          <p:nvPr/>
        </p:nvSpPr>
        <p:spPr>
          <a:xfrm>
            <a:off x="7072745" y="1154835"/>
            <a:ext cx="5119255"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000" b="1" dirty="0" smtClean="0">
                <a:solidFill>
                  <a:schemeClr val="accent1"/>
                </a:solidFill>
              </a:rPr>
              <a:t>« Guitare et Journal » </a:t>
            </a:r>
            <a:r>
              <a:rPr lang="fr-FR" sz="2000" dirty="0" smtClean="0">
                <a:solidFill>
                  <a:schemeClr val="accent1"/>
                </a:solidFill>
              </a:rPr>
              <a:t>Juan GRIS</a:t>
            </a:r>
            <a:br>
              <a:rPr lang="fr-FR" sz="2000" dirty="0" smtClean="0">
                <a:solidFill>
                  <a:schemeClr val="accent1"/>
                </a:solidFill>
              </a:rPr>
            </a:br>
            <a:r>
              <a:rPr lang="fr-FR" sz="2000" dirty="0" smtClean="0">
                <a:solidFill>
                  <a:schemeClr val="accent1"/>
                </a:solidFill>
              </a:rPr>
              <a:t>1925  ( 65 x 81 cm)</a:t>
            </a:r>
            <a:br>
              <a:rPr lang="fr-FR" sz="2000" dirty="0" smtClean="0">
                <a:solidFill>
                  <a:schemeClr val="accent1"/>
                </a:solidFill>
              </a:rPr>
            </a:br>
            <a:r>
              <a:rPr lang="fr-FR" sz="2000" dirty="0" smtClean="0"/>
              <a:t/>
            </a:r>
            <a:br>
              <a:rPr lang="fr-FR" sz="2000" dirty="0" smtClean="0"/>
            </a:br>
            <a:r>
              <a:rPr lang="fr-FR" sz="2000" dirty="0" smtClean="0"/>
              <a:t>Une guitare, un journal, des partitions de musique, un verre, une pomme : des objets bien définis dans une palette chromatique plus lumineuse que pour les autres peintres cubistes</a:t>
            </a:r>
            <a:br>
              <a:rPr lang="fr-FR" sz="2000" dirty="0" smtClean="0"/>
            </a:br>
            <a:r>
              <a:rPr lang="fr-FR" sz="2000" dirty="0" smtClean="0"/>
              <a:t/>
            </a:r>
            <a:br>
              <a:rPr lang="fr-FR" sz="2000" dirty="0" smtClean="0"/>
            </a:br>
            <a:r>
              <a:rPr lang="fr-FR" sz="2000" dirty="0" smtClean="0"/>
              <a:t>La guitare renvoie à son Espagne natale et est synonyme pour lui de sérénité et de passion de par ses formes et de par les sons qu’elle produit</a:t>
            </a:r>
            <a:endParaRPr lang="fr-FR" sz="2000" dirty="0"/>
          </a:p>
        </p:txBody>
      </p:sp>
      <p:sp>
        <p:nvSpPr>
          <p:cNvPr id="5" name="Rectangle 4"/>
          <p:cNvSpPr/>
          <p:nvPr/>
        </p:nvSpPr>
        <p:spPr>
          <a:xfrm>
            <a:off x="6847609" y="3767711"/>
            <a:ext cx="4987636" cy="3139321"/>
          </a:xfrm>
          <a:prstGeom prst="rect">
            <a:avLst/>
          </a:prstGeom>
        </p:spPr>
        <p:txBody>
          <a:bodyPr wrap="square">
            <a:spAutoFit/>
          </a:bodyPr>
          <a:lstStyle/>
          <a:p>
            <a:r>
              <a:rPr lang="fr-FR" b="1" dirty="0">
                <a:solidFill>
                  <a:schemeClr val="accent1"/>
                </a:solidFill>
              </a:rPr>
              <a:t>« Le violon » </a:t>
            </a:r>
            <a:r>
              <a:rPr lang="fr-FR" dirty="0">
                <a:solidFill>
                  <a:schemeClr val="accent1"/>
                </a:solidFill>
              </a:rPr>
              <a:t>P.PICASSO- 1915-</a:t>
            </a:r>
            <a:br>
              <a:rPr lang="fr-FR" dirty="0">
                <a:solidFill>
                  <a:schemeClr val="accent1"/>
                </a:solidFill>
              </a:rPr>
            </a:br>
            <a:r>
              <a:rPr lang="fr-FR" dirty="0"/>
              <a:t/>
            </a:r>
            <a:br>
              <a:rPr lang="fr-FR" dirty="0"/>
            </a:br>
            <a:r>
              <a:rPr lang="fr-FR" dirty="0"/>
              <a:t>On constate que cet instrument est très présent dans les peintures liées à la musique</a:t>
            </a:r>
            <a:br>
              <a:rPr lang="fr-FR" dirty="0"/>
            </a:br>
            <a:r>
              <a:rPr lang="fr-FR" dirty="0"/>
              <a:t>Pour l’artiste, le violon est associé à la musique des cirques, de la rue donc à quelque chose de populaire</a:t>
            </a:r>
            <a:br>
              <a:rPr lang="fr-FR" dirty="0"/>
            </a:br>
            <a:r>
              <a:rPr lang="fr-FR" dirty="0"/>
              <a:t/>
            </a:r>
            <a:br>
              <a:rPr lang="fr-FR" dirty="0"/>
            </a:br>
            <a:r>
              <a:rPr lang="fr-FR" dirty="0"/>
              <a:t>Ici le sujet est traité en aplat avec des papiers de couleur découpés, des morceaux de tôle ondulée peinte et du fil de fer</a:t>
            </a:r>
          </a:p>
        </p:txBody>
      </p:sp>
    </p:spTree>
    <p:extLst>
      <p:ext uri="{BB962C8B-B14F-4D97-AF65-F5344CB8AC3E}">
        <p14:creationId xmlns:p14="http://schemas.microsoft.com/office/powerpoint/2010/main" val="17540551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99428"/>
            <a:ext cx="11436926" cy="1325563"/>
          </a:xfrm>
        </p:spPr>
        <p:txBody>
          <a:bodyPr>
            <a:normAutofit fontScale="90000"/>
          </a:bodyPr>
          <a:lstStyle/>
          <a:p>
            <a:r>
              <a:rPr lang="fr-FR" sz="2800" b="1" dirty="0" smtClean="0">
                <a:solidFill>
                  <a:schemeClr val="accent1"/>
                </a:solidFill>
              </a:rPr>
              <a:t>« Violon et feuille de musique » </a:t>
            </a:r>
            <a:r>
              <a:rPr lang="fr-FR" sz="2800" dirty="0" smtClean="0">
                <a:solidFill>
                  <a:schemeClr val="accent1"/>
                </a:solidFill>
              </a:rPr>
              <a:t/>
            </a:r>
            <a:br>
              <a:rPr lang="fr-FR" sz="2800" dirty="0" smtClean="0">
                <a:solidFill>
                  <a:schemeClr val="accent1"/>
                </a:solidFill>
              </a:rPr>
            </a:br>
            <a:r>
              <a:rPr lang="fr-FR" sz="2800" dirty="0" smtClean="0"/>
              <a:t>P.PICASSO – 1912-</a:t>
            </a:r>
            <a:br>
              <a:rPr lang="fr-FR" sz="2800" dirty="0" smtClean="0"/>
            </a:br>
            <a:r>
              <a:rPr lang="fr-FR" sz="2800" dirty="0"/>
              <a:t/>
            </a:r>
            <a:br>
              <a:rPr lang="fr-FR" sz="2800" dirty="0"/>
            </a:br>
            <a:r>
              <a:rPr lang="fr-FR" sz="2800" dirty="0" smtClean="0"/>
              <a:t>C’est l’amour qu’il voue à Eva GOUEL qu’il déclare dans ce tableau avec notamment la partition d’une célèbre chanson «  Ma Jolie » : un message destiné à cette jeune femme ( morte en 1915 de la tuberculose) avec en plus les formes de l’instrument qui peuvent évoquer un corps féminin.</a:t>
            </a:r>
            <a:br>
              <a:rPr lang="fr-FR" sz="2800" dirty="0" smtClean="0"/>
            </a:br>
            <a:r>
              <a:rPr lang="fr-FR" sz="2800" dirty="0" smtClean="0"/>
              <a:t/>
            </a:r>
            <a:br>
              <a:rPr lang="fr-FR" sz="2800" dirty="0" smtClean="0"/>
            </a:br>
            <a:r>
              <a:rPr lang="fr-FR" sz="2800" dirty="0" smtClean="0"/>
              <a:t>Il donnera souvent aux instruments des significations érotiques.</a:t>
            </a:r>
            <a:endParaRPr lang="fr-FR" sz="2800" dirty="0"/>
          </a:p>
        </p:txBody>
      </p:sp>
      <p:sp>
        <p:nvSpPr>
          <p:cNvPr id="4" name="Rectangle 3"/>
          <p:cNvSpPr/>
          <p:nvPr/>
        </p:nvSpPr>
        <p:spPr>
          <a:xfrm>
            <a:off x="1188027" y="3528583"/>
            <a:ext cx="10065328" cy="2677656"/>
          </a:xfrm>
          <a:prstGeom prst="rect">
            <a:avLst/>
          </a:prstGeom>
        </p:spPr>
        <p:txBody>
          <a:bodyPr wrap="square">
            <a:spAutoFit/>
          </a:bodyPr>
          <a:lstStyle/>
          <a:p>
            <a:r>
              <a:rPr lang="fr-FR" sz="2800" dirty="0"/>
              <a:t>Dans le prochain épisode, la musique sera associée aux </a:t>
            </a:r>
            <a:r>
              <a:rPr lang="fr-FR" sz="2800" u="sng" dirty="0"/>
              <a:t>scènes de genre </a:t>
            </a:r>
            <a:r>
              <a:rPr lang="fr-FR" sz="2800" dirty="0"/>
              <a:t>comme </a:t>
            </a:r>
            <a:r>
              <a:rPr lang="fr-FR" sz="2800" dirty="0" smtClean="0"/>
              <a:t>chez VERMEER </a:t>
            </a:r>
            <a:r>
              <a:rPr lang="fr-FR" sz="2800" dirty="0"/>
              <a:t>ou chez RENOIR, aux s</a:t>
            </a:r>
            <a:r>
              <a:rPr lang="fr-FR" sz="2800" u="sng" dirty="0"/>
              <a:t>entiments</a:t>
            </a:r>
            <a:r>
              <a:rPr lang="fr-FR" sz="2800" dirty="0"/>
              <a:t> comme on vient de l’entrevoir chez PICASSO et enfin aux </a:t>
            </a:r>
            <a:r>
              <a:rPr lang="fr-FR" sz="2800" u="sng" dirty="0"/>
              <a:t>musiciens</a:t>
            </a:r>
            <a:r>
              <a:rPr lang="fr-FR" sz="2800" dirty="0"/>
              <a:t> eux-mêmes. </a:t>
            </a:r>
            <a:br>
              <a:rPr lang="fr-FR" sz="2800" dirty="0"/>
            </a:br>
            <a:r>
              <a:rPr lang="fr-FR" sz="2800"/>
              <a:t/>
            </a:r>
            <a:br>
              <a:rPr lang="fr-FR" sz="2800"/>
            </a:br>
            <a:r>
              <a:rPr lang="fr-FR" sz="2800" smtClean="0"/>
              <a:t>					</a:t>
            </a:r>
            <a:r>
              <a:rPr lang="fr-FR" sz="2800" smtClean="0">
                <a:solidFill>
                  <a:schemeClr val="accent1"/>
                </a:solidFill>
              </a:rPr>
              <a:t>Rendez-vous </a:t>
            </a:r>
            <a:r>
              <a:rPr lang="fr-FR" sz="2800" dirty="0">
                <a:solidFill>
                  <a:schemeClr val="accent1"/>
                </a:solidFill>
              </a:rPr>
              <a:t>en octobre 2023!</a:t>
            </a:r>
          </a:p>
        </p:txBody>
      </p:sp>
    </p:spTree>
    <p:extLst>
      <p:ext uri="{BB962C8B-B14F-4D97-AF65-F5344CB8AC3E}">
        <p14:creationId xmlns:p14="http://schemas.microsoft.com/office/powerpoint/2010/main" val="304789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2836" y="389370"/>
            <a:ext cx="10442863" cy="1325563"/>
          </a:xfrm>
        </p:spPr>
        <p:txBody>
          <a:bodyPr>
            <a:noAutofit/>
          </a:bodyPr>
          <a:lstStyle/>
          <a:p>
            <a:r>
              <a:rPr lang="fr-FR" sz="2800" b="1" u="sng" dirty="0" smtClean="0"/>
              <a:t>La harpe </a:t>
            </a:r>
            <a:r>
              <a:rPr lang="fr-FR" sz="2800" dirty="0" smtClean="0"/>
              <a:t>est l’instrument favori des pharaons comme en témoigne cette gravure montrant un musicien agenouillé honorant le dieu soleil</a:t>
            </a:r>
            <a:endParaRPr lang="fr-FR" sz="2800" dirty="0"/>
          </a:p>
        </p:txBody>
      </p:sp>
      <p:sp>
        <p:nvSpPr>
          <p:cNvPr id="4" name="Rectangle 3"/>
          <p:cNvSpPr/>
          <p:nvPr/>
        </p:nvSpPr>
        <p:spPr>
          <a:xfrm>
            <a:off x="450273" y="1938911"/>
            <a:ext cx="11104418" cy="1754326"/>
          </a:xfrm>
          <a:prstGeom prst="rect">
            <a:avLst/>
          </a:prstGeom>
        </p:spPr>
        <p:txBody>
          <a:bodyPr wrap="square">
            <a:spAutoFit/>
          </a:bodyPr>
          <a:lstStyle/>
          <a:p>
            <a:r>
              <a:rPr lang="fr-FR" b="1" dirty="0">
                <a:solidFill>
                  <a:schemeClr val="accent1"/>
                </a:solidFill>
              </a:rPr>
              <a:t>Bastet avec son sistre</a:t>
            </a:r>
            <a:br>
              <a:rPr lang="fr-FR" b="1" dirty="0">
                <a:solidFill>
                  <a:schemeClr val="accent1"/>
                </a:solidFill>
              </a:rPr>
            </a:br>
            <a:r>
              <a:rPr lang="fr-FR" b="1" dirty="0"/>
              <a:t/>
            </a:r>
            <a:br>
              <a:rPr lang="fr-FR" b="1" dirty="0"/>
            </a:br>
            <a:r>
              <a:rPr lang="fr-FR" dirty="0"/>
              <a:t>Cette déesse à tête de chat ( et corps de femme) est communément représentée tenant l’ankh et le sistre.</a:t>
            </a:r>
            <a:br>
              <a:rPr lang="fr-FR" dirty="0"/>
            </a:br>
            <a:r>
              <a:rPr lang="fr-FR" dirty="0"/>
              <a:t>Si elle protège le foyer ( les femmes enceintes et les enfants) elle est également reconnue comme une </a:t>
            </a:r>
            <a:r>
              <a:rPr lang="fr-FR" u="sng" dirty="0"/>
              <a:t>déesse musicienne </a:t>
            </a:r>
            <a:r>
              <a:rPr lang="fr-FR" dirty="0"/>
              <a:t>avec son instrument de musique de la famille des percussions : tige enfilée avec des coquilles, des grelots ou des bagues de métal</a:t>
            </a:r>
          </a:p>
        </p:txBody>
      </p:sp>
      <p:sp>
        <p:nvSpPr>
          <p:cNvPr id="5" name="Rectangle 4"/>
          <p:cNvSpPr/>
          <p:nvPr/>
        </p:nvSpPr>
        <p:spPr>
          <a:xfrm>
            <a:off x="180109" y="3802163"/>
            <a:ext cx="11738264" cy="1200329"/>
          </a:xfrm>
          <a:prstGeom prst="rect">
            <a:avLst/>
          </a:prstGeom>
        </p:spPr>
        <p:txBody>
          <a:bodyPr wrap="square">
            <a:spAutoFit/>
          </a:bodyPr>
          <a:lstStyle/>
          <a:p>
            <a:r>
              <a:rPr lang="fr-FR" b="1" dirty="0">
                <a:solidFill>
                  <a:schemeClr val="accent1"/>
                </a:solidFill>
              </a:rPr>
              <a:t>« Néfertari jouant du sistre »</a:t>
            </a:r>
            <a:br>
              <a:rPr lang="fr-FR" b="1" dirty="0">
                <a:solidFill>
                  <a:schemeClr val="accent1"/>
                </a:solidFill>
              </a:rPr>
            </a:br>
            <a:r>
              <a:rPr lang="fr-FR" b="1" dirty="0"/>
              <a:t/>
            </a:r>
            <a:br>
              <a:rPr lang="fr-FR" b="1" dirty="0"/>
            </a:br>
            <a:r>
              <a:rPr lang="fr-FR" dirty="0"/>
              <a:t>On se servait de cet instrument sacré dans les fêtes mais aussi pour éloigner les crues du Nil ( ce qui explique la fleur de lotus tenue dans l’autre main), éloigner la foudre</a:t>
            </a:r>
          </a:p>
        </p:txBody>
      </p:sp>
      <p:sp>
        <p:nvSpPr>
          <p:cNvPr id="6" name="Rectangle 5"/>
          <p:cNvSpPr/>
          <p:nvPr/>
        </p:nvSpPr>
        <p:spPr>
          <a:xfrm>
            <a:off x="358422" y="5519943"/>
            <a:ext cx="9533723" cy="369332"/>
          </a:xfrm>
          <a:prstGeom prst="rect">
            <a:avLst/>
          </a:prstGeom>
        </p:spPr>
        <p:txBody>
          <a:bodyPr wrap="square">
            <a:spAutoFit/>
          </a:bodyPr>
          <a:lstStyle/>
          <a:p>
            <a:r>
              <a:rPr lang="fr-FR" dirty="0">
                <a:solidFill>
                  <a:schemeClr val="accent1"/>
                </a:solidFill>
              </a:rPr>
              <a:t>Joueurs de lyre représentés sur un vase étrusque ( 560 </a:t>
            </a:r>
            <a:r>
              <a:rPr lang="fr-FR" dirty="0"/>
              <a:t>av J.C.)</a:t>
            </a:r>
          </a:p>
        </p:txBody>
      </p:sp>
    </p:spTree>
    <p:extLst>
      <p:ext uri="{BB962C8B-B14F-4D97-AF65-F5344CB8AC3E}">
        <p14:creationId xmlns:p14="http://schemas.microsoft.com/office/powerpoint/2010/main" val="1448493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663" y="2090809"/>
            <a:ext cx="4173682" cy="1325563"/>
          </a:xfrm>
        </p:spPr>
        <p:txBody>
          <a:bodyPr>
            <a:noAutofit/>
          </a:bodyPr>
          <a:lstStyle/>
          <a:p>
            <a:r>
              <a:rPr lang="fr-FR" sz="2800" dirty="0" smtClean="0"/>
              <a:t>Mosaïque retrouvée à </a:t>
            </a:r>
            <a:br>
              <a:rPr lang="fr-FR" sz="2800" dirty="0" smtClean="0"/>
            </a:br>
            <a:r>
              <a:rPr lang="fr-FR" sz="2800" dirty="0" smtClean="0"/>
              <a:t>Palerme dans un édifice où se déroulaient les cérémonies en l’honneur de Dionysos</a:t>
            </a:r>
            <a:br>
              <a:rPr lang="fr-FR" sz="2800" dirty="0" smtClean="0"/>
            </a:br>
            <a:r>
              <a:rPr lang="fr-FR" sz="2800" b="1" dirty="0" smtClean="0">
                <a:solidFill>
                  <a:schemeClr val="accent1"/>
                </a:solidFill>
              </a:rPr>
              <a:t>« Orphée charmant les animaux »</a:t>
            </a:r>
            <a:br>
              <a:rPr lang="fr-FR" sz="2800" b="1" dirty="0" smtClean="0">
                <a:solidFill>
                  <a:schemeClr val="accent1"/>
                </a:solidFill>
              </a:rPr>
            </a:br>
            <a:r>
              <a:rPr lang="fr-FR" sz="2800" b="1" dirty="0"/>
              <a:t/>
            </a:r>
            <a:br>
              <a:rPr lang="fr-FR" sz="2800" b="1" dirty="0"/>
            </a:br>
            <a:r>
              <a:rPr lang="fr-FR" sz="2800" dirty="0" smtClean="0"/>
              <a:t>Grâce à sa lyre, il dompte les animaux sauvages et il peut aussi permettre aux argonautes de résister aux sirènes</a:t>
            </a:r>
            <a:endParaRPr lang="fr-FR" sz="2800" b="1" dirty="0"/>
          </a:p>
        </p:txBody>
      </p:sp>
      <p:sp>
        <p:nvSpPr>
          <p:cNvPr id="4" name="Rectangle 3"/>
          <p:cNvSpPr/>
          <p:nvPr/>
        </p:nvSpPr>
        <p:spPr>
          <a:xfrm>
            <a:off x="5728854" y="279784"/>
            <a:ext cx="6096000" cy="2308324"/>
          </a:xfrm>
          <a:prstGeom prst="rect">
            <a:avLst/>
          </a:prstGeom>
        </p:spPr>
        <p:txBody>
          <a:bodyPr>
            <a:spAutoFit/>
          </a:bodyPr>
          <a:lstStyle/>
          <a:p>
            <a:r>
              <a:rPr lang="fr-FR" b="1" dirty="0"/>
              <a:t>Apollon</a:t>
            </a:r>
            <a:r>
              <a:rPr lang="fr-FR" dirty="0"/>
              <a:t>, dieu des arts a comme attribut </a:t>
            </a:r>
            <a:r>
              <a:rPr lang="fr-FR" u="sng" dirty="0"/>
              <a:t>une lyre</a:t>
            </a:r>
            <a:r>
              <a:rPr lang="fr-FR" dirty="0"/>
              <a:t>( ou une </a:t>
            </a:r>
            <a:r>
              <a:rPr lang="fr-FR" u="sng" dirty="0"/>
              <a:t>cithare)</a:t>
            </a:r>
            <a:br>
              <a:rPr lang="fr-FR" u="sng" dirty="0"/>
            </a:br>
            <a:r>
              <a:rPr lang="fr-FR" dirty="0"/>
              <a:t>C’est son demi-frère Hermès qui lui a donnée ; il l’avait fabriqué avec une carapace de tortue.</a:t>
            </a:r>
            <a:br>
              <a:rPr lang="fr-FR" dirty="0"/>
            </a:br>
            <a:r>
              <a:rPr lang="fr-FR" dirty="0"/>
              <a:t/>
            </a:r>
            <a:br>
              <a:rPr lang="fr-FR" dirty="0"/>
            </a:br>
            <a:r>
              <a:rPr lang="fr-FR" dirty="0"/>
              <a:t>Il est souvent accompagné des </a:t>
            </a:r>
            <a:r>
              <a:rPr lang="fr-FR" b="1" dirty="0"/>
              <a:t>Muses (</a:t>
            </a:r>
            <a:r>
              <a:rPr lang="fr-FR" dirty="0"/>
              <a:t>au nombre de 9, elles sont les filles de Zeus) dont </a:t>
            </a:r>
            <a:r>
              <a:rPr lang="fr-FR" b="1" u="sng" dirty="0"/>
              <a:t>EUTERPE</a:t>
            </a:r>
            <a:r>
              <a:rPr lang="fr-FR" dirty="0"/>
              <a:t>, la muse de la musique    - </a:t>
            </a:r>
            <a:r>
              <a:rPr lang="fr-FR" dirty="0" err="1"/>
              <a:t>ref</a:t>
            </a:r>
            <a:r>
              <a:rPr lang="fr-FR" dirty="0"/>
              <a:t>: Homère -</a:t>
            </a:r>
          </a:p>
        </p:txBody>
      </p:sp>
      <p:sp>
        <p:nvSpPr>
          <p:cNvPr id="5" name="Rectangle 4"/>
          <p:cNvSpPr/>
          <p:nvPr/>
        </p:nvSpPr>
        <p:spPr>
          <a:xfrm>
            <a:off x="5884718" y="2971304"/>
            <a:ext cx="6096000" cy="3970318"/>
          </a:xfrm>
          <a:prstGeom prst="rect">
            <a:avLst/>
          </a:prstGeom>
        </p:spPr>
        <p:txBody>
          <a:bodyPr>
            <a:spAutoFit/>
          </a:bodyPr>
          <a:lstStyle/>
          <a:p>
            <a:r>
              <a:rPr lang="fr-FR" b="1" dirty="0">
                <a:solidFill>
                  <a:schemeClr val="accent1"/>
                </a:solidFill>
              </a:rPr>
              <a:t>« Apollon et les Muses » </a:t>
            </a:r>
            <a:r>
              <a:rPr lang="fr-FR" dirty="0">
                <a:solidFill>
                  <a:schemeClr val="accent1"/>
                </a:solidFill>
              </a:rPr>
              <a:t>ou</a:t>
            </a:r>
            <a:br>
              <a:rPr lang="fr-FR" dirty="0">
                <a:solidFill>
                  <a:schemeClr val="accent1"/>
                </a:solidFill>
              </a:rPr>
            </a:br>
            <a:r>
              <a:rPr lang="fr-FR" b="1" dirty="0"/>
              <a:t>« le Parnasse » </a:t>
            </a:r>
            <a:r>
              <a:rPr lang="fr-FR" dirty="0"/>
              <a:t>Nicolas POUSSIN</a:t>
            </a:r>
            <a:br>
              <a:rPr lang="fr-FR" dirty="0"/>
            </a:br>
            <a:r>
              <a:rPr lang="fr-FR" dirty="0"/>
              <a:t>1631 ( 145 x 197cm)</a:t>
            </a:r>
            <a:br>
              <a:rPr lang="fr-FR" dirty="0"/>
            </a:br>
            <a:r>
              <a:rPr lang="fr-FR" dirty="0"/>
              <a:t/>
            </a:r>
            <a:br>
              <a:rPr lang="fr-FR" dirty="0"/>
            </a:br>
            <a:r>
              <a:rPr lang="fr-FR" dirty="0"/>
              <a:t>On retrouve Apollon, personnage central entouré de 9 poètes ( la tête couronnée de lauriers) et des 9 muses sur le mont Parnasse</a:t>
            </a:r>
            <a:br>
              <a:rPr lang="fr-FR" dirty="0"/>
            </a:br>
            <a:r>
              <a:rPr lang="fr-FR" dirty="0"/>
              <a:t>( près de Delphes) là où ils résidaient *</a:t>
            </a:r>
            <a:br>
              <a:rPr lang="fr-FR" dirty="0"/>
            </a:br>
            <a:r>
              <a:rPr lang="fr-FR" dirty="0"/>
              <a:t/>
            </a:r>
            <a:br>
              <a:rPr lang="fr-FR" dirty="0"/>
            </a:br>
            <a:r>
              <a:rPr lang="fr-FR" dirty="0"/>
              <a:t>Traité de manière classique par POUSSIN qui affectionnait l’inspiration mythologique pour ses </a:t>
            </a:r>
            <a:r>
              <a:rPr lang="fr-FR" dirty="0" err="1"/>
              <a:t>oeuvres</a:t>
            </a:r>
            <a:r>
              <a:rPr lang="fr-FR" dirty="0"/>
              <a:t> </a:t>
            </a:r>
            <a:br>
              <a:rPr lang="fr-FR" dirty="0"/>
            </a:br>
            <a:r>
              <a:rPr lang="fr-FR" dirty="0"/>
              <a:t/>
            </a:r>
            <a:br>
              <a:rPr lang="fr-FR" dirty="0"/>
            </a:br>
            <a:r>
              <a:rPr lang="fr-FR" dirty="0"/>
              <a:t/>
            </a:r>
            <a:br>
              <a:rPr lang="fr-FR" dirty="0"/>
            </a:br>
            <a:endParaRPr lang="fr-FR" dirty="0"/>
          </a:p>
        </p:txBody>
      </p:sp>
    </p:spTree>
    <p:extLst>
      <p:ext uri="{BB962C8B-B14F-4D97-AF65-F5344CB8AC3E}">
        <p14:creationId xmlns:p14="http://schemas.microsoft.com/office/powerpoint/2010/main" val="1078344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519" y="2467119"/>
            <a:ext cx="7197436" cy="1325563"/>
          </a:xfrm>
        </p:spPr>
        <p:txBody>
          <a:bodyPr>
            <a:normAutofit fontScale="90000"/>
          </a:bodyPr>
          <a:lstStyle/>
          <a:p>
            <a:r>
              <a:rPr lang="fr-FR" sz="3100" b="1" dirty="0" smtClean="0">
                <a:solidFill>
                  <a:schemeClr val="accent1"/>
                </a:solidFill>
              </a:rPr>
              <a:t>« Euterpe » </a:t>
            </a:r>
            <a:r>
              <a:rPr lang="fr-FR" sz="3100" dirty="0" smtClean="0">
                <a:solidFill>
                  <a:schemeClr val="accent1"/>
                </a:solidFill>
              </a:rPr>
              <a:t>Jakob HAN</a:t>
            </a:r>
            <a:r>
              <a:rPr lang="fr-FR" sz="3100" dirty="0" smtClean="0"/>
              <a:t>DMANN-1775-</a:t>
            </a:r>
            <a:br>
              <a:rPr lang="fr-FR" sz="3100" dirty="0" smtClean="0"/>
            </a:br>
            <a:r>
              <a:rPr lang="fr-FR" sz="3100" dirty="0"/>
              <a:t/>
            </a:r>
            <a:br>
              <a:rPr lang="fr-FR" sz="3100" dirty="0"/>
            </a:br>
            <a:r>
              <a:rPr lang="fr-FR" sz="3100" dirty="0" smtClean="0"/>
              <a:t>Elle est traditionnellement représentée sous les traits d’une jeune fille , la tête couronnée de fleurs.</a:t>
            </a:r>
            <a:br>
              <a:rPr lang="fr-FR" sz="3100" dirty="0" smtClean="0"/>
            </a:br>
            <a:r>
              <a:rPr lang="fr-FR" sz="3100" dirty="0" smtClean="0"/>
              <a:t>Elle joue de la flute ( parfois flute double) et est entourée d’instruments de musique, </a:t>
            </a:r>
            <a:br>
              <a:rPr lang="fr-FR" sz="3100" dirty="0" smtClean="0"/>
            </a:br>
            <a:r>
              <a:rPr lang="fr-FR" sz="3100" dirty="0" smtClean="0"/>
              <a:t>de partitions. Ici, le dieu Pan l’observe</a:t>
            </a:r>
            <a:br>
              <a:rPr lang="fr-FR" sz="3100" dirty="0" smtClean="0"/>
            </a:br>
            <a:r>
              <a:rPr lang="fr-FR" sz="3100" dirty="0" smtClean="0"/>
              <a:t>dans un décor très bucolique</a:t>
            </a:r>
            <a:br>
              <a:rPr lang="fr-FR" sz="3100" dirty="0" smtClean="0"/>
            </a:br>
            <a:r>
              <a:rPr lang="fr-FR" sz="3100" dirty="0" smtClean="0"/>
              <a:t/>
            </a:r>
            <a:br>
              <a:rPr lang="fr-FR" sz="3100" dirty="0" smtClean="0"/>
            </a:br>
            <a:r>
              <a:rPr lang="fr-FR" sz="3100" dirty="0" smtClean="0"/>
              <a:t>Elle escortait le cortège de Dionysos,</a:t>
            </a:r>
            <a:br>
              <a:rPr lang="fr-FR" sz="3100" dirty="0" smtClean="0"/>
            </a:br>
            <a:r>
              <a:rPr lang="fr-FR" sz="3100" dirty="0" smtClean="0"/>
              <a:t> elle est donc associée aux plaisirs</a:t>
            </a:r>
            <a:br>
              <a:rPr lang="fr-FR" sz="3100" dirty="0" smtClean="0"/>
            </a:br>
            <a:r>
              <a:rPr lang="fr-FR" sz="3100" dirty="0"/>
              <a:t/>
            </a:r>
            <a:br>
              <a:rPr lang="fr-FR" sz="3100" dirty="0"/>
            </a:br>
            <a:r>
              <a:rPr lang="fr-FR" sz="3100" dirty="0" smtClean="0"/>
              <a:t>Sur l’Olympe où elle vivait elle avait pour mission de distraire les dieux avec ses chant</a:t>
            </a:r>
            <a:endParaRPr lang="fr-FR" sz="3100" dirty="0"/>
          </a:p>
        </p:txBody>
      </p:sp>
      <p:sp>
        <p:nvSpPr>
          <p:cNvPr id="5" name="Rectangle 4"/>
          <p:cNvSpPr/>
          <p:nvPr/>
        </p:nvSpPr>
        <p:spPr>
          <a:xfrm>
            <a:off x="7200899" y="1946022"/>
            <a:ext cx="4810992" cy="3693319"/>
          </a:xfrm>
          <a:prstGeom prst="rect">
            <a:avLst/>
          </a:prstGeom>
        </p:spPr>
        <p:txBody>
          <a:bodyPr wrap="square">
            <a:spAutoFit/>
          </a:bodyPr>
          <a:lstStyle/>
          <a:p>
            <a:r>
              <a:rPr lang="fr-FR" b="1" dirty="0">
                <a:solidFill>
                  <a:schemeClr val="accent1"/>
                </a:solidFill>
              </a:rPr>
              <a:t>« Le concours de musique ent</a:t>
            </a:r>
            <a:r>
              <a:rPr lang="fr-FR" dirty="0">
                <a:solidFill>
                  <a:schemeClr val="accent1"/>
                </a:solidFill>
              </a:rPr>
              <a:t>re </a:t>
            </a:r>
            <a:r>
              <a:rPr lang="fr-FR" b="1" dirty="0">
                <a:solidFill>
                  <a:schemeClr val="accent1"/>
                </a:solidFill>
              </a:rPr>
              <a:t>Apollon et Pan » </a:t>
            </a:r>
            <a:r>
              <a:rPr lang="fr-FR" dirty="0"/>
              <a:t>fresque de</a:t>
            </a:r>
            <a:br>
              <a:rPr lang="fr-FR" dirty="0"/>
            </a:br>
            <a:r>
              <a:rPr lang="fr-FR" dirty="0" err="1"/>
              <a:t>Balthassare</a:t>
            </a:r>
            <a:r>
              <a:rPr lang="fr-FR" dirty="0"/>
              <a:t> PERUZZI -1510-</a:t>
            </a:r>
            <a:br>
              <a:rPr lang="fr-FR" dirty="0"/>
            </a:br>
            <a:r>
              <a:rPr lang="fr-FR" dirty="0"/>
              <a:t>Villa </a:t>
            </a:r>
            <a:r>
              <a:rPr lang="fr-FR" dirty="0" err="1"/>
              <a:t>Farnesina</a:t>
            </a:r>
            <a:r>
              <a:rPr lang="fr-FR" dirty="0"/>
              <a:t> à ROME</a:t>
            </a:r>
            <a:br>
              <a:rPr lang="fr-FR" dirty="0"/>
            </a:br>
            <a:r>
              <a:rPr lang="fr-FR" dirty="0"/>
              <a:t/>
            </a:r>
            <a:br>
              <a:rPr lang="fr-FR" dirty="0"/>
            </a:br>
            <a:r>
              <a:rPr lang="fr-FR" dirty="0"/>
              <a:t>Le roi Midas juge le concours de musique qui oppose Apollon et Pan</a:t>
            </a:r>
            <a:br>
              <a:rPr lang="fr-FR" dirty="0"/>
            </a:br>
            <a:r>
              <a:rPr lang="fr-FR" dirty="0"/>
              <a:t>Il donne Pan comme vainqueur</a:t>
            </a:r>
            <a:br>
              <a:rPr lang="fr-FR" dirty="0"/>
            </a:br>
            <a:r>
              <a:rPr lang="fr-FR" dirty="0"/>
              <a:t>Pour se venger Apollon donne à </a:t>
            </a:r>
            <a:br>
              <a:rPr lang="fr-FR" dirty="0"/>
            </a:br>
            <a:r>
              <a:rPr lang="fr-FR" dirty="0"/>
              <a:t>Midas des oreilles d’âne!</a:t>
            </a:r>
            <a:br>
              <a:rPr lang="fr-FR" dirty="0"/>
            </a:br>
            <a:r>
              <a:rPr lang="fr-FR" dirty="0"/>
              <a:t/>
            </a:r>
            <a:br>
              <a:rPr lang="fr-FR" dirty="0"/>
            </a:br>
            <a:r>
              <a:rPr lang="fr-FR" i="1" dirty="0"/>
              <a:t>(</a:t>
            </a:r>
            <a:r>
              <a:rPr lang="fr-FR" i="1" dirty="0" err="1"/>
              <a:t>ref</a:t>
            </a:r>
            <a:r>
              <a:rPr lang="fr-FR" i="1" dirty="0"/>
              <a:t> </a:t>
            </a:r>
            <a:r>
              <a:rPr lang="fr-FR" dirty="0"/>
              <a:t>Métamorphoses </a:t>
            </a:r>
            <a:r>
              <a:rPr lang="fr-FR" dirty="0" err="1"/>
              <a:t>ch</a:t>
            </a:r>
            <a:r>
              <a:rPr lang="fr-FR" dirty="0"/>
              <a:t> 11 OVIDE)</a:t>
            </a:r>
            <a:br>
              <a:rPr lang="fr-FR" dirty="0"/>
            </a:br>
            <a:endParaRPr lang="fr-FR" dirty="0"/>
          </a:p>
        </p:txBody>
      </p:sp>
    </p:spTree>
    <p:extLst>
      <p:ext uri="{BB962C8B-B14F-4D97-AF65-F5344CB8AC3E}">
        <p14:creationId xmlns:p14="http://schemas.microsoft.com/office/powerpoint/2010/main" val="4087190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967798"/>
            <a:ext cx="12192000" cy="1325563"/>
          </a:xfrm>
        </p:spPr>
        <p:txBody>
          <a:bodyPr>
            <a:normAutofit fontScale="90000"/>
          </a:bodyPr>
          <a:lstStyle/>
          <a:p>
            <a:r>
              <a:rPr lang="fr-FR" sz="2800" b="1" dirty="0" smtClean="0"/>
              <a:t>	</a:t>
            </a:r>
            <a:r>
              <a:rPr lang="fr-FR" sz="2800" b="1" dirty="0" smtClean="0">
                <a:solidFill>
                  <a:schemeClr val="accent1"/>
                </a:solidFill>
              </a:rPr>
              <a:t>« La Danse des Nymphes au son de la flûte de Pan » </a:t>
            </a:r>
            <a:r>
              <a:rPr lang="fr-FR" sz="2800" dirty="0" smtClean="0">
                <a:solidFill>
                  <a:schemeClr val="accent1"/>
                </a:solidFill>
              </a:rPr>
              <a:t>A.L. </a:t>
            </a:r>
            <a:r>
              <a:rPr lang="fr-FR" sz="2800" dirty="0" smtClean="0"/>
              <a:t>GIRODET -1814/17- </a:t>
            </a:r>
            <a:br>
              <a:rPr lang="fr-FR" sz="2800" dirty="0" smtClean="0"/>
            </a:br>
            <a:r>
              <a:rPr lang="fr-FR" sz="2800" dirty="0" smtClean="0"/>
              <a:t>				(176 x295 cm) </a:t>
            </a:r>
            <a:br>
              <a:rPr lang="fr-FR" sz="2800" dirty="0" smtClean="0"/>
            </a:br>
            <a:r>
              <a:rPr lang="fr-FR" sz="2800" dirty="0" smtClean="0"/>
              <a:t>Dans un décor néo-classique, une composition dynamique on remarque Pan ( mi-homme </a:t>
            </a:r>
            <a:br>
              <a:rPr lang="fr-FR" sz="2800" dirty="0" smtClean="0"/>
            </a:br>
            <a:r>
              <a:rPr lang="fr-FR" sz="2800" dirty="0" smtClean="0"/>
              <a:t>mi- bouc) jouant de la flûte; un personnage féminin  donne du rythme avec son tambourin tandis qu’un couple de danseurs est accompagné d’Eros jouant lui aussi de la flûte</a:t>
            </a:r>
            <a:endParaRPr lang="fr-FR" sz="2800" dirty="0"/>
          </a:p>
        </p:txBody>
      </p:sp>
      <p:sp>
        <p:nvSpPr>
          <p:cNvPr id="4" name="Rectangle 3"/>
          <p:cNvSpPr/>
          <p:nvPr/>
        </p:nvSpPr>
        <p:spPr>
          <a:xfrm>
            <a:off x="398318" y="2590260"/>
            <a:ext cx="11239500" cy="2862322"/>
          </a:xfrm>
          <a:prstGeom prst="rect">
            <a:avLst/>
          </a:prstGeom>
        </p:spPr>
        <p:txBody>
          <a:bodyPr wrap="square">
            <a:spAutoFit/>
          </a:bodyPr>
          <a:lstStyle/>
          <a:p>
            <a:r>
              <a:rPr lang="fr-FR" b="1" dirty="0">
                <a:solidFill>
                  <a:schemeClr val="accent1"/>
                </a:solidFill>
              </a:rPr>
              <a:t>« Pan et Syrinx » </a:t>
            </a:r>
            <a:r>
              <a:rPr lang="fr-FR" dirty="0">
                <a:solidFill>
                  <a:schemeClr val="accent1"/>
                </a:solidFill>
              </a:rPr>
              <a:t>P.P. RUBENS</a:t>
            </a:r>
            <a:br>
              <a:rPr lang="fr-FR" dirty="0">
                <a:solidFill>
                  <a:schemeClr val="accent1"/>
                </a:solidFill>
              </a:rPr>
            </a:br>
            <a:r>
              <a:rPr lang="fr-FR" dirty="0"/>
              <a:t>- 1636- ( 28 x 28 cm)</a:t>
            </a:r>
            <a:br>
              <a:rPr lang="fr-FR" dirty="0"/>
            </a:br>
            <a:r>
              <a:rPr lang="fr-FR" dirty="0"/>
              <a:t/>
            </a:r>
            <a:br>
              <a:rPr lang="fr-FR" dirty="0"/>
            </a:br>
            <a:r>
              <a:rPr lang="fr-FR" dirty="0"/>
              <a:t>Pour échapper aux avances de Pan, la belle nymphe s’échappe et se transforme en roseaux.</a:t>
            </a:r>
            <a:br>
              <a:rPr lang="fr-FR" dirty="0"/>
            </a:br>
            <a:r>
              <a:rPr lang="fr-FR" dirty="0"/>
              <a:t/>
            </a:r>
            <a:br>
              <a:rPr lang="fr-FR" dirty="0"/>
            </a:br>
            <a:r>
              <a:rPr lang="fr-FR" dirty="0"/>
              <a:t>Pour la conserver par devers lui et lui rendre hommage, Pan réalisera l’instrument de musique constitué de morceaux de roseaux de tailles inégales reliés entre eux par de la cire.</a:t>
            </a:r>
            <a:br>
              <a:rPr lang="fr-FR" dirty="0"/>
            </a:br>
            <a:r>
              <a:rPr lang="fr-FR" dirty="0"/>
              <a:t/>
            </a:r>
            <a:br>
              <a:rPr lang="fr-FR" dirty="0"/>
            </a:br>
            <a:r>
              <a:rPr lang="fr-FR" dirty="0"/>
              <a:t>RUBENS restitue parfaitement le texte d’OVIDE avec un Pan aux grimaces lubriques et la nymphe apeurée  en pleine transformation</a:t>
            </a:r>
          </a:p>
        </p:txBody>
      </p:sp>
    </p:spTree>
    <p:extLst>
      <p:ext uri="{BB962C8B-B14F-4D97-AF65-F5344CB8AC3E}">
        <p14:creationId xmlns:p14="http://schemas.microsoft.com/office/powerpoint/2010/main" val="4230908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8210" y="955964"/>
            <a:ext cx="11461172" cy="1784205"/>
          </a:xfrm>
        </p:spPr>
        <p:txBody>
          <a:bodyPr>
            <a:normAutofit fontScale="90000"/>
          </a:bodyPr>
          <a:lstStyle/>
          <a:p>
            <a:r>
              <a:rPr lang="fr-FR" sz="2800" b="1" dirty="0" smtClean="0">
                <a:solidFill>
                  <a:schemeClr val="accent1"/>
                </a:solidFill>
              </a:rPr>
              <a:t>« Orphée domptant les animaux » </a:t>
            </a:r>
            <a:r>
              <a:rPr lang="fr-FR" sz="2800" dirty="0" smtClean="0">
                <a:solidFill>
                  <a:schemeClr val="accent1"/>
                </a:solidFill>
              </a:rPr>
              <a:t>François</a:t>
            </a:r>
            <a:r>
              <a:rPr lang="fr-FR" sz="2800" b="1" dirty="0" smtClean="0">
                <a:solidFill>
                  <a:schemeClr val="accent1"/>
                </a:solidFill>
              </a:rPr>
              <a:t> </a:t>
            </a:r>
            <a:r>
              <a:rPr lang="fr-FR" sz="2800" dirty="0" smtClean="0">
                <a:solidFill>
                  <a:schemeClr val="accent1"/>
                </a:solidFill>
              </a:rPr>
              <a:t>BOUCHER</a:t>
            </a:r>
            <a:br>
              <a:rPr lang="fr-FR" sz="2800" dirty="0" smtClean="0">
                <a:solidFill>
                  <a:schemeClr val="accent1"/>
                </a:solidFill>
              </a:rPr>
            </a:br>
            <a:r>
              <a:rPr lang="fr-FR" sz="2800" dirty="0" smtClean="0"/>
              <a:t>1740.</a:t>
            </a:r>
            <a:br>
              <a:rPr lang="fr-FR" sz="2800" dirty="0" smtClean="0"/>
            </a:br>
            <a:r>
              <a:rPr lang="fr-FR" sz="2800" dirty="0" smtClean="0"/>
              <a:t/>
            </a:r>
            <a:br>
              <a:rPr lang="fr-FR" sz="2800" dirty="0" smtClean="0"/>
            </a:br>
            <a:r>
              <a:rPr lang="fr-FR" sz="2800" dirty="0" smtClean="0"/>
              <a:t>Le mythe le plus connu est celui concernant son épouse Eurydice qu’il a ramené des enfers : il a endormi Cerbère le chien à 3 têtes qui en est le gardien, a obtenu d’Hadès la libération de sa femme</a:t>
            </a:r>
            <a:endParaRPr lang="fr-FR" sz="2800" dirty="0"/>
          </a:p>
        </p:txBody>
      </p:sp>
      <p:sp>
        <p:nvSpPr>
          <p:cNvPr id="4" name="Rectangle 3"/>
          <p:cNvSpPr/>
          <p:nvPr/>
        </p:nvSpPr>
        <p:spPr>
          <a:xfrm>
            <a:off x="76199" y="2867258"/>
            <a:ext cx="11935691" cy="2308324"/>
          </a:xfrm>
          <a:prstGeom prst="rect">
            <a:avLst/>
          </a:prstGeom>
        </p:spPr>
        <p:txBody>
          <a:bodyPr wrap="square">
            <a:spAutoFit/>
          </a:bodyPr>
          <a:lstStyle/>
          <a:p>
            <a:r>
              <a:rPr lang="fr-FR" b="1" dirty="0">
                <a:solidFill>
                  <a:schemeClr val="accent1"/>
                </a:solidFill>
              </a:rPr>
              <a:t>« Orphée ramenant Eurydice des Enfers »</a:t>
            </a:r>
            <a:br>
              <a:rPr lang="fr-FR" b="1" dirty="0">
                <a:solidFill>
                  <a:schemeClr val="accent1"/>
                </a:solidFill>
              </a:rPr>
            </a:br>
            <a:r>
              <a:rPr lang="fr-FR" dirty="0"/>
              <a:t>J.B. COROT -1861-</a:t>
            </a:r>
            <a:br>
              <a:rPr lang="fr-FR" dirty="0"/>
            </a:br>
            <a:r>
              <a:rPr lang="fr-FR" dirty="0"/>
              <a:t>Hadès avait demandé à</a:t>
            </a:r>
            <a:br>
              <a:rPr lang="fr-FR" dirty="0"/>
            </a:br>
            <a:r>
              <a:rPr lang="fr-FR" dirty="0"/>
              <a:t>Orphée de ne pas se retourner lors de son retour dans le monde des mortels. Il a désobéi; les femmes thraces que l’on aperçoit dans le lointain vont alors l’écarteler et jeter les morceaux de son corps dans l’eau.</a:t>
            </a:r>
            <a:br>
              <a:rPr lang="fr-FR" dirty="0"/>
            </a:br>
            <a:r>
              <a:rPr lang="fr-FR" dirty="0"/>
              <a:t>Il continuera à jouer de la musique avec sa lyre.</a:t>
            </a:r>
            <a:br>
              <a:rPr lang="fr-FR" dirty="0"/>
            </a:br>
            <a:r>
              <a:rPr lang="fr-FR" dirty="0"/>
              <a:t/>
            </a:r>
            <a:br>
              <a:rPr lang="fr-FR" dirty="0"/>
            </a:br>
            <a:r>
              <a:rPr lang="fr-FR" dirty="0"/>
              <a:t>On reconnait parfaitement le style de COROT avec cette nature exubérante et la brume qui donne du mystère</a:t>
            </a:r>
          </a:p>
        </p:txBody>
      </p:sp>
    </p:spTree>
    <p:extLst>
      <p:ext uri="{BB962C8B-B14F-4D97-AF65-F5344CB8AC3E}">
        <p14:creationId xmlns:p14="http://schemas.microsoft.com/office/powerpoint/2010/main" val="2852754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23953" y="3059401"/>
            <a:ext cx="7322127" cy="1325563"/>
          </a:xfrm>
        </p:spPr>
        <p:txBody>
          <a:bodyPr>
            <a:normAutofit fontScale="90000"/>
          </a:bodyPr>
          <a:lstStyle/>
          <a:p>
            <a:r>
              <a:rPr lang="fr-FR" sz="2800" b="1" dirty="0" smtClean="0"/>
              <a:t>« Orphée » </a:t>
            </a:r>
            <a:r>
              <a:rPr lang="fr-FR" sz="2800" dirty="0" smtClean="0"/>
              <a:t>Gustave MOREAU – 1865- </a:t>
            </a:r>
            <a:br>
              <a:rPr lang="fr-FR" sz="2800" dirty="0" smtClean="0"/>
            </a:br>
            <a:r>
              <a:rPr lang="fr-FR" sz="2800" dirty="0" smtClean="0"/>
              <a:t>( 154 x 99,5 cm)</a:t>
            </a:r>
            <a:br>
              <a:rPr lang="fr-FR" sz="2800" dirty="0" smtClean="0"/>
            </a:br>
            <a:r>
              <a:rPr lang="fr-FR" sz="2800" dirty="0"/>
              <a:t/>
            </a:r>
            <a:br>
              <a:rPr lang="fr-FR" sz="2800" dirty="0"/>
            </a:br>
            <a:r>
              <a:rPr lang="fr-FR" sz="2800" dirty="0" smtClean="0"/>
              <a:t>Dans un décor romantique : un ciel cotonneux quelques montagnes où des bergers jouent de la flûte, une jeune femme vient de recueillir la tête d’Orphée qui repose sur sa lyre.</a:t>
            </a:r>
            <a:br>
              <a:rPr lang="fr-FR" sz="2800" dirty="0" smtClean="0"/>
            </a:br>
            <a:r>
              <a:rPr lang="fr-FR" sz="2800" dirty="0" smtClean="0"/>
              <a:t>Elle le contemple avec un regard mélancolique; elle est vêtue de vêtements de type orientaux et parée de bijoux</a:t>
            </a:r>
            <a:br>
              <a:rPr lang="fr-FR" sz="2800" dirty="0" smtClean="0"/>
            </a:br>
            <a:r>
              <a:rPr lang="fr-FR" sz="2800" dirty="0" smtClean="0"/>
              <a:t>Les 2 visages semblent se regarder dans une sorte d’extase ( amoureuse ou mystique)</a:t>
            </a:r>
            <a:br>
              <a:rPr lang="fr-FR" sz="2800" dirty="0" smtClean="0"/>
            </a:br>
            <a:r>
              <a:rPr lang="fr-FR" sz="2800" dirty="0"/>
              <a:t/>
            </a:r>
            <a:br>
              <a:rPr lang="fr-FR" sz="2800" dirty="0"/>
            </a:br>
            <a:r>
              <a:rPr lang="fr-FR" sz="2800" dirty="0" smtClean="0"/>
              <a:t>Les 2 tortues au bas du tableau rappellent la matière dont la lyre était réalisée et le fait que c’est Apollon qui avait offert cet instrument de musique à Orphée</a:t>
            </a:r>
            <a:br>
              <a:rPr lang="fr-FR" sz="2800" dirty="0" smtClean="0"/>
            </a:br>
            <a:r>
              <a:rPr lang="fr-FR" sz="2800" dirty="0"/>
              <a:t/>
            </a:r>
            <a:br>
              <a:rPr lang="fr-FR" sz="2800" dirty="0"/>
            </a:br>
            <a:r>
              <a:rPr lang="fr-FR" sz="2800" dirty="0" smtClean="0"/>
              <a:t>MOREAU traite l’histoire d’Orphée sans le moindre accent mortifère</a:t>
            </a:r>
            <a:br>
              <a:rPr lang="fr-FR" sz="2800" dirty="0" smtClean="0"/>
            </a:br>
            <a:r>
              <a:rPr lang="fr-FR" sz="2800" dirty="0"/>
              <a:t/>
            </a:r>
            <a:br>
              <a:rPr lang="fr-FR" sz="2800" dirty="0"/>
            </a:br>
            <a:endParaRPr lang="fr-FR" sz="2800" dirty="0"/>
          </a:p>
        </p:txBody>
      </p:sp>
    </p:spTree>
    <p:extLst>
      <p:ext uri="{BB962C8B-B14F-4D97-AF65-F5344CB8AC3E}">
        <p14:creationId xmlns:p14="http://schemas.microsoft.com/office/powerpoint/2010/main" val="192708662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1989</TotalTime>
  <Words>568</Words>
  <Application>Microsoft Office PowerPoint</Application>
  <PresentationFormat>Grand écran</PresentationFormat>
  <Paragraphs>72</Paragraphs>
  <Slides>33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33</vt:i4>
      </vt:variant>
    </vt:vector>
  </HeadingPairs>
  <TitlesOfParts>
    <vt:vector size="37" baseType="lpstr">
      <vt:lpstr>Arial</vt:lpstr>
      <vt:lpstr>Calibri</vt:lpstr>
      <vt:lpstr>Calibri Light</vt:lpstr>
      <vt:lpstr>Thème Office</vt:lpstr>
      <vt:lpstr>LA MUSIQUE INSPIRE les PEINTRES</vt:lpstr>
      <vt:lpstr>Présentation PowerPoint</vt:lpstr>
      <vt:lpstr>Deux explications pour la présence de la musique dans l’Antiquité : - elle est considérée comme venant des Dieux - elle est destinée à les honorer  Par extension elle va servir  aussi à glorifier les empereurs, à servir l’amour et à animer les combats des gladiateurs et à sonner les victoires. Au départ, la musique s’exprimait par des battements de mains, des chocs de pierre ou de morceaux de bois mais toujours avec une notion de rythme  </vt:lpstr>
      <vt:lpstr>La harpe est l’instrument favori des pharaons comme en témoigne cette gravure montrant un musicien agenouillé honorant le dieu soleil</vt:lpstr>
      <vt:lpstr>Mosaïque retrouvée à  Palerme dans un édifice où se déroulaient les cérémonies en l’honneur de Dionysos « Orphée charmant les animaux »  Grâce à sa lyre, il dompte les animaux sauvages et il peut aussi permettre aux argonautes de résister aux sirènes</vt:lpstr>
      <vt:lpstr>« Euterpe » Jakob HANDMANN-1775-  Elle est traditionnellement représentée sous les traits d’une jeune fille , la tête couronnée de fleurs. Elle joue de la flute ( parfois flute double) et est entourée d’instruments de musique,  de partitions. Ici, le dieu Pan l’observe dans un décor très bucolique  Elle escortait le cortège de Dionysos,  elle est donc associée aux plaisirs  Sur l’Olympe où elle vivait elle avait pour mission de distraire les dieux avec ses chant</vt:lpstr>
      <vt:lpstr> « La Danse des Nymphes au son de la flûte de Pan » A.L. GIRODET -1814/17-      (176 x295 cm)  Dans un décor néo-classique, une composition dynamique on remarque Pan ( mi-homme  mi- bouc) jouant de la flûte; un personnage féminin  donne du rythme avec son tambourin tandis qu’un couple de danseurs est accompagné d’Eros jouant lui aussi de la flûte</vt:lpstr>
      <vt:lpstr>« Orphée domptant les animaux » François BOUCHER 1740.  Le mythe le plus connu est celui concernant son épouse Eurydice qu’il a ramené des enfers : il a endormi Cerbère le chien à 3 têtes qui en est le gardien, a obtenu d’Hadès la libération de sa femme</vt:lpstr>
      <vt:lpstr>« Orphée » Gustave MOREAU – 1865-  ( 154 x 99,5 cm)  Dans un décor romantique : un ciel cotonneux quelques montagnes où des bergers jouent de la flûte, une jeune femme vient de recueillir la tête d’Orphée qui repose sur sa lyre. Elle le contemple avec un regard mélancolique; elle est vêtue de vêtements de type orientaux et parée de bijoux Les 2 visages semblent se regarder dans une sorte d’extase ( amoureuse ou mystique)  Les 2 tortues au bas du tableau rappellent la matière dont la lyre était réalisée et le fait que c’est Apollon qui avait offert cet instrument de musique à Orphée  MOREAU traite l’histoire d’Orphée sans le moindre accent mortifère  </vt:lpstr>
      <vt:lpstr>Dans la mythologie hindoue, on trouve le dieu KHRISTNA  Il est le plus souvent représenté jouant de la flûte «  pour que le monde entier s’anime…que les pierres brillent, que les lotus tressaillent… que les démons et les ascètes soient fascinés… » et surtout pour séduire les bergères qui gardent leurs troupeaux ( par extension c’est le dieu de l’Amour car il aurait eu 16 000 épouses)</vt:lpstr>
      <vt:lpstr>Les allégories de l’ouïe et de la musique  Les 5 sens font l’objet d’une «  hiérarchie » : l’ouïe est en 2nde place après la vue</vt:lpstr>
      <vt:lpstr>« Venus avec un organiste et Cupidon » LE TITIEN 1548 ( 148 x 217 cm)           Musée du Prado  Une mise en scène des plus classiques avec la perspective, l’exercice sur le drapé, les jeux de regards notamment celui de l’organiste qui se détourne de son instrument pour jeter un coup d’œil sur le corps nu et grassouillet de Venus. Dans le parc un cerf est à l’écoute  </vt:lpstr>
      <vt:lpstr>« Allégorie de l’ouïe » BRUEGHEL et RUBENS – 1617/18 ( 65 x 109 cm)     Musée du Prado Ces 2 peintres mettront en scène les 5 sens personnifiés par une figure féminine </vt:lpstr>
      <vt:lpstr>  Dans la Bible, comme dans les civilisations anciennes, elle est associée aux fêtes, aux différentes cérémonies car elle semble inspirée par Dieu et de surcroit elle favorise l’ascension spirituelle de l’âme vers le monde divin mais il faut aussi s’en méfier car elle peut enivrer, servir l’idôlatrie  et creuser le désir en se détournant ainsi de la sagesse ce qui expliquera sa place dans les vanités </vt:lpstr>
      <vt:lpstr> « L’Adoration du Veau d’Or, le dieu égyptien Apis » Filipino LIPPI – vers 1500- ( huile sur bois)           ( Livre de l’Exode)  Association entre le taureau Apis ( idole pour les égyptiens) et la construction du veau d’or commandée par Aaron alors que Moïse est parti sur le mont Sinaï recevoir les Tables de la Loi. Quand il redescend, il voit la foule en liesse – sorte de bacchanales- et brise les Tables</vt:lpstr>
      <vt:lpstr>Le Roi DAVID – enluminure de 1330-</vt:lpstr>
      <vt:lpstr>Un autre thème récurrent est celui des ANGES MUSICIENS  A la période médiévale, ils sonnent souvent du cor ( de l’olifant) c’est leur manière de porter la parole divine  Cette parole divine peut être de caractère annonciateur et glorificateur surtout pour célébrer le culte marial mais aussi porteuse du jugement divin ( Apocalypse)  On retrouve souvent :- harpe         - luth         - orgue                              - vièle à archet                    - triangle (sa sonorité évoque le Paradis)          - trompette ( Jugement Dernier)</vt:lpstr>
      <vt:lpstr>Le motif du  « concert des anges » est très répandu et illustre ce que l’on appelait « le miracle »  Dans les miracles, le public assistait, ébahi, à la montée au ciel ( la coupole de l’église) du Christ ou de la Vierge grâce à une sorte de spectacle illusionniste : une machinerie transportait les «  acteurs » Des anges suspendus accompagnaient de leur musique céleste les apparitions «  surnaturelles ».  Le but de ces mises en scène était de susciter l’émerveillement et renforcer ainsi la puissance évocatrice : sphère céleste et musique privilégiaient donc la manifestation du divin  </vt:lpstr>
      <vt:lpstr>« Retable de Santa Maria la Real de Nàjera » (164  x 672 cm) Commandé à Hans MEMLING en 1489 et destiné à un monastère espagnol, ce retable montre le Christ entouré d’anges. Il illustre parfaitement l’Evangile de St Matthieu : «  Quand le fils de l’homme viendra dans sa gloire, accompagné de tous les anges, alors il siègera sur son trône de gloire » = c’est le Christ Rédempteur Sur le panneau central, il s’agit de 6 anges chanteurs ( 2 groupes de 3 tenant chacun un livre)</vt:lpstr>
      <vt:lpstr>Ce panneau central du célèbre retable d’Issenheim réalisé par Mathias GRÜNEWALD  (1475/1528) célèbre le culte marial «  très en vogue » depuis le XIII ème siècle.  La scène de Nativité est un message d’espoir pour les malades atteint du «  Feu de St Antoine » provoqué par l’ergot de seigle qui venaient au Couvent des Antonins pour obtenir la guérison </vt:lpstr>
      <vt:lpstr>« La Vierge aux Rochers » Léonard de VINCI –vers 1485-  Le panneau central de ce retable  est incontestablement de Léonard de VINCI alors que les 2 anges qui entourent ce panneau auraient été réalisés par 2 de ses élèves les frères Giovanni et Ambroggi de PREDIS sur des panneaux de peuplier </vt:lpstr>
      <vt:lpstr>« Le chant des Anges » William BOUGUEREAU - 1881- ( 213 x 162 cm)  Du pur académisme pour cette scène pleine de douceur et d’une tendresse intense. La Vierge et l’enfant endormis, le regard des 3 anges vêtus de blanc et d’or ainsi que le décor bucolique dégagent une impression de pureté et invitent le spectateur à une forme de sérénité </vt:lpstr>
      <vt:lpstr>« L’Extase de Sainte Cécile » 1516 RAPHAËL 238 x 150 cm Pinacothèque de Bologne  Ste Cécile, personnage central est entourée par St Augustin, St Jean d’un côté et St Paul et Marie-Madeleine de l’autre. Cécile tient dans ses mains un orgue portatif avec ses tuyaux déboités ( il a la tête en bas) Dans le ciel, surplombant la scène 6 anges chantent les louanges d’une musique céleste qui est inaudible pour les oreilles humaines Ste Cécile et les saints, grâce à leurs psaumes, représentent la musique spirituelle Quant aux instruments brisés, très abimés, hors d’usage qui jonchent le sol, ils sont assimilés à des vanités : caractère éphémère et périssable de la musique profane </vt:lpstr>
      <vt:lpstr>Cette illustration médiévale d’une Bible évoque les 7 anges qui avec leurs 7 trompettes annoncent l’Apocalypse ( Evangile de Jean)  Dans la tradition chrétienne, les 6 premières trompettes servent à appeler les pêcheurs sur la Terre et à les amener à la repentance; ces 6 messagers divins apportent un fléau de plus en plus désastreux. Quant à la 7ème trompette, elle annonce le Royaume de Dieu qui viendra récompenser les Justes selon leurs œuvres et jugera les « méchants »</vt:lpstr>
      <vt:lpstr>« Le Jugement Dernier »  fresque de MICHEL-ANGE -1536/1541- ( 13 x 12 mètres) Chapelle Sixtine du VATICAN  - plus de 300 personnages-  « Il enverra ses anges avec une trompette sonore, pour rassembler ses élus des 4 vents, des extrémités des cieux à leurs extrémités… » MATTHIEU 2 4   </vt:lpstr>
      <vt:lpstr>Dans «  le Jardin des Délices » de Jérôme BOSCH- 1504-, le volet ( de droite) consacré à l’Enfer montre le sort réservé aux musiciens  Le luth, la harpe, le tambour : des instruments de musique destinés à chanter les louanges divines deviennent des instruments de torture.</vt:lpstr>
      <vt:lpstr>NATURES MORTES et VANITES </vt:lpstr>
      <vt:lpstr>« Nature morte aux instruments » Evaristo BASCHENIS ( 75 x 108 cm)  Un effet théâtral avec ce magnifique rideau de brocard orné de 2 glands de passementerie. 3 luths présentés sous 3 angles différents, 1 violon au vernis très clair posé sur une boite d’où s’échappe un ruban de soie rose, une partition de musique en équilibre sur l’entablement de grès noir.  </vt:lpstr>
      <vt:lpstr>« Nature morte à la mappemonde et aux instruments de musique » Bartolomeo BETTERA ( un disciple de BASCHENIS)  Même symbolique pour les 2 luths, le violon, la trompe et la partition : vanité du savoir  La mappemonde, symbole de voyage exprime la futilité des voyages.  Le rideau de taffetas, le tapis oriental illustrent le côté éphémère de la richesse.</vt:lpstr>
      <vt:lpstr>« Nature morte aux instruments de musique » Pieter CLAESZ vers 1625 ( 36 x 59 cm) Peintre hollandais, célèbre pour ses natures mortes il accumule les symboles d’une vanité: - instruments de musique dont 1 violon sans cordes - verre vide et renversé - montre - le crâne bien entendu - 1 miroir de sorcière  ou de banquier car il permettait aux usuriers de surveiller tout ce qui se passait dans leur officine </vt:lpstr>
      <vt:lpstr> « Les attributs de la musique » Jean Siméon CHARDIN – 1765- ( 91 x 145 cm)  Ce panneau faisait partie d’un ensemble de dessus-de-porte commandé pour le château royal de Choisy: on retrouve en plus de la bougie, des livres, des partitions, un violon et son archet, un luth ( ou une mandoline) un cor de chasse, une trompette, une flute traversière. Ils symbolisent la musique qui était pratiquée à la Cour</vt:lpstr>
      <vt:lpstr>« Nature morte aux instruments de musique » Georges BRAQUE -1908- ( 50x 61 cm)  Il représente un univers familier ( il pratiquait de ces instruments) à la fois des instruments classiques mais aussi des instruments utilisés dans les bals populaires ou les cabarets : clarinette, bandonéon; Il retranscrit ainsi l’ambiance de Montmartre  A bien observer on s’aperçoit que la mandoline est aplatie, son manche est cassé; le bandonéon semble désarticulé; la partition est illisible  Si il y a distorsion, absence de réalisme il règne une harmonie grâce à la palette utilisée qui est très restreinte.</vt:lpstr>
      <vt:lpstr>« Violon et feuille de musique »  P.PICASSO – 1912-  C’est l’amour qu’il voue à Eva GOUEL qu’il déclare dans ce tableau avec notamment la partition d’une célèbre chanson «  Ma Jolie » : un message destiné à cette jeune femme ( morte en 1915 de la tuberculose) avec en plus les formes de l’instrument qui peuvent évoquer un corps féminin.  Il donnera souvent aux instruments des significations érotiques.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MUSIQUE INSPIRE les PEINTRES</dc:title>
  <dc:creator>Béatrice</dc:creator>
  <cp:lastModifiedBy>Utilisateur</cp:lastModifiedBy>
  <cp:revision>125</cp:revision>
  <dcterms:created xsi:type="dcterms:W3CDTF">2023-04-12T13:12:16Z</dcterms:created>
  <dcterms:modified xsi:type="dcterms:W3CDTF">2023-07-05T13:35:42Z</dcterms:modified>
</cp:coreProperties>
</file>