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4" r:id="rId7"/>
    <p:sldId id="269" r:id="rId8"/>
    <p:sldId id="271" r:id="rId9"/>
    <p:sldId id="277" r:id="rId10"/>
    <p:sldId id="273" r:id="rId11"/>
    <p:sldId id="274" r:id="rId12"/>
    <p:sldId id="276" r:id="rId13"/>
    <p:sldId id="279" r:id="rId14"/>
    <p:sldId id="280" r:id="rId15"/>
    <p:sldId id="283" r:id="rId16"/>
    <p:sldId id="281" r:id="rId17"/>
    <p:sldId id="285" r:id="rId18"/>
    <p:sldId id="286" r:id="rId19"/>
    <p:sldId id="289" r:id="rId20"/>
    <p:sldId id="291" r:id="rId21"/>
    <p:sldId id="293" r:id="rId22"/>
    <p:sldId id="294" r:id="rId23"/>
    <p:sldId id="295" r:id="rId24"/>
    <p:sldId id="299" r:id="rId25"/>
    <p:sldId id="300" r:id="rId26"/>
    <p:sldId id="302" r:id="rId27"/>
    <p:sldId id="304" r:id="rId28"/>
    <p:sldId id="306" r:id="rId29"/>
    <p:sldId id="308" r:id="rId30"/>
    <p:sldId id="307" r:id="rId31"/>
    <p:sldId id="310" r:id="rId32"/>
    <p:sldId id="311" r:id="rId33"/>
    <p:sldId id="312" r:id="rId34"/>
    <p:sldId id="314" r:id="rId35"/>
    <p:sldId id="316" r:id="rId36"/>
    <p:sldId id="317" r:id="rId37"/>
    <p:sldId id="318" r:id="rId38"/>
    <p:sldId id="319" r:id="rId39"/>
    <p:sldId id="320" r:id="rId40"/>
    <p:sldId id="321" r:id="rId41"/>
    <p:sldId id="322" r:id="rId42"/>
    <p:sldId id="323" r:id="rId43"/>
    <p:sldId id="324" r:id="rId44"/>
    <p:sldId id="331" r:id="rId45"/>
    <p:sldId id="330" r:id="rId46"/>
    <p:sldId id="326" r:id="rId47"/>
    <p:sldId id="332" r:id="rId48"/>
    <p:sldId id="327" r:id="rId49"/>
    <p:sldId id="335" r:id="rId50"/>
    <p:sldId id="337" r:id="rId51"/>
    <p:sldId id="338" r:id="rId52"/>
    <p:sldId id="339" r:id="rId53"/>
    <p:sldId id="340" r:id="rId54"/>
    <p:sldId id="342" r:id="rId55"/>
    <p:sldId id="343" r:id="rId56"/>
    <p:sldId id="346" r:id="rId57"/>
    <p:sldId id="347" r:id="rId58"/>
    <p:sldId id="348" r:id="rId59"/>
    <p:sldId id="349" r:id="rId6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122540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83161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23631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3533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106712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9A6409-ED6A-4552-9042-567030A56D76}"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367179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9A6409-ED6A-4552-9042-567030A56D76}" type="datetimeFigureOut">
              <a:rPr lang="fr-FR" smtClean="0"/>
              <a:t>06/02/2024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299050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49A6409-ED6A-4552-9042-567030A56D76}" type="datetimeFigureOut">
              <a:rPr lang="fr-FR" smtClean="0"/>
              <a:t>06/02/2024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63664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9A6409-ED6A-4552-9042-567030A56D76}" type="datetimeFigureOut">
              <a:rPr lang="fr-FR" smtClean="0"/>
              <a:t>06/02/2024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377010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9A6409-ED6A-4552-9042-567030A56D76}"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408936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9A6409-ED6A-4552-9042-567030A56D76}" type="datetimeFigureOut">
              <a:rPr lang="fr-FR" smtClean="0"/>
              <a:t>06/02/2024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17BAA47-0138-462E-A704-C109EFFA585E}" type="slidenum">
              <a:rPr lang="fr-FR" smtClean="0"/>
              <a:t>‹N°›</a:t>
            </a:fld>
            <a:endParaRPr lang="fr-FR"/>
          </a:p>
        </p:txBody>
      </p:sp>
    </p:spTree>
    <p:extLst>
      <p:ext uri="{BB962C8B-B14F-4D97-AF65-F5344CB8AC3E}">
        <p14:creationId xmlns:p14="http://schemas.microsoft.com/office/powerpoint/2010/main" val="195485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A6409-ED6A-4552-9042-567030A56D76}" type="datetimeFigureOut">
              <a:rPr lang="fr-FR" smtClean="0"/>
              <a:t>06/02/2024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BAA47-0138-462E-A704-C109EFFA585E}" type="slidenum">
              <a:rPr lang="fr-FR" smtClean="0"/>
              <a:t>‹N°›</a:t>
            </a:fld>
            <a:endParaRPr lang="fr-FR"/>
          </a:p>
        </p:txBody>
      </p:sp>
    </p:spTree>
    <p:extLst>
      <p:ext uri="{BB962C8B-B14F-4D97-AF65-F5344CB8AC3E}">
        <p14:creationId xmlns:p14="http://schemas.microsoft.com/office/powerpoint/2010/main" val="406916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07128" y="93663"/>
            <a:ext cx="9144000" cy="2387600"/>
          </a:xfrm>
        </p:spPr>
        <p:txBody>
          <a:bodyPr/>
          <a:lstStyle/>
          <a:p>
            <a:r>
              <a:rPr lang="fr-FR" dirty="0" smtClean="0">
                <a:effectLst>
                  <a:outerShdw blurRad="38100" dist="38100" dir="2700000" algn="tl">
                    <a:srgbClr val="000000">
                      <a:alpha val="43137"/>
                    </a:srgbClr>
                  </a:outerShdw>
                </a:effectLst>
              </a:rPr>
              <a:t>LE CARAVAGE</a:t>
            </a:r>
            <a:br>
              <a:rPr lang="fr-FR" dirty="0" smtClean="0">
                <a:effectLst>
                  <a:outerShdw blurRad="38100" dist="38100" dir="2700000" algn="tl">
                    <a:srgbClr val="000000">
                      <a:alpha val="43137"/>
                    </a:srgbClr>
                  </a:outerShdw>
                </a:effectLst>
              </a:rPr>
            </a:br>
            <a:r>
              <a:rPr lang="fr-FR" sz="4000" b="1" dirty="0" smtClean="0"/>
              <a:t>Un Génie d’Ombre et de Lumière</a:t>
            </a:r>
            <a:endParaRPr lang="fr-FR" sz="4000" b="1" dirty="0"/>
          </a:p>
        </p:txBody>
      </p:sp>
      <p:sp>
        <p:nvSpPr>
          <p:cNvPr id="3" name="Sous-titre 2"/>
          <p:cNvSpPr>
            <a:spLocks noGrp="1"/>
          </p:cNvSpPr>
          <p:nvPr>
            <p:ph type="subTitle" idx="1"/>
          </p:nvPr>
        </p:nvSpPr>
        <p:spPr>
          <a:xfrm>
            <a:off x="131618" y="2791547"/>
            <a:ext cx="12060382" cy="1655762"/>
          </a:xfrm>
        </p:spPr>
        <p:txBody>
          <a:bodyPr>
            <a:normAutofit/>
          </a:bodyPr>
          <a:lstStyle/>
          <a:p>
            <a:pPr algn="l"/>
            <a:r>
              <a:rPr lang="fr-FR" sz="2800" b="1" u="sng" dirty="0" smtClean="0"/>
              <a:t>Bibliographie</a:t>
            </a:r>
            <a:r>
              <a:rPr lang="fr-FR" sz="2800" dirty="0" smtClean="0"/>
              <a:t> : </a:t>
            </a:r>
            <a:r>
              <a:rPr lang="fr-FR" sz="2800" b="1" dirty="0" smtClean="0"/>
              <a:t>CARAVAGE</a:t>
            </a:r>
            <a:r>
              <a:rPr lang="fr-FR" dirty="0" smtClean="0"/>
              <a:t> de Claudio STRINATI au Editions Place des Victoires</a:t>
            </a:r>
          </a:p>
          <a:p>
            <a:pPr algn="l"/>
            <a:r>
              <a:rPr lang="fr-FR" dirty="0"/>
              <a:t> </a:t>
            </a:r>
            <a:r>
              <a:rPr lang="fr-FR" dirty="0" smtClean="0"/>
              <a:t>                           </a:t>
            </a:r>
            <a:r>
              <a:rPr lang="fr-FR" sz="2800" b="1" dirty="0" smtClean="0"/>
              <a:t>CARAVAGE</a:t>
            </a:r>
            <a:r>
              <a:rPr lang="fr-FR" sz="2800" dirty="0" smtClean="0"/>
              <a:t>, </a:t>
            </a:r>
            <a:r>
              <a:rPr lang="fr-FR" sz="2800" b="1" dirty="0" smtClean="0"/>
              <a:t>un génie d’ombre et de lumière</a:t>
            </a:r>
            <a:r>
              <a:rPr lang="fr-FR" sz="2800" dirty="0" smtClean="0"/>
              <a:t> de </a:t>
            </a:r>
            <a:r>
              <a:rPr lang="fr-FR" sz="2800" dirty="0" err="1" smtClean="0"/>
              <a:t>Stefania</a:t>
            </a:r>
            <a:r>
              <a:rPr lang="fr-FR" sz="2800" dirty="0" smtClean="0"/>
              <a:t> MACIOCE	                 aux Editions White Star </a:t>
            </a:r>
            <a:endParaRPr lang="fr-FR" sz="2800" dirty="0"/>
          </a:p>
        </p:txBody>
      </p:sp>
      <p:sp>
        <p:nvSpPr>
          <p:cNvPr id="4" name="ZoneTexte 3"/>
          <p:cNvSpPr txBox="1"/>
          <p:nvPr/>
        </p:nvSpPr>
        <p:spPr>
          <a:xfrm>
            <a:off x="1607128" y="5611091"/>
            <a:ext cx="9407236" cy="488373"/>
          </a:xfrm>
          <a:prstGeom prst="rect">
            <a:avLst/>
          </a:prstGeom>
          <a:noFill/>
        </p:spPr>
        <p:txBody>
          <a:bodyPr wrap="square" rtlCol="0">
            <a:spAutoFit/>
          </a:bodyPr>
          <a:lstStyle/>
          <a:p>
            <a:endParaRPr lang="fr-FR" dirty="0"/>
          </a:p>
        </p:txBody>
      </p:sp>
      <p:sp>
        <p:nvSpPr>
          <p:cNvPr id="5" name="ZoneTexte 4"/>
          <p:cNvSpPr txBox="1"/>
          <p:nvPr/>
        </p:nvSpPr>
        <p:spPr>
          <a:xfrm>
            <a:off x="360219" y="5499299"/>
            <a:ext cx="11637818" cy="1200329"/>
          </a:xfrm>
          <a:prstGeom prst="rect">
            <a:avLst/>
          </a:prstGeom>
          <a:noFill/>
        </p:spPr>
        <p:txBody>
          <a:bodyPr wrap="square" rtlCol="0">
            <a:spAutoFit/>
          </a:bodyPr>
          <a:lstStyle/>
          <a:p>
            <a:r>
              <a:rPr lang="fr-FR" sz="2400" u="sng" dirty="0" smtClean="0">
                <a:solidFill>
                  <a:schemeClr val="accent1"/>
                </a:solidFill>
              </a:rPr>
              <a:t>Petite info </a:t>
            </a:r>
            <a:r>
              <a:rPr lang="fr-FR" sz="2400" dirty="0" smtClean="0">
                <a:solidFill>
                  <a:schemeClr val="accent1"/>
                </a:solidFill>
              </a:rPr>
              <a:t>: conférence Centre d’Animation « les </a:t>
            </a:r>
            <a:r>
              <a:rPr lang="fr-FR" sz="2400" dirty="0" err="1" smtClean="0">
                <a:solidFill>
                  <a:schemeClr val="accent1"/>
                </a:solidFill>
              </a:rPr>
              <a:t>Unelles</a:t>
            </a:r>
            <a:r>
              <a:rPr lang="fr-FR" sz="2400" dirty="0" smtClean="0">
                <a:solidFill>
                  <a:schemeClr val="accent1"/>
                </a:solidFill>
              </a:rPr>
              <a:t> » COUTANCES</a:t>
            </a:r>
          </a:p>
          <a:p>
            <a:r>
              <a:rPr lang="fr-FR" sz="2400" dirty="0" smtClean="0">
                <a:solidFill>
                  <a:schemeClr val="accent1"/>
                </a:solidFill>
              </a:rPr>
              <a:t>Le samedi </a:t>
            </a:r>
            <a:r>
              <a:rPr lang="fr-FR" sz="2400" b="1" dirty="0" smtClean="0">
                <a:solidFill>
                  <a:schemeClr val="accent1"/>
                </a:solidFill>
              </a:rPr>
              <a:t>17 février à 15 h </a:t>
            </a:r>
            <a:r>
              <a:rPr lang="fr-FR" sz="2400" dirty="0" smtClean="0">
                <a:solidFill>
                  <a:schemeClr val="accent1"/>
                </a:solidFill>
              </a:rPr>
              <a:t>: «  </a:t>
            </a:r>
            <a:r>
              <a:rPr lang="fr-FR" sz="2400" b="1" dirty="0" smtClean="0">
                <a:solidFill>
                  <a:schemeClr val="accent1"/>
                </a:solidFill>
              </a:rPr>
              <a:t>d’OLYMPIE à PARIS – les Peintres et le Sport »</a:t>
            </a:r>
          </a:p>
          <a:p>
            <a:r>
              <a:rPr lang="fr-FR" sz="2400" dirty="0" smtClean="0">
                <a:solidFill>
                  <a:schemeClr val="accent1"/>
                </a:solidFill>
              </a:rPr>
              <a:t>Organisation : Cercle de Conférences de COUTANCES – intervenante : Béatrice BERARD</a:t>
            </a:r>
            <a:endParaRPr lang="fr-FR" sz="2400" dirty="0">
              <a:solidFill>
                <a:schemeClr val="accent1"/>
              </a:solidFill>
            </a:endParaRPr>
          </a:p>
        </p:txBody>
      </p:sp>
    </p:spTree>
    <p:extLst>
      <p:ext uri="{BB962C8B-B14F-4D97-AF65-F5344CB8AC3E}">
        <p14:creationId xmlns:p14="http://schemas.microsoft.com/office/powerpoint/2010/main" val="105338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1327" y="2183534"/>
            <a:ext cx="10515600" cy="1325563"/>
          </a:xfrm>
        </p:spPr>
        <p:txBody>
          <a:bodyPr>
            <a:noAutofit/>
          </a:bodyPr>
          <a:lstStyle/>
          <a:p>
            <a:r>
              <a:rPr lang="fr-FR" sz="2800" dirty="0" smtClean="0"/>
              <a:t>A l’érudite représentation du thème musical, il va associer la description</a:t>
            </a:r>
            <a:br>
              <a:rPr lang="fr-FR" sz="2800" dirty="0" smtClean="0"/>
            </a:br>
            <a:r>
              <a:rPr lang="fr-FR" sz="2800" dirty="0" smtClean="0"/>
              <a:t>du monde réel:</a:t>
            </a:r>
            <a:br>
              <a:rPr lang="fr-FR" sz="2800" dirty="0" smtClean="0"/>
            </a:br>
            <a:r>
              <a:rPr lang="fr-FR" sz="2800" dirty="0" smtClean="0"/>
              <a:t> il peint les rues, les tavernes qu’il fréquente et où il rencontre bohémiens et prostituées exprimant ainsi </a:t>
            </a:r>
            <a:r>
              <a:rPr lang="fr-FR" sz="2800" u="sng" dirty="0" smtClean="0"/>
              <a:t>l’humble réalité populaire à</a:t>
            </a:r>
            <a:r>
              <a:rPr lang="fr-FR" sz="2800" dirty="0" smtClean="0"/>
              <a:t> travers notamment : </a:t>
            </a:r>
            <a:br>
              <a:rPr lang="fr-FR" sz="2800" dirty="0" smtClean="0"/>
            </a:br>
            <a:r>
              <a:rPr lang="fr-FR" sz="2800" dirty="0" smtClean="0"/>
              <a:t/>
            </a:r>
            <a:br>
              <a:rPr lang="fr-FR" sz="2800" dirty="0" smtClean="0"/>
            </a:br>
            <a:r>
              <a:rPr lang="fr-FR" sz="2800" b="1" dirty="0" smtClean="0"/>
              <a:t>«  La Diseuse de Bonne Aventure »</a:t>
            </a:r>
            <a:br>
              <a:rPr lang="fr-FR" sz="2800" b="1" dirty="0" smtClean="0"/>
            </a:br>
            <a:r>
              <a:rPr lang="fr-FR" sz="2800" b="1" dirty="0"/>
              <a:t/>
            </a:r>
            <a:br>
              <a:rPr lang="fr-FR" sz="2800" b="1" dirty="0"/>
            </a:br>
            <a:r>
              <a:rPr lang="fr-FR" sz="2800" b="1" dirty="0" smtClean="0"/>
              <a:t>« Les Tricheurs »</a:t>
            </a:r>
            <a:endParaRPr lang="fr-FR" sz="2800" b="1" u="sng" dirty="0"/>
          </a:p>
        </p:txBody>
      </p:sp>
    </p:spTree>
    <p:extLst>
      <p:ext uri="{BB962C8B-B14F-4D97-AF65-F5344CB8AC3E}">
        <p14:creationId xmlns:p14="http://schemas.microsoft.com/office/powerpoint/2010/main" val="9736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1" y="3326534"/>
            <a:ext cx="4793672" cy="1325563"/>
          </a:xfrm>
        </p:spPr>
        <p:txBody>
          <a:bodyPr>
            <a:normAutofit fontScale="90000"/>
          </a:bodyPr>
          <a:lstStyle/>
          <a:p>
            <a:r>
              <a:rPr lang="fr-FR" sz="2800" dirty="0"/>
              <a:t/>
            </a:r>
            <a:br>
              <a:rPr lang="fr-FR" sz="2800" dirty="0"/>
            </a:br>
            <a:r>
              <a:rPr lang="fr-FR" sz="2800" dirty="0" smtClean="0"/>
              <a:t>Il a réalisé 2 toiles sur ce sujet( 1 est conservée à Rome l’autre au Louvre)</a:t>
            </a:r>
            <a:br>
              <a:rPr lang="fr-FR" sz="2800" dirty="0" smtClean="0"/>
            </a:br>
            <a:r>
              <a:rPr lang="fr-FR" sz="2800" dirty="0" smtClean="0"/>
              <a:t>Celle-ci a été peinte alors qu’il était chez le Cavalier d’</a:t>
            </a:r>
            <a:r>
              <a:rPr lang="fr-FR" sz="2800" dirty="0" err="1" smtClean="0"/>
              <a:t>Arpin</a:t>
            </a:r>
            <a:r>
              <a:rPr lang="fr-FR" sz="2800" dirty="0" smtClean="0"/>
              <a:t> pour le cardinal </a:t>
            </a:r>
            <a:r>
              <a:rPr lang="fr-FR" sz="2800" dirty="0" err="1" smtClean="0"/>
              <a:t>del</a:t>
            </a:r>
            <a:r>
              <a:rPr lang="fr-FR" sz="2800" dirty="0" smtClean="0"/>
              <a:t> Monte</a:t>
            </a:r>
            <a:br>
              <a:rPr lang="fr-FR" sz="2800" dirty="0" smtClean="0"/>
            </a:br>
            <a:r>
              <a:rPr lang="fr-FR" sz="2800" dirty="0" smtClean="0"/>
              <a:t/>
            </a:r>
            <a:br>
              <a:rPr lang="fr-FR" sz="2800" dirty="0" smtClean="0"/>
            </a:br>
            <a:r>
              <a:rPr lang="fr-FR" sz="2800" dirty="0" smtClean="0"/>
              <a:t>Une jeune bohémienne lit les lignes de la main d’un élégant jeune homme mais en profite pour lui retirer la bague de son doigt tout en le regardant sournoisement.</a:t>
            </a:r>
            <a:br>
              <a:rPr lang="fr-FR" sz="2800" dirty="0" smtClean="0"/>
            </a:br>
            <a:r>
              <a:rPr lang="fr-FR" sz="2800" dirty="0" smtClean="0"/>
              <a:t>Scène de genre où les 2 personnages sont décrits avec une grande précision dans un décor indéfini et surtout une portée moralisatrice</a:t>
            </a:r>
            <a:br>
              <a:rPr lang="fr-FR" sz="2800" dirty="0" smtClean="0"/>
            </a:br>
            <a:r>
              <a:rPr lang="fr-FR" sz="2800" dirty="0" smtClean="0"/>
              <a:t> </a:t>
            </a:r>
            <a:endParaRPr lang="fr-FR" sz="2800" dirty="0"/>
          </a:p>
        </p:txBody>
      </p:sp>
      <p:sp>
        <p:nvSpPr>
          <p:cNvPr id="4" name="Rectangle 3"/>
          <p:cNvSpPr/>
          <p:nvPr/>
        </p:nvSpPr>
        <p:spPr>
          <a:xfrm>
            <a:off x="107372" y="189545"/>
            <a:ext cx="6937664" cy="1200329"/>
          </a:xfrm>
          <a:prstGeom prst="rect">
            <a:avLst/>
          </a:prstGeom>
        </p:spPr>
        <p:txBody>
          <a:bodyPr wrap="square">
            <a:spAutoFit/>
          </a:bodyPr>
          <a:lstStyle/>
          <a:p>
            <a:r>
              <a:rPr lang="fr-FR" sz="2400" b="1" dirty="0"/>
              <a:t>« La Diseuse de bonne aventure » </a:t>
            </a:r>
            <a:r>
              <a:rPr lang="fr-FR" sz="2400" dirty="0"/>
              <a:t>1594</a:t>
            </a:r>
            <a:br>
              <a:rPr lang="fr-FR" sz="2400" dirty="0"/>
            </a:br>
            <a:r>
              <a:rPr lang="fr-FR" sz="2400" dirty="0"/>
              <a:t>(115 x 150 cm) Musées </a:t>
            </a:r>
            <a:r>
              <a:rPr lang="fr-FR" sz="2400" dirty="0" smtClean="0"/>
              <a:t>du Capitole </a:t>
            </a:r>
            <a:r>
              <a:rPr lang="fr-FR" sz="2400" dirty="0"/>
              <a:t>à Rome</a:t>
            </a:r>
            <a:br>
              <a:rPr lang="fr-FR" sz="2400" dirty="0"/>
            </a:br>
            <a:endParaRPr lang="fr-FR" sz="2400" dirty="0"/>
          </a:p>
        </p:txBody>
      </p:sp>
      <p:sp>
        <p:nvSpPr>
          <p:cNvPr id="5" name="Rectangle 4"/>
          <p:cNvSpPr/>
          <p:nvPr/>
        </p:nvSpPr>
        <p:spPr>
          <a:xfrm>
            <a:off x="6096000" y="1052791"/>
            <a:ext cx="6096000" cy="5632311"/>
          </a:xfrm>
          <a:prstGeom prst="rect">
            <a:avLst/>
          </a:prstGeom>
        </p:spPr>
        <p:txBody>
          <a:bodyPr>
            <a:spAutoFit/>
          </a:bodyPr>
          <a:lstStyle/>
          <a:p>
            <a:r>
              <a:rPr lang="fr-FR" sz="2400" dirty="0"/>
              <a:t>Là encore pas d’indication du lieu pour représenter 3 joueurs dont 2 ont des cartes en main</a:t>
            </a:r>
            <a:br>
              <a:rPr lang="fr-FR" sz="2400" dirty="0"/>
            </a:br>
            <a:r>
              <a:rPr lang="fr-FR" sz="2400" dirty="0"/>
              <a:t>Sans doute dans une taverne où les jeux de hasard étaient un vrai fléau social condamné par l’Eglise. </a:t>
            </a:r>
            <a:br>
              <a:rPr lang="fr-FR" sz="2400" dirty="0"/>
            </a:br>
            <a:r>
              <a:rPr lang="fr-FR" sz="2400" dirty="0"/>
              <a:t>Le jeune homme innocent consulte ses cartes avec sérieux tandis que le personnage au gant troué – le tricheur- va informer son acolyte.</a:t>
            </a:r>
            <a:br>
              <a:rPr lang="fr-FR" sz="2400" dirty="0"/>
            </a:br>
            <a:r>
              <a:rPr lang="fr-FR" sz="2400" dirty="0"/>
              <a:t>L’innocent ne se rend pas compte du manège </a:t>
            </a:r>
            <a:br>
              <a:rPr lang="fr-FR" sz="2400" dirty="0"/>
            </a:br>
            <a:r>
              <a:rPr lang="fr-FR" sz="2400" dirty="0"/>
              <a:t/>
            </a:r>
            <a:br>
              <a:rPr lang="fr-FR" sz="2400" dirty="0"/>
            </a:br>
            <a:r>
              <a:rPr lang="fr-FR" sz="2400" dirty="0"/>
              <a:t>Il semblerait que compte-tenu de sa valeur moralisatrice, ce tableau aurait pu être le pendant du précédent dans la collection du cardinal.</a:t>
            </a:r>
          </a:p>
        </p:txBody>
      </p:sp>
      <p:sp>
        <p:nvSpPr>
          <p:cNvPr id="6" name="Rectangle 5"/>
          <p:cNvSpPr/>
          <p:nvPr/>
        </p:nvSpPr>
        <p:spPr>
          <a:xfrm>
            <a:off x="6861464" y="298003"/>
            <a:ext cx="6096000" cy="830997"/>
          </a:xfrm>
          <a:prstGeom prst="rect">
            <a:avLst/>
          </a:prstGeom>
        </p:spPr>
        <p:txBody>
          <a:bodyPr>
            <a:spAutoFit/>
          </a:bodyPr>
          <a:lstStyle/>
          <a:p>
            <a:r>
              <a:rPr lang="fr-FR" sz="2400" b="1" dirty="0"/>
              <a:t>« Les Tricheurs » </a:t>
            </a:r>
            <a:r>
              <a:rPr lang="fr-FR" sz="2400" dirty="0"/>
              <a:t>1794-95 (94 x 131 cm) </a:t>
            </a:r>
            <a:br>
              <a:rPr lang="fr-FR" sz="2400" dirty="0"/>
            </a:br>
            <a:endParaRPr lang="fr-FR" sz="2400" dirty="0"/>
          </a:p>
        </p:txBody>
      </p:sp>
    </p:spTree>
    <p:extLst>
      <p:ext uri="{BB962C8B-B14F-4D97-AF65-F5344CB8AC3E}">
        <p14:creationId xmlns:p14="http://schemas.microsoft.com/office/powerpoint/2010/main" val="399248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7027" y="1050925"/>
            <a:ext cx="10515600" cy="1325563"/>
          </a:xfrm>
        </p:spPr>
        <p:txBody>
          <a:bodyPr>
            <a:noAutofit/>
          </a:bodyPr>
          <a:lstStyle/>
          <a:p>
            <a:r>
              <a:rPr lang="fr-FR" sz="3200" dirty="0" smtClean="0"/>
              <a:t>Les commandes font se faire de plus en plus nombreuses; elles seront essentiellement d’inspiration religieuse: Ancien et Nouveau Testament</a:t>
            </a:r>
            <a:endParaRPr lang="fr-FR" sz="3200" dirty="0"/>
          </a:p>
        </p:txBody>
      </p:sp>
      <p:sp>
        <p:nvSpPr>
          <p:cNvPr id="3" name="Rectangle 2"/>
          <p:cNvSpPr/>
          <p:nvPr/>
        </p:nvSpPr>
        <p:spPr>
          <a:xfrm>
            <a:off x="1021773" y="2745985"/>
            <a:ext cx="9296400" cy="3785652"/>
          </a:xfrm>
          <a:prstGeom prst="rect">
            <a:avLst/>
          </a:prstGeom>
        </p:spPr>
        <p:txBody>
          <a:bodyPr wrap="square">
            <a:spAutoFit/>
          </a:bodyPr>
          <a:lstStyle/>
          <a:p>
            <a:r>
              <a:rPr lang="fr-FR" sz="2400" b="1" dirty="0"/>
              <a:t>« Madeleine repentante » </a:t>
            </a:r>
            <a:r>
              <a:rPr lang="fr-FR" sz="2400" dirty="0"/>
              <a:t>1596</a:t>
            </a:r>
            <a:br>
              <a:rPr lang="fr-FR" sz="2400" dirty="0"/>
            </a:br>
            <a:r>
              <a:rPr lang="fr-FR" sz="2400" dirty="0"/>
              <a:t>(122,5 x 98,5 cm)</a:t>
            </a:r>
            <a:br>
              <a:rPr lang="fr-FR" sz="2400" dirty="0"/>
            </a:br>
            <a:r>
              <a:rPr lang="fr-FR" sz="2400" dirty="0"/>
              <a:t/>
            </a:r>
            <a:br>
              <a:rPr lang="fr-FR" sz="2400" dirty="0"/>
            </a:br>
            <a:r>
              <a:rPr lang="fr-FR" sz="2400" dirty="0"/>
              <a:t>(Même modèle que pour «  la fuite en Egypte »)</a:t>
            </a:r>
            <a:br>
              <a:rPr lang="fr-FR" sz="2400" dirty="0"/>
            </a:br>
            <a:r>
              <a:rPr lang="fr-FR" sz="2400" dirty="0"/>
              <a:t>Madeleine est en larmes, assise sur une petite chaise basse, ses bras traduisent une forme d’abandon. Elle est éclairée peut-être même au sens mystique!</a:t>
            </a:r>
            <a:br>
              <a:rPr lang="fr-FR" sz="2400" dirty="0"/>
            </a:br>
            <a:r>
              <a:rPr lang="fr-FR" sz="2400" dirty="0"/>
              <a:t>A ses côtés, sur le sol, un flacon d’huile, des bijoux d’or et des perles ( symboles de la vanité des biens terrestres) ils deviennent aussi les témoins de son repentir</a:t>
            </a:r>
          </a:p>
        </p:txBody>
      </p:sp>
    </p:spTree>
    <p:extLst>
      <p:ext uri="{BB962C8B-B14F-4D97-AF65-F5344CB8AC3E}">
        <p14:creationId xmlns:p14="http://schemas.microsoft.com/office/powerpoint/2010/main" val="218780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8536" y="3512384"/>
            <a:ext cx="11357264" cy="1325563"/>
          </a:xfrm>
        </p:spPr>
        <p:txBody>
          <a:bodyPr>
            <a:noAutofit/>
          </a:bodyPr>
          <a:lstStyle/>
          <a:p>
            <a:r>
              <a:rPr lang="fr-FR" sz="2400" dirty="0" smtClean="0"/>
              <a:t>«</a:t>
            </a:r>
            <a:r>
              <a:rPr lang="fr-FR" sz="2400" b="1" dirty="0" smtClean="0"/>
              <a:t> Méduse »</a:t>
            </a:r>
            <a:r>
              <a:rPr lang="fr-FR" sz="2400" dirty="0" smtClean="0"/>
              <a:t>1597-98 huile sur toile montée sur bouclier de peuplier ( 60x 55 cm)</a:t>
            </a:r>
            <a:br>
              <a:rPr lang="fr-FR" sz="2400" dirty="0" smtClean="0"/>
            </a:br>
            <a:r>
              <a:rPr lang="fr-FR" sz="2400" dirty="0" smtClean="0"/>
              <a:t>Galerie des Offices à Florence</a:t>
            </a:r>
            <a:br>
              <a:rPr lang="fr-FR" sz="2400" dirty="0" smtClean="0"/>
            </a:br>
            <a:r>
              <a:rPr lang="fr-FR" sz="2400" dirty="0"/>
              <a:t>La bordure est noire agrémentée de décorations en relief ( guilloché)en or</a:t>
            </a:r>
            <a:br>
              <a:rPr lang="fr-FR" sz="2400" dirty="0"/>
            </a:br>
            <a:r>
              <a:rPr lang="fr-FR" sz="2400" dirty="0" smtClean="0"/>
              <a:t/>
            </a:r>
            <a:br>
              <a:rPr lang="fr-FR" sz="2400" dirty="0" smtClean="0"/>
            </a:br>
            <a:r>
              <a:rPr lang="fr-FR" sz="2400" dirty="0" smtClean="0"/>
              <a:t>Le cardinal </a:t>
            </a:r>
            <a:r>
              <a:rPr lang="fr-FR" sz="2400" dirty="0" err="1" smtClean="0"/>
              <a:t>del</a:t>
            </a:r>
            <a:r>
              <a:rPr lang="fr-FR" sz="2400" dirty="0" smtClean="0"/>
              <a:t> Monte l’avait offerte à Ferdinand de Médicis, grand duc de Toscane</a:t>
            </a:r>
            <a:br>
              <a:rPr lang="fr-FR" sz="2400" dirty="0" smtClean="0"/>
            </a:br>
            <a:r>
              <a:rPr lang="fr-FR" sz="2400" dirty="0" smtClean="0"/>
              <a:t>Selon Ovide quiconque levait le regard sur Méduse était transformé en pierre; elle fut décapitée par Persée grâce à son bouclier en bronze qui lui évita de plonger ses yeux dans ceux du monstre</a:t>
            </a:r>
            <a:br>
              <a:rPr lang="fr-FR" sz="2400" dirty="0" smtClean="0"/>
            </a:br>
            <a:r>
              <a:rPr lang="fr-FR" sz="2400" dirty="0" smtClean="0"/>
              <a:t>Le peintre montre le moment de la décapitation de cette tête coiffée de reptiles : le sang jaillit, les yeux sont révulsés de stupeur; pour certains c’est un autoportrait.</a:t>
            </a:r>
            <a:br>
              <a:rPr lang="fr-FR" sz="2400" dirty="0" smtClean="0"/>
            </a:br>
            <a:r>
              <a:rPr lang="fr-FR" sz="2400" dirty="0"/>
              <a:t/>
            </a:r>
            <a:br>
              <a:rPr lang="fr-FR" sz="2400" dirty="0"/>
            </a:br>
            <a:r>
              <a:rPr lang="fr-FR" sz="2400" u="sng" dirty="0" smtClean="0"/>
              <a:t>Peinte sur un bouclier c’est l’expression de la victoire</a:t>
            </a:r>
            <a:br>
              <a:rPr lang="fr-FR" sz="2400" u="sng" dirty="0" smtClean="0"/>
            </a:br>
            <a:r>
              <a:rPr lang="fr-FR" sz="2800" dirty="0"/>
              <a:t/>
            </a:r>
            <a:br>
              <a:rPr lang="fr-FR" sz="2800" dirty="0"/>
            </a:br>
            <a:r>
              <a:rPr lang="fr-FR" sz="2800" dirty="0" smtClean="0"/>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2288033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035" y="1102879"/>
            <a:ext cx="11544301" cy="1325563"/>
          </a:xfrm>
        </p:spPr>
        <p:txBody>
          <a:bodyPr>
            <a:normAutofit fontScale="90000"/>
          </a:bodyPr>
          <a:lstStyle/>
          <a:p>
            <a:r>
              <a:rPr lang="fr-FR" sz="2800" b="1" dirty="0" smtClean="0"/>
              <a:t>« Sainte Catherine d’Alexandrie » </a:t>
            </a:r>
            <a:r>
              <a:rPr lang="fr-FR" sz="2800" dirty="0" smtClean="0"/>
              <a:t>1597-98</a:t>
            </a:r>
            <a:br>
              <a:rPr lang="fr-FR" sz="2800" dirty="0" smtClean="0"/>
            </a:br>
            <a:r>
              <a:rPr lang="fr-FR" sz="2800" dirty="0" smtClean="0"/>
              <a:t>(173 x 133 cm)</a:t>
            </a:r>
            <a:br>
              <a:rPr lang="fr-FR" sz="2800" dirty="0" smtClean="0"/>
            </a:br>
            <a:r>
              <a:rPr lang="fr-FR" sz="2800" dirty="0" smtClean="0"/>
              <a:t>La sainte est représentée en figure entière, entourée des instruments de son supplice( roue dentée qui fut brisée grâce à une intervention divine et épée de la décapitation) et de la palme du martyre à ses pieds. On distingue l’auréole au dessus de sa tête</a:t>
            </a:r>
            <a:br>
              <a:rPr lang="fr-FR" sz="2800" dirty="0" smtClean="0"/>
            </a:br>
            <a:r>
              <a:rPr lang="fr-FR" sz="2800" dirty="0"/>
              <a:t/>
            </a:r>
            <a:br>
              <a:rPr lang="fr-FR" sz="2800" dirty="0"/>
            </a:br>
            <a:r>
              <a:rPr lang="fr-FR" sz="2800" dirty="0" smtClean="0"/>
              <a:t>Elle s’appuie sur la roue posée sur un gros coussin damassé  et ornée de riches tissus</a:t>
            </a:r>
            <a:br>
              <a:rPr lang="fr-FR" sz="2800" dirty="0" smtClean="0"/>
            </a:br>
            <a:r>
              <a:rPr lang="fr-FR" sz="2800" dirty="0"/>
              <a:t/>
            </a:r>
            <a:br>
              <a:rPr lang="fr-FR" sz="2800" dirty="0"/>
            </a:br>
            <a:r>
              <a:rPr lang="fr-FR" sz="2800" dirty="0" smtClean="0"/>
              <a:t>( le modèle est une courtisane qui posera de nombreuses fois pour LE CARAVAGE)</a:t>
            </a:r>
            <a:endParaRPr lang="fr-FR" sz="2800" dirty="0"/>
          </a:p>
        </p:txBody>
      </p:sp>
      <p:sp>
        <p:nvSpPr>
          <p:cNvPr id="4" name="Rectangle 3"/>
          <p:cNvSpPr/>
          <p:nvPr/>
        </p:nvSpPr>
        <p:spPr>
          <a:xfrm>
            <a:off x="187035" y="3470702"/>
            <a:ext cx="8437420" cy="461665"/>
          </a:xfrm>
          <a:prstGeom prst="rect">
            <a:avLst/>
          </a:prstGeom>
        </p:spPr>
        <p:txBody>
          <a:bodyPr wrap="square">
            <a:spAutoFit/>
          </a:bodyPr>
          <a:lstStyle/>
          <a:p>
            <a:r>
              <a:rPr lang="fr-FR" sz="2400" b="1" dirty="0"/>
              <a:t>« Marthe et Marie-Madeleine » </a:t>
            </a:r>
            <a:r>
              <a:rPr lang="fr-FR" sz="2400" dirty="0"/>
              <a:t>1598-99 </a:t>
            </a:r>
            <a:r>
              <a:rPr lang="fr-FR" sz="2400" dirty="0" smtClean="0"/>
              <a:t> ( </a:t>
            </a:r>
            <a:r>
              <a:rPr lang="fr-FR" sz="2400" dirty="0"/>
              <a:t>100 x 134,5 cm)</a:t>
            </a:r>
          </a:p>
        </p:txBody>
      </p:sp>
      <p:sp>
        <p:nvSpPr>
          <p:cNvPr id="5" name="Rectangle 4"/>
          <p:cNvSpPr/>
          <p:nvPr/>
        </p:nvSpPr>
        <p:spPr>
          <a:xfrm>
            <a:off x="128152" y="3932367"/>
            <a:ext cx="11662066" cy="3046988"/>
          </a:xfrm>
          <a:prstGeom prst="rect">
            <a:avLst/>
          </a:prstGeom>
        </p:spPr>
        <p:txBody>
          <a:bodyPr wrap="square">
            <a:spAutoFit/>
          </a:bodyPr>
          <a:lstStyle/>
          <a:p>
            <a:r>
              <a:rPr lang="fr-FR" sz="2400" dirty="0"/>
              <a:t>Les 2 sœurs discutent devant une table où se trouvent un peigne en ivoire et un pot de fard.</a:t>
            </a:r>
          </a:p>
          <a:p>
            <a:r>
              <a:rPr lang="fr-FR" sz="2400" dirty="0"/>
              <a:t>Marthe, la vertueuse (coiffure soignée, vêtements simples)semble expliquer sa pensée à Marie-Madeleine ( on pense qu’elle compte sur ses doigts les miracles réalisés par le Christ) elle l’incite à abandonner sa vie de plaisirs</a:t>
            </a:r>
          </a:p>
          <a:p>
            <a:r>
              <a:rPr lang="fr-FR" sz="2400" dirty="0"/>
              <a:t>La mutation va s’opérer : du vêtement vert (couleur réservée aux prostitués) elle va prendre un vêtement </a:t>
            </a:r>
            <a:r>
              <a:rPr lang="fr-FR" sz="2400" dirty="0" smtClean="0"/>
              <a:t>rouge( </a:t>
            </a:r>
            <a:r>
              <a:rPr lang="fr-FR" sz="2400" dirty="0"/>
              <a:t>réservé à la </a:t>
            </a:r>
            <a:r>
              <a:rPr lang="fr-FR" sz="2400" dirty="0" smtClean="0"/>
              <a:t>Vierge)Elle </a:t>
            </a:r>
            <a:r>
              <a:rPr lang="fr-FR" sz="2400" dirty="0"/>
              <a:t>tient une fleur d’oranger </a:t>
            </a:r>
            <a:r>
              <a:rPr lang="fr-FR" sz="2400" dirty="0" smtClean="0"/>
              <a:t>( </a:t>
            </a:r>
            <a:r>
              <a:rPr lang="fr-FR" sz="2400" dirty="0"/>
              <a:t>symbole de pureté) et montre le miroir ( vanité)</a:t>
            </a:r>
          </a:p>
          <a:p>
            <a:r>
              <a:rPr lang="fr-FR" sz="2400" u="sng" dirty="0"/>
              <a:t>Remarquable clair-obscur</a:t>
            </a:r>
          </a:p>
        </p:txBody>
      </p:sp>
    </p:spTree>
    <p:extLst>
      <p:ext uri="{BB962C8B-B14F-4D97-AF65-F5344CB8AC3E}">
        <p14:creationId xmlns:p14="http://schemas.microsoft.com/office/powerpoint/2010/main" val="1185622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9373" y="1684770"/>
            <a:ext cx="10515600" cy="1325563"/>
          </a:xfrm>
        </p:spPr>
        <p:txBody>
          <a:bodyPr>
            <a:noAutofit/>
          </a:bodyPr>
          <a:lstStyle/>
          <a:p>
            <a:r>
              <a:rPr lang="fr-FR" sz="2800" dirty="0" smtClean="0"/>
              <a:t>L’unique peinture murale réalisée par CARAVAGE en 1596-1597 pour le cardinal qui s’intéressait notamment à l’alchimie est celle de</a:t>
            </a:r>
            <a:br>
              <a:rPr lang="fr-FR" sz="2800" dirty="0" smtClean="0"/>
            </a:br>
            <a:r>
              <a:rPr lang="fr-FR" sz="2800" dirty="0" smtClean="0"/>
              <a:t>« </a:t>
            </a:r>
            <a:r>
              <a:rPr lang="fr-FR" sz="2800" b="1" dirty="0" smtClean="0"/>
              <a:t>JUPITER, NEPTUNE et PLUTON » </a:t>
            </a:r>
            <a:r>
              <a:rPr lang="fr-FR" sz="2800" dirty="0" smtClean="0"/>
              <a:t>3 divinités païennes les fils du Titan CRONOS qui font allusion aux différents stades de l’agrégation de la matière</a:t>
            </a:r>
            <a:endParaRPr lang="fr-FR" sz="2800" b="1" dirty="0"/>
          </a:p>
        </p:txBody>
      </p:sp>
      <p:sp>
        <p:nvSpPr>
          <p:cNvPr id="3" name="Rectangle 2"/>
          <p:cNvSpPr/>
          <p:nvPr/>
        </p:nvSpPr>
        <p:spPr>
          <a:xfrm>
            <a:off x="716974" y="3441680"/>
            <a:ext cx="10667999" cy="3046988"/>
          </a:xfrm>
          <a:prstGeom prst="rect">
            <a:avLst/>
          </a:prstGeom>
        </p:spPr>
        <p:txBody>
          <a:bodyPr wrap="square">
            <a:spAutoFit/>
          </a:bodyPr>
          <a:lstStyle/>
          <a:p>
            <a:r>
              <a:rPr lang="fr-FR" sz="2400" dirty="0"/>
              <a:t>Les 3 dieux semblent flotter dans les airs dans un ciel chargé de gros nuages :</a:t>
            </a:r>
            <a:br>
              <a:rPr lang="fr-FR" sz="2400" dirty="0"/>
            </a:br>
            <a:r>
              <a:rPr lang="fr-FR" sz="2400" dirty="0"/>
              <a:t>- Jupiter avec son aigle fait tourner la sphère céleste de sa main ( on peut distinguer les signes zodiacaux)</a:t>
            </a:r>
            <a:br>
              <a:rPr lang="fr-FR" sz="2400" dirty="0"/>
            </a:br>
            <a:r>
              <a:rPr lang="fr-FR" sz="2400" dirty="0"/>
              <a:t>- Neptune, son trident et son cheval marin</a:t>
            </a:r>
            <a:br>
              <a:rPr lang="fr-FR" sz="2400" dirty="0"/>
            </a:br>
            <a:r>
              <a:rPr lang="fr-FR" sz="2400" dirty="0"/>
              <a:t>- Pluton le maitre des Enfers avec son chien Cerbère à 3 têtes</a:t>
            </a:r>
            <a:br>
              <a:rPr lang="fr-FR" sz="2400" dirty="0"/>
            </a:br>
            <a:r>
              <a:rPr lang="fr-FR" sz="2400" dirty="0"/>
              <a:t/>
            </a:r>
            <a:br>
              <a:rPr lang="fr-FR" sz="2400" dirty="0"/>
            </a:br>
            <a:r>
              <a:rPr lang="fr-FR" sz="2400" dirty="0"/>
              <a:t>Sans doute les traits du </a:t>
            </a:r>
            <a:r>
              <a:rPr lang="fr-FR" sz="2400" dirty="0" smtClean="0"/>
              <a:t>CARAVAGE dans </a:t>
            </a:r>
            <a:r>
              <a:rPr lang="fr-FR" sz="2400" dirty="0"/>
              <a:t>les 3 représentations</a:t>
            </a:r>
            <a:br>
              <a:rPr lang="fr-FR" sz="2400" dirty="0"/>
            </a:br>
            <a:endParaRPr lang="fr-FR" sz="2400" dirty="0"/>
          </a:p>
        </p:txBody>
      </p:sp>
    </p:spTree>
    <p:extLst>
      <p:ext uri="{BB962C8B-B14F-4D97-AF65-F5344CB8AC3E}">
        <p14:creationId xmlns:p14="http://schemas.microsoft.com/office/powerpoint/2010/main" val="363655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881" y="2027669"/>
            <a:ext cx="10103428" cy="2149476"/>
          </a:xfrm>
        </p:spPr>
        <p:txBody>
          <a:bodyPr>
            <a:noAutofit/>
          </a:bodyPr>
          <a:lstStyle/>
          <a:p>
            <a:r>
              <a:rPr lang="fr-FR" sz="2800" dirty="0"/>
              <a:t/>
            </a:r>
            <a:br>
              <a:rPr lang="fr-FR" sz="2800" dirty="0"/>
            </a:br>
            <a:r>
              <a:rPr lang="fr-FR" sz="2400" dirty="0" smtClean="0"/>
              <a:t>Il représente l’épisode biblique de façon très sanglante en montrant le moment où la jeune femme enfonce la lame et que l’homme, secoué de spasmes, se contorsionne entre la vie et la mort.</a:t>
            </a:r>
            <a:br>
              <a:rPr lang="fr-FR" sz="2400" dirty="0" smtClean="0"/>
            </a:br>
            <a:r>
              <a:rPr lang="fr-FR" sz="2400" dirty="0" smtClean="0"/>
              <a:t>Abra, la vieille servante se tient prête à recueillir la tête pour la mettre dans le sac.</a:t>
            </a:r>
            <a:br>
              <a:rPr lang="fr-FR" sz="2400" dirty="0" smtClean="0"/>
            </a:br>
            <a:r>
              <a:rPr lang="fr-FR" sz="2400" dirty="0" smtClean="0"/>
              <a:t>Chaque visage est expressif et on peut s’imaginer face à une action théâtrale(rideau rouge)</a:t>
            </a:r>
            <a:br>
              <a:rPr lang="fr-FR" sz="2400" dirty="0" smtClean="0"/>
            </a:br>
            <a:r>
              <a:rPr lang="fr-FR" sz="2400" dirty="0" smtClean="0"/>
              <a:t>avec des jeux de contrastes ( visage ridé de la servante/ teint délicat de Judith)et toujours le clair-obscur qui peut s’assimiler ici à la vie/la mort, le bien/le mal.</a:t>
            </a:r>
            <a:endParaRPr lang="fr-FR" sz="2400" dirty="0"/>
          </a:p>
        </p:txBody>
      </p:sp>
      <p:sp>
        <p:nvSpPr>
          <p:cNvPr id="4" name="Rectangle 3"/>
          <p:cNvSpPr/>
          <p:nvPr/>
        </p:nvSpPr>
        <p:spPr>
          <a:xfrm>
            <a:off x="31934" y="109835"/>
            <a:ext cx="6167213" cy="1200329"/>
          </a:xfrm>
          <a:prstGeom prst="rect">
            <a:avLst/>
          </a:prstGeom>
        </p:spPr>
        <p:txBody>
          <a:bodyPr wrap="square">
            <a:spAutoFit/>
          </a:bodyPr>
          <a:lstStyle/>
          <a:p>
            <a:r>
              <a:rPr lang="fr-FR" sz="2400" b="1" dirty="0"/>
              <a:t>« Judith et Holopherne » </a:t>
            </a:r>
            <a:r>
              <a:rPr lang="fr-FR" sz="2400" dirty="0"/>
              <a:t>1599</a:t>
            </a:r>
            <a:br>
              <a:rPr lang="fr-FR" sz="2400" dirty="0"/>
            </a:br>
            <a:r>
              <a:rPr lang="fr-FR" sz="2400" dirty="0"/>
              <a:t>( 145 x 195 cm) Galerie palais Barberini à ROME</a:t>
            </a:r>
            <a:br>
              <a:rPr lang="fr-FR" sz="2400" dirty="0"/>
            </a:br>
            <a:endParaRPr lang="fr-FR" sz="2400" dirty="0"/>
          </a:p>
        </p:txBody>
      </p:sp>
    </p:spTree>
    <p:extLst>
      <p:ext uri="{BB962C8B-B14F-4D97-AF65-F5344CB8AC3E}">
        <p14:creationId xmlns:p14="http://schemas.microsoft.com/office/powerpoint/2010/main" val="215328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2500" y="2796598"/>
            <a:ext cx="10515600" cy="1325563"/>
          </a:xfrm>
        </p:spPr>
        <p:txBody>
          <a:bodyPr>
            <a:normAutofit fontScale="90000"/>
          </a:bodyPr>
          <a:lstStyle/>
          <a:p>
            <a:r>
              <a:rPr lang="fr-FR" sz="4900" b="1" u="sng" dirty="0" smtClean="0"/>
              <a:t>LES COMMANDES PUBLIQUES</a:t>
            </a:r>
            <a:br>
              <a:rPr lang="fr-FR" sz="4900" b="1" u="sng" dirty="0" smtClean="0"/>
            </a:br>
            <a:r>
              <a:rPr lang="fr-FR" sz="4900" b="1" u="sng" dirty="0" smtClean="0"/>
              <a:t/>
            </a:r>
            <a:br>
              <a:rPr lang="fr-FR" sz="4900" b="1" u="sng" dirty="0" smtClean="0"/>
            </a:br>
            <a:r>
              <a:rPr lang="fr-FR" sz="3600" dirty="0" smtClean="0"/>
              <a:t>Toujours grâce à son mécène le cardinal DEL MONTE, il va obtenir une commande pour orner les murs d’une chapelle de l’église Saint-Louis des Français à Rome afin d’illustrer les épisodes marquants de la vie de </a:t>
            </a:r>
            <a:r>
              <a:rPr lang="fr-FR" sz="3600" u="sng" dirty="0" smtClean="0"/>
              <a:t>Saint Matthieu</a:t>
            </a:r>
            <a:r>
              <a:rPr lang="fr-FR" sz="3600" dirty="0" smtClean="0"/>
              <a:t> ( la chapelle </a:t>
            </a:r>
            <a:r>
              <a:rPr lang="fr-FR" sz="3600" dirty="0" err="1" smtClean="0"/>
              <a:t>Contarelli</a:t>
            </a:r>
            <a:r>
              <a:rPr lang="fr-FR" sz="3600" dirty="0" smtClean="0"/>
              <a:t> était dédiée à Matthieu </a:t>
            </a:r>
            <a:r>
              <a:rPr lang="fr-FR" sz="3600" dirty="0" err="1" smtClean="0"/>
              <a:t>Cointrel</a:t>
            </a:r>
            <a:r>
              <a:rPr lang="fr-FR" sz="3600" dirty="0" smtClean="0"/>
              <a:t>)</a:t>
            </a:r>
            <a:br>
              <a:rPr lang="fr-FR" sz="3600" dirty="0" smtClean="0"/>
            </a:br>
            <a:r>
              <a:rPr lang="fr-FR" sz="3600" dirty="0"/>
              <a:t/>
            </a:r>
            <a:br>
              <a:rPr lang="fr-FR" sz="3600" dirty="0"/>
            </a:br>
            <a:r>
              <a:rPr lang="fr-FR" sz="3600" dirty="0" smtClean="0"/>
              <a:t>Dans le même temps, il reçoit commande pour l’église Santa Maria </a:t>
            </a:r>
            <a:r>
              <a:rPr lang="fr-FR" sz="3600" dirty="0" err="1" smtClean="0"/>
              <a:t>del</a:t>
            </a:r>
            <a:r>
              <a:rPr lang="fr-FR" sz="3600" dirty="0" smtClean="0"/>
              <a:t> </a:t>
            </a:r>
            <a:r>
              <a:rPr lang="fr-FR" sz="3600" dirty="0" err="1" smtClean="0"/>
              <a:t>Popolo</a:t>
            </a:r>
            <a:r>
              <a:rPr lang="fr-FR" sz="3600" dirty="0" smtClean="0"/>
              <a:t> sur le thème de «</a:t>
            </a:r>
            <a:r>
              <a:rPr lang="fr-FR" sz="3600" u="sng" dirty="0" smtClean="0"/>
              <a:t> la Conversion de St Paul » et « le Crucifiement de St Pierre »</a:t>
            </a:r>
            <a:r>
              <a:rPr lang="fr-FR" sz="3600" b="1" u="sng" dirty="0" smtClean="0"/>
              <a:t/>
            </a:r>
            <a:br>
              <a:rPr lang="fr-FR" sz="3600" b="1" u="sng" dirty="0" smtClean="0"/>
            </a:br>
            <a:r>
              <a:rPr lang="fr-FR" sz="3600" b="1" u="sng" dirty="0"/>
              <a:t/>
            </a:r>
            <a:br>
              <a:rPr lang="fr-FR" sz="3600" b="1" u="sng" dirty="0"/>
            </a:br>
            <a:endParaRPr lang="fr-FR" sz="3600" b="1" u="sng" dirty="0"/>
          </a:p>
        </p:txBody>
      </p:sp>
    </p:spTree>
    <p:extLst>
      <p:ext uri="{BB962C8B-B14F-4D97-AF65-F5344CB8AC3E}">
        <p14:creationId xmlns:p14="http://schemas.microsoft.com/office/powerpoint/2010/main" val="282136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622" y="0"/>
            <a:ext cx="7143751" cy="1325563"/>
          </a:xfrm>
        </p:spPr>
        <p:txBody>
          <a:bodyPr>
            <a:normAutofit/>
          </a:bodyPr>
          <a:lstStyle/>
          <a:p>
            <a:r>
              <a:rPr lang="fr-FR" sz="2800" b="1" u="sng" dirty="0" smtClean="0"/>
              <a:t>La Chapelle CONTARELLI entre 1599 et 1602 </a:t>
            </a:r>
            <a:endParaRPr lang="fr-FR" sz="2800" b="1" u="sng" dirty="0"/>
          </a:p>
        </p:txBody>
      </p:sp>
      <p:sp>
        <p:nvSpPr>
          <p:cNvPr id="4" name="ZoneTexte 3"/>
          <p:cNvSpPr txBox="1"/>
          <p:nvPr/>
        </p:nvSpPr>
        <p:spPr>
          <a:xfrm>
            <a:off x="202622" y="932152"/>
            <a:ext cx="11845637" cy="1938992"/>
          </a:xfrm>
          <a:prstGeom prst="rect">
            <a:avLst/>
          </a:prstGeom>
          <a:noFill/>
        </p:spPr>
        <p:txBody>
          <a:bodyPr wrap="square" rtlCol="0">
            <a:spAutoFit/>
          </a:bodyPr>
          <a:lstStyle/>
          <a:p>
            <a:r>
              <a:rPr lang="fr-FR" sz="2400" dirty="0" smtClean="0"/>
              <a:t>Pour réaliser ce cycle il va utiliser la technique des </a:t>
            </a:r>
            <a:r>
              <a:rPr lang="fr-FR" sz="2400" b="1" u="sng" dirty="0" err="1" smtClean="0"/>
              <a:t>teleri</a:t>
            </a:r>
            <a:r>
              <a:rPr lang="fr-FR" sz="2400" b="1" u="sng" dirty="0" smtClean="0"/>
              <a:t> :</a:t>
            </a:r>
          </a:p>
          <a:p>
            <a:r>
              <a:rPr lang="fr-FR" sz="2400" dirty="0" smtClean="0"/>
              <a:t>Technique consistant à utiliser un cadre en bois sur lequel est monté une toile (de lin ou de chanvre peinte à l’huile) appliqué sur le mur</a:t>
            </a:r>
          </a:p>
          <a:p>
            <a:r>
              <a:rPr lang="fr-FR" sz="2400" dirty="0" smtClean="0"/>
              <a:t>Cette technique vénitienne permettait d’éviter la dégradation causée par l’humidité de la lagune sur les peintures comme sur les fresques.  </a:t>
            </a:r>
            <a:endParaRPr lang="fr-FR" sz="2400" dirty="0"/>
          </a:p>
        </p:txBody>
      </p:sp>
      <p:sp>
        <p:nvSpPr>
          <p:cNvPr id="5" name="Rectangle 4"/>
          <p:cNvSpPr/>
          <p:nvPr/>
        </p:nvSpPr>
        <p:spPr>
          <a:xfrm>
            <a:off x="202622" y="2996103"/>
            <a:ext cx="11145982" cy="2308324"/>
          </a:xfrm>
          <a:prstGeom prst="rect">
            <a:avLst/>
          </a:prstGeom>
        </p:spPr>
        <p:txBody>
          <a:bodyPr wrap="square">
            <a:spAutoFit/>
          </a:bodyPr>
          <a:lstStyle/>
          <a:p>
            <a:r>
              <a:rPr lang="fr-FR" sz="2400" dirty="0"/>
              <a:t>Les 3 immenses toiles réalisées par CARAVAGE avec leur côté naturaliste et en même temps théâtral vont être pour lui une véritable consécration.</a:t>
            </a:r>
            <a:br>
              <a:rPr lang="fr-FR" sz="2400" dirty="0"/>
            </a:br>
            <a:r>
              <a:rPr lang="fr-FR" sz="2400" dirty="0"/>
              <a:t/>
            </a:r>
            <a:br>
              <a:rPr lang="fr-FR" sz="2400" dirty="0"/>
            </a:br>
            <a:r>
              <a:rPr lang="fr-FR" sz="2400" dirty="0"/>
              <a:t>Elles vont être remarquées notamment pour leur valeur spirituelle : les faisceaux de lumière fendent l’obscurité donnant ainsi l’illusion de la grâce divine dans la vie des hommes.</a:t>
            </a:r>
          </a:p>
        </p:txBody>
      </p:sp>
      <p:sp>
        <p:nvSpPr>
          <p:cNvPr id="6" name="Rectangle 5"/>
          <p:cNvSpPr/>
          <p:nvPr/>
        </p:nvSpPr>
        <p:spPr>
          <a:xfrm>
            <a:off x="356754" y="5304427"/>
            <a:ext cx="11374582" cy="1569660"/>
          </a:xfrm>
          <a:prstGeom prst="rect">
            <a:avLst/>
          </a:prstGeom>
        </p:spPr>
        <p:txBody>
          <a:bodyPr wrap="square">
            <a:spAutoFit/>
          </a:bodyPr>
          <a:lstStyle/>
          <a:p>
            <a:r>
              <a:rPr lang="fr-FR" sz="2400" dirty="0"/>
              <a:t>Les 2 toiles destinées aux murs latéraux :«</a:t>
            </a:r>
            <a:r>
              <a:rPr lang="fr-FR" sz="2400" b="1" dirty="0"/>
              <a:t> La Vocation de St Matthieu » </a:t>
            </a:r>
            <a:r>
              <a:rPr lang="fr-FR" sz="2400" dirty="0"/>
              <a:t>et </a:t>
            </a:r>
            <a:r>
              <a:rPr lang="fr-FR" sz="2400" b="1" dirty="0"/>
              <a:t>« le Martyre de St</a:t>
            </a:r>
            <a:r>
              <a:rPr lang="fr-FR" sz="2400" i="1" dirty="0"/>
              <a:t> </a:t>
            </a:r>
            <a:r>
              <a:rPr lang="fr-FR" sz="2400" b="1" dirty="0"/>
              <a:t>Matthieu »</a:t>
            </a:r>
            <a:r>
              <a:rPr lang="fr-FR" sz="2400" dirty="0"/>
              <a:t> furent réalisées en 1 an entre 1599 et 1600</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698203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209" y="3095125"/>
            <a:ext cx="5590309" cy="1798994"/>
          </a:xfrm>
        </p:spPr>
        <p:txBody>
          <a:bodyPr>
            <a:normAutofit fontScale="90000"/>
          </a:bodyPr>
          <a:lstStyle/>
          <a:p>
            <a:r>
              <a:rPr lang="fr-FR" sz="2800" b="1" dirty="0" smtClean="0"/>
              <a:t>« La Vocation de saint Matthieu »</a:t>
            </a:r>
            <a:br>
              <a:rPr lang="fr-FR" sz="2800" b="1" dirty="0" smtClean="0"/>
            </a:br>
            <a:r>
              <a:rPr lang="fr-FR" sz="2800" dirty="0" smtClean="0"/>
              <a:t>322 x 340cm</a:t>
            </a:r>
            <a:br>
              <a:rPr lang="fr-FR" sz="2800" dirty="0" smtClean="0"/>
            </a:br>
            <a:r>
              <a:rPr lang="fr-FR" sz="2800" dirty="0"/>
              <a:t/>
            </a:r>
            <a:br>
              <a:rPr lang="fr-FR" sz="2800" dirty="0"/>
            </a:br>
            <a:r>
              <a:rPr lang="fr-FR" sz="2800" dirty="0" smtClean="0"/>
              <a:t>Le peintre s’appuie sur les Ecritures</a:t>
            </a:r>
            <a:br>
              <a:rPr lang="fr-FR" sz="2800" dirty="0" smtClean="0"/>
            </a:br>
            <a:r>
              <a:rPr lang="fr-FR" sz="2800" dirty="0" smtClean="0"/>
              <a:t>  …</a:t>
            </a:r>
            <a:r>
              <a:rPr lang="fr-FR" sz="2800" i="1" dirty="0" smtClean="0">
                <a:solidFill>
                  <a:schemeClr val="accent1"/>
                </a:solidFill>
              </a:rPr>
              <a:t>Jésus vit en passant un homme du nom de Matthieu, assis à son bureau de collecteur d’impôts. Il lui dit : «  Suis-moi ». L’homme se leva et le suivit </a:t>
            </a:r>
            <a:br>
              <a:rPr lang="fr-FR" sz="2800" i="1" dirty="0" smtClean="0">
                <a:solidFill>
                  <a:schemeClr val="accent1"/>
                </a:solidFill>
              </a:rPr>
            </a:br>
            <a:r>
              <a:rPr lang="fr-FR" sz="2800" dirty="0" smtClean="0"/>
              <a:t>mais il campe la scène dans une sorte de taverne où 5 personnages en tenue d’époque sont attablés.</a:t>
            </a:r>
            <a:br>
              <a:rPr lang="fr-FR" sz="2800" dirty="0" smtClean="0"/>
            </a:br>
            <a:r>
              <a:rPr lang="fr-FR" sz="2800" dirty="0" smtClean="0"/>
              <a:t>Le Christ ( petite auréole) accompagné de St Pierre ( de dos) désigne du doigt Lévi celui qu’il appelle à devenir un de ses apôtres; eux sont vêtus à l’antique pour symboliser leurs figures éternelles, universelles et intemporelles</a:t>
            </a:r>
            <a:br>
              <a:rPr lang="fr-FR" sz="2800" dirty="0" smtClean="0"/>
            </a:br>
            <a:r>
              <a:rPr lang="fr-FR" sz="2800" dirty="0" smtClean="0"/>
              <a:t>Le travail sur </a:t>
            </a:r>
            <a:r>
              <a:rPr lang="fr-FR" sz="2800" u="sng" dirty="0" smtClean="0"/>
              <a:t>la lumière </a:t>
            </a:r>
            <a:r>
              <a:rPr lang="fr-FR" sz="2800" dirty="0" smtClean="0"/>
              <a:t>prend une valeur hautement symbolique</a:t>
            </a:r>
            <a:br>
              <a:rPr lang="fr-FR" sz="2800" dirty="0" smtClean="0"/>
            </a:br>
            <a:r>
              <a:rPr lang="fr-FR" sz="2800" dirty="0"/>
              <a:t/>
            </a:r>
            <a:br>
              <a:rPr lang="fr-FR" sz="2800" dirty="0"/>
            </a:br>
            <a:r>
              <a:rPr lang="fr-FR" sz="2800" i="1" dirty="0" smtClean="0">
                <a:solidFill>
                  <a:schemeClr val="accent1"/>
                </a:solidFill>
              </a:rPr>
              <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endParaRPr lang="fr-FR" sz="2800" i="1" dirty="0">
              <a:solidFill>
                <a:schemeClr val="accent1"/>
              </a:solidFill>
            </a:endParaRPr>
          </a:p>
        </p:txBody>
      </p:sp>
      <p:sp>
        <p:nvSpPr>
          <p:cNvPr id="4" name="Rectangle 3"/>
          <p:cNvSpPr/>
          <p:nvPr/>
        </p:nvSpPr>
        <p:spPr>
          <a:xfrm>
            <a:off x="6096000" y="1340799"/>
            <a:ext cx="6096000" cy="3046988"/>
          </a:xfrm>
          <a:prstGeom prst="rect">
            <a:avLst/>
          </a:prstGeom>
        </p:spPr>
        <p:txBody>
          <a:bodyPr>
            <a:spAutoFit/>
          </a:bodyPr>
          <a:lstStyle/>
          <a:p>
            <a:r>
              <a:rPr lang="fr-FR" sz="2400" dirty="0"/>
              <a:t>Certains historiens de l’art ont vu une certaine similitude entre le doigt de la Création d’Adam ( Chapelle Sixtine MICHEL ANGE) et le doigt du Christ désignant Matthieu peint par CARAVAGE</a:t>
            </a:r>
            <a:br>
              <a:rPr lang="fr-FR" sz="2400" dirty="0"/>
            </a:br>
            <a:r>
              <a:rPr lang="fr-FR" sz="2400" dirty="0"/>
              <a:t/>
            </a:r>
            <a:br>
              <a:rPr lang="fr-FR" sz="2400" dirty="0"/>
            </a:br>
            <a:r>
              <a:rPr lang="fr-FR" sz="2400" dirty="0"/>
              <a:t>Matthieu lui aussi se désigne avec son index pour avoir la confirmation que c’est lui qui est appelé</a:t>
            </a:r>
          </a:p>
        </p:txBody>
      </p:sp>
    </p:spTree>
    <p:extLst>
      <p:ext uri="{BB962C8B-B14F-4D97-AF65-F5344CB8AC3E}">
        <p14:creationId xmlns:p14="http://schemas.microsoft.com/office/powerpoint/2010/main" val="316838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smtClean="0"/>
              <a:t>Formation et débuts à Rome</a:t>
            </a:r>
            <a:endParaRPr lang="fr-FR" b="1" dirty="0"/>
          </a:p>
        </p:txBody>
      </p:sp>
      <p:sp>
        <p:nvSpPr>
          <p:cNvPr id="3" name="ZoneTexte 2"/>
          <p:cNvSpPr txBox="1"/>
          <p:nvPr/>
        </p:nvSpPr>
        <p:spPr>
          <a:xfrm>
            <a:off x="5496791" y="134292"/>
            <a:ext cx="5933209" cy="461665"/>
          </a:xfrm>
          <a:prstGeom prst="rect">
            <a:avLst/>
          </a:prstGeom>
          <a:noFill/>
        </p:spPr>
        <p:txBody>
          <a:bodyPr wrap="square" rtlCol="0">
            <a:spAutoFit/>
          </a:bodyPr>
          <a:lstStyle/>
          <a:p>
            <a:r>
              <a:rPr lang="fr-FR" sz="2400" dirty="0" smtClean="0"/>
              <a:t>Portrait réalisé par Ottavio LEONI vers 1621</a:t>
            </a:r>
            <a:endParaRPr lang="fr-FR" sz="2400" dirty="0"/>
          </a:p>
        </p:txBody>
      </p:sp>
      <p:sp>
        <p:nvSpPr>
          <p:cNvPr id="5" name="Rectangle 4"/>
          <p:cNvSpPr/>
          <p:nvPr/>
        </p:nvSpPr>
        <p:spPr>
          <a:xfrm>
            <a:off x="197427" y="1388745"/>
            <a:ext cx="11523518" cy="4247317"/>
          </a:xfrm>
          <a:prstGeom prst="rect">
            <a:avLst/>
          </a:prstGeom>
        </p:spPr>
        <p:txBody>
          <a:bodyPr wrap="square">
            <a:spAutoFit/>
          </a:bodyPr>
          <a:lstStyle/>
          <a:p>
            <a:r>
              <a:rPr lang="fr-FR" b="1" dirty="0"/>
              <a:t>Michelangelo MERISI </a:t>
            </a:r>
            <a:r>
              <a:rPr lang="fr-FR" dirty="0"/>
              <a:t>nait à Milan le 29 septembre 1571 ( jour de célébration de l’archange Michel).</a:t>
            </a:r>
            <a:br>
              <a:rPr lang="fr-FR" dirty="0"/>
            </a:br>
            <a:r>
              <a:rPr lang="fr-FR" dirty="0"/>
              <a:t>Ses parents étaient originaires de </a:t>
            </a:r>
            <a:r>
              <a:rPr lang="fr-FR" u="sng" dirty="0" err="1"/>
              <a:t>Caravaggio</a:t>
            </a:r>
            <a:r>
              <a:rPr lang="fr-FR" u="sng" dirty="0"/>
              <a:t>; </a:t>
            </a:r>
            <a:r>
              <a:rPr lang="fr-FR" dirty="0"/>
              <a:t>son père, </a:t>
            </a:r>
            <a:r>
              <a:rPr lang="fr-FR" dirty="0" err="1"/>
              <a:t>Ferno</a:t>
            </a:r>
            <a:r>
              <a:rPr lang="fr-FR" dirty="0"/>
              <a:t>, était maitre de maison chez le marquis Francesco SFORZA et son épouse </a:t>
            </a:r>
            <a:r>
              <a:rPr lang="fr-FR" dirty="0" err="1"/>
              <a:t>Constanza</a:t>
            </a:r>
            <a:r>
              <a:rPr lang="fr-FR" dirty="0"/>
              <a:t> COLONNA, marquise de </a:t>
            </a:r>
            <a:r>
              <a:rPr lang="fr-FR" dirty="0" err="1"/>
              <a:t>Caravaggio</a:t>
            </a:r>
            <a:r>
              <a:rPr lang="fr-FR" dirty="0"/>
              <a:t>.</a:t>
            </a:r>
            <a:br>
              <a:rPr lang="fr-FR" dirty="0"/>
            </a:br>
            <a:r>
              <a:rPr lang="fr-FR" dirty="0"/>
              <a:t>Celle-ci suivra de près le parcours de Michelangelo qui restera sous sa protection indéfectible jusqu’aux dernières années de sa vie.</a:t>
            </a:r>
            <a:br>
              <a:rPr lang="fr-FR" dirty="0"/>
            </a:br>
            <a:r>
              <a:rPr lang="fr-FR" dirty="0"/>
              <a:t/>
            </a:r>
            <a:br>
              <a:rPr lang="fr-FR" dirty="0"/>
            </a:br>
            <a:r>
              <a:rPr lang="fr-FR" dirty="0"/>
              <a:t>Michelangelo passera sa prime jeunesse à Milan.</a:t>
            </a:r>
            <a:br>
              <a:rPr lang="fr-FR" dirty="0"/>
            </a:br>
            <a:r>
              <a:rPr lang="fr-FR" dirty="0"/>
              <a:t>En 1577, à l’âge de 6 ans, il est durement frappé par le sort : son père, son  oncle maternel puis son frère </a:t>
            </a:r>
            <a:r>
              <a:rPr lang="fr-FR" dirty="0" err="1"/>
              <a:t>Giovani</a:t>
            </a:r>
            <a:r>
              <a:rPr lang="fr-FR" dirty="0"/>
              <a:t> Petro meurent ( la peste sévissait)</a:t>
            </a:r>
            <a:br>
              <a:rPr lang="fr-FR" dirty="0"/>
            </a:br>
            <a:r>
              <a:rPr lang="fr-FR" dirty="0"/>
              <a:t/>
            </a:r>
            <a:br>
              <a:rPr lang="fr-FR" dirty="0"/>
            </a:br>
            <a:r>
              <a:rPr lang="fr-FR" dirty="0"/>
              <a:t>A l’âge de 14 ans, il entre dans l’atelier d’un maitre vénitien Simone</a:t>
            </a:r>
            <a:br>
              <a:rPr lang="fr-FR" dirty="0"/>
            </a:br>
            <a:r>
              <a:rPr lang="fr-FR" dirty="0"/>
              <a:t>PETERZANO où il assimile pleinement les différentes cultures de la peinture.</a:t>
            </a:r>
            <a:br>
              <a:rPr lang="fr-FR" dirty="0"/>
            </a:br>
            <a:r>
              <a:rPr lang="fr-FR" dirty="0"/>
              <a:t>En 1590 c’est au tour de sa mère de disparaitre</a:t>
            </a:r>
            <a:br>
              <a:rPr lang="fr-FR" dirty="0"/>
            </a:br>
            <a:r>
              <a:rPr lang="fr-FR" dirty="0"/>
              <a:t/>
            </a:r>
            <a:br>
              <a:rPr lang="fr-FR" dirty="0"/>
            </a:br>
            <a:endParaRPr lang="fr-FR" dirty="0"/>
          </a:p>
        </p:txBody>
      </p:sp>
    </p:spTree>
    <p:extLst>
      <p:ext uri="{BB962C8B-B14F-4D97-AF65-F5344CB8AC3E}">
        <p14:creationId xmlns:p14="http://schemas.microsoft.com/office/powerpoint/2010/main" val="136410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17179"/>
            <a:ext cx="11627427" cy="1325563"/>
          </a:xfrm>
        </p:spPr>
        <p:txBody>
          <a:bodyPr>
            <a:noAutofit/>
          </a:bodyPr>
          <a:lstStyle/>
          <a:p>
            <a:r>
              <a:rPr lang="fr-FR" sz="2800" b="1" dirty="0" smtClean="0"/>
              <a:t>« Le Martyre de saint Matthieu »</a:t>
            </a:r>
            <a:br>
              <a:rPr lang="fr-FR" sz="2800" b="1" dirty="0" smtClean="0"/>
            </a:br>
            <a:r>
              <a:rPr lang="fr-FR" sz="2800" dirty="0" smtClean="0"/>
              <a:t>( 323 x 343 cm)</a:t>
            </a:r>
            <a:br>
              <a:rPr lang="fr-FR" sz="2800" dirty="0" smtClean="0"/>
            </a:br>
            <a:r>
              <a:rPr lang="fr-FR" sz="2800" dirty="0"/>
              <a:t/>
            </a:r>
            <a:br>
              <a:rPr lang="fr-FR" sz="2800" dirty="0"/>
            </a:br>
            <a:r>
              <a:rPr lang="fr-FR" sz="2800" dirty="0" smtClean="0"/>
              <a:t>Alors qu’il s’apprête à officier, Matthieu est assassiné.</a:t>
            </a:r>
            <a:br>
              <a:rPr lang="fr-FR" sz="2800" dirty="0" smtClean="0"/>
            </a:br>
            <a:r>
              <a:rPr lang="fr-FR" sz="2800" dirty="0" smtClean="0"/>
              <a:t/>
            </a:r>
            <a:br>
              <a:rPr lang="fr-FR" sz="2800" dirty="0" smtClean="0"/>
            </a:br>
            <a:r>
              <a:rPr lang="fr-FR" sz="2800" dirty="0" smtClean="0"/>
              <a:t>Le bourreau figure en personnage central : à demi-nu, le visage grimaçant, il saisit le poignet de Matthieu qui en essayant de parer le coup mortel va pouvoir recevoir la palme de martyre qu’un ange venu du ciel lui envoie.</a:t>
            </a:r>
            <a:br>
              <a:rPr lang="fr-FR" sz="2800" dirty="0" smtClean="0"/>
            </a:br>
            <a:r>
              <a:rPr lang="fr-FR" sz="2800" dirty="0" smtClean="0"/>
              <a:t>CARAVAGE s’est représenté dans cette scène</a:t>
            </a:r>
            <a:endParaRPr lang="fr-FR" sz="2800" dirty="0"/>
          </a:p>
        </p:txBody>
      </p:sp>
      <p:sp>
        <p:nvSpPr>
          <p:cNvPr id="4" name="Rectangle 3"/>
          <p:cNvSpPr/>
          <p:nvPr/>
        </p:nvSpPr>
        <p:spPr>
          <a:xfrm>
            <a:off x="0" y="4325127"/>
            <a:ext cx="11274136" cy="1200329"/>
          </a:xfrm>
          <a:prstGeom prst="rect">
            <a:avLst/>
          </a:prstGeom>
        </p:spPr>
        <p:txBody>
          <a:bodyPr wrap="square">
            <a:spAutoFit/>
          </a:bodyPr>
          <a:lstStyle/>
          <a:p>
            <a:r>
              <a:rPr lang="fr-FR" sz="2400" dirty="0"/>
              <a:t>Avec les mimiques des personnages, les torsions des corps, il nous permet de saisir la violence de la scène, la peur du jeune enfant qui s’enfuie en criant et toujours la scène principale éclairée par une lumière relativement violente</a:t>
            </a:r>
          </a:p>
        </p:txBody>
      </p:sp>
    </p:spTree>
    <p:extLst>
      <p:ext uri="{BB962C8B-B14F-4D97-AF65-F5344CB8AC3E}">
        <p14:creationId xmlns:p14="http://schemas.microsoft.com/office/powerpoint/2010/main" val="1297805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0609" y="2083349"/>
            <a:ext cx="10515600" cy="1325563"/>
          </a:xfrm>
        </p:spPr>
        <p:txBody>
          <a:bodyPr>
            <a:noAutofit/>
          </a:bodyPr>
          <a:lstStyle/>
          <a:p>
            <a:r>
              <a:rPr lang="fr-FR" sz="2800" dirty="0" smtClean="0"/>
              <a:t>Après l’installation des deux toiles latérales, il reçoit la commande d’un retable représentant St Matthieu et l’ange.</a:t>
            </a:r>
            <a:br>
              <a:rPr lang="fr-FR" sz="2800" dirty="0" smtClean="0"/>
            </a:br>
            <a:r>
              <a:rPr lang="fr-FR" sz="2800" dirty="0" smtClean="0"/>
              <a:t>Dans un 1</a:t>
            </a:r>
            <a:r>
              <a:rPr lang="fr-FR" sz="2800" baseline="30000" dirty="0" smtClean="0"/>
              <a:t>er</a:t>
            </a:r>
            <a:r>
              <a:rPr lang="fr-FR" sz="2800" dirty="0" smtClean="0"/>
              <a:t> temps, CARAVAGE peint le saint entrain de rédiger les Evangiles mais cette œuvre n’aurait pas plu!</a:t>
            </a:r>
            <a:br>
              <a:rPr lang="fr-FR" sz="2800" dirty="0" smtClean="0"/>
            </a:br>
            <a:r>
              <a:rPr lang="fr-FR" sz="2800" dirty="0"/>
              <a:t/>
            </a:r>
            <a:br>
              <a:rPr lang="fr-FR" sz="2800" dirty="0"/>
            </a:br>
            <a:r>
              <a:rPr lang="fr-FR" sz="2800" dirty="0" smtClean="0"/>
              <a:t>Le saint apparaissait comme un homme gauche</a:t>
            </a:r>
            <a:br>
              <a:rPr lang="fr-FR" sz="2800" dirty="0" smtClean="0"/>
            </a:br>
            <a:r>
              <a:rPr lang="fr-FR" sz="2800" dirty="0" smtClean="0"/>
              <a:t>et rudimentaire, le regard plein de stupeur,</a:t>
            </a:r>
            <a:br>
              <a:rPr lang="fr-FR" sz="2800" dirty="0" smtClean="0"/>
            </a:br>
            <a:r>
              <a:rPr lang="fr-FR" sz="2800" dirty="0" smtClean="0"/>
              <a:t>en fait c’est l’ange qui guidait sa main pour</a:t>
            </a:r>
            <a:br>
              <a:rPr lang="fr-FR" sz="2800" dirty="0" smtClean="0"/>
            </a:br>
            <a:r>
              <a:rPr lang="fr-FR" sz="2800" dirty="0" smtClean="0"/>
              <a:t>l’aider dans la rédaction de son évangile</a:t>
            </a:r>
            <a:br>
              <a:rPr lang="fr-FR" sz="2800" dirty="0" smtClean="0"/>
            </a:br>
            <a:r>
              <a:rPr lang="fr-FR" sz="2800" dirty="0" smtClean="0"/>
              <a:t>C’est surtout l’ange avec son côté un peu </a:t>
            </a:r>
            <a:br>
              <a:rPr lang="fr-FR" sz="2800" dirty="0" smtClean="0"/>
            </a:br>
            <a:r>
              <a:rPr lang="fr-FR" sz="2800" dirty="0" smtClean="0"/>
              <a:t>aguichant qui avait choqué! «  un manque de</a:t>
            </a:r>
            <a:br>
              <a:rPr lang="fr-FR" sz="2800" dirty="0" smtClean="0"/>
            </a:br>
            <a:r>
              <a:rPr lang="fr-FR" sz="2800" dirty="0" smtClean="0"/>
              <a:t>bienséance… »</a:t>
            </a:r>
            <a:br>
              <a:rPr lang="fr-FR" sz="2800" dirty="0" smtClean="0"/>
            </a:br>
            <a:r>
              <a:rPr lang="fr-FR" sz="2800" dirty="0" smtClean="0"/>
              <a:t/>
            </a:r>
            <a:br>
              <a:rPr lang="fr-FR" sz="2800" dirty="0" smtClean="0"/>
            </a:br>
            <a:endParaRPr lang="fr-FR" sz="2800" dirty="0"/>
          </a:p>
        </p:txBody>
      </p:sp>
      <p:sp>
        <p:nvSpPr>
          <p:cNvPr id="4" name="ZoneTexte 3"/>
          <p:cNvSpPr txBox="1"/>
          <p:nvPr/>
        </p:nvSpPr>
        <p:spPr>
          <a:xfrm>
            <a:off x="370609" y="5382491"/>
            <a:ext cx="6913418" cy="1200329"/>
          </a:xfrm>
          <a:prstGeom prst="rect">
            <a:avLst/>
          </a:prstGeom>
          <a:noFill/>
        </p:spPr>
        <p:txBody>
          <a:bodyPr wrap="square" rtlCol="0">
            <a:spAutoFit/>
          </a:bodyPr>
          <a:lstStyle/>
          <a:p>
            <a:r>
              <a:rPr lang="fr-FR" sz="2400" i="1" dirty="0" smtClean="0"/>
              <a:t>Ce tableau refusé avait été acheté par le roi de Prusse. Il fut détruit lors d’un bombardement durant la 2</a:t>
            </a:r>
            <a:r>
              <a:rPr lang="fr-FR" sz="2400" i="1" baseline="30000" dirty="0" smtClean="0"/>
              <a:t>nde</a:t>
            </a:r>
            <a:r>
              <a:rPr lang="fr-FR" sz="2400" i="1" dirty="0" smtClean="0"/>
              <a:t> guerre mondiale.</a:t>
            </a:r>
            <a:endParaRPr lang="fr-FR" sz="2400" i="1" dirty="0"/>
          </a:p>
        </p:txBody>
      </p:sp>
    </p:spTree>
    <p:extLst>
      <p:ext uri="{BB962C8B-B14F-4D97-AF65-F5344CB8AC3E}">
        <p14:creationId xmlns:p14="http://schemas.microsoft.com/office/powerpoint/2010/main" val="130989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3619" y="2325031"/>
            <a:ext cx="10235044" cy="1325563"/>
          </a:xfrm>
        </p:spPr>
        <p:txBody>
          <a:bodyPr>
            <a:noAutofit/>
          </a:bodyPr>
          <a:lstStyle/>
          <a:p>
            <a:r>
              <a:rPr lang="fr-FR" sz="2800" b="1" dirty="0" smtClean="0"/>
              <a:t>« Saint Matthieu et l’ange » </a:t>
            </a:r>
            <a:r>
              <a:rPr lang="fr-FR" sz="2800" dirty="0" smtClean="0"/>
              <a:t>1602  ( 296,5 x 195 cm)</a:t>
            </a:r>
            <a:br>
              <a:rPr lang="fr-FR" sz="2800" dirty="0" smtClean="0"/>
            </a:br>
            <a:r>
              <a:rPr lang="fr-FR" sz="2800" dirty="0"/>
              <a:t/>
            </a:r>
            <a:br>
              <a:rPr lang="fr-FR" sz="2800" dirty="0"/>
            </a:br>
            <a:r>
              <a:rPr lang="fr-FR" sz="2800" dirty="0" smtClean="0"/>
              <a:t>Cette fois le saint apparait comme véritable protagoniste, il est debout avec un genou posé sur un tabouret à l’équilibre incertain. Il porte une toge rouge comme les philosophes antiques</a:t>
            </a:r>
            <a:br>
              <a:rPr lang="fr-FR" sz="2800" dirty="0" smtClean="0"/>
            </a:br>
            <a:r>
              <a:rPr lang="fr-FR" sz="2800" dirty="0" smtClean="0"/>
              <a:t>L’ange est assimilé à l’inspiration divine; il est drapé de blanc, suspendu en vol dans un mouvement de tourbillon; il semble compter avec ses doigts.</a:t>
            </a:r>
            <a:br>
              <a:rPr lang="fr-FR" sz="2800" dirty="0" smtClean="0"/>
            </a:br>
            <a:r>
              <a:rPr lang="fr-FR" sz="2800" dirty="0"/>
              <a:t/>
            </a:r>
            <a:br>
              <a:rPr lang="fr-FR" sz="2800" dirty="0"/>
            </a:br>
            <a:r>
              <a:rPr lang="fr-FR" sz="2800" dirty="0" smtClean="0"/>
              <a:t>Remarquable travail sur la lumière et surtout sur les drapés dans un décor très épuré et un mobilier sommaire.</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3269809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54" y="22226"/>
            <a:ext cx="11204863" cy="1325563"/>
          </a:xfrm>
        </p:spPr>
        <p:txBody>
          <a:bodyPr>
            <a:normAutofit/>
          </a:bodyPr>
          <a:lstStyle/>
          <a:p>
            <a:r>
              <a:rPr lang="fr-FR" sz="2800" b="1" dirty="0" smtClean="0"/>
              <a:t>« La Conversion de saint Paul » </a:t>
            </a:r>
            <a:r>
              <a:rPr lang="fr-FR" sz="2800" dirty="0" smtClean="0"/>
              <a:t>et </a:t>
            </a:r>
            <a:r>
              <a:rPr lang="fr-FR" sz="2800" b="1" dirty="0" smtClean="0"/>
              <a:t>«  Le Crucifiement de saint Pierre » - 1604-</a:t>
            </a:r>
            <a:br>
              <a:rPr lang="fr-FR" sz="2800" b="1" dirty="0" smtClean="0"/>
            </a:br>
            <a:r>
              <a:rPr lang="fr-FR" sz="2800" b="1" dirty="0" smtClean="0"/>
              <a:t>               </a:t>
            </a:r>
            <a:r>
              <a:rPr lang="fr-FR" sz="2800" dirty="0" smtClean="0"/>
              <a:t>( peintures installées en 1605 dans la basilique)</a:t>
            </a:r>
            <a:endParaRPr lang="fr-FR" sz="2800" b="1" dirty="0"/>
          </a:p>
        </p:txBody>
      </p:sp>
      <p:sp>
        <p:nvSpPr>
          <p:cNvPr id="4" name="Rectangle 3"/>
          <p:cNvSpPr/>
          <p:nvPr/>
        </p:nvSpPr>
        <p:spPr>
          <a:xfrm>
            <a:off x="235525" y="1036061"/>
            <a:ext cx="11433465" cy="2677656"/>
          </a:xfrm>
          <a:prstGeom prst="rect">
            <a:avLst/>
          </a:prstGeom>
        </p:spPr>
        <p:txBody>
          <a:bodyPr wrap="square">
            <a:spAutoFit/>
          </a:bodyPr>
          <a:lstStyle/>
          <a:p>
            <a:r>
              <a:rPr lang="fr-FR" sz="2400" dirty="0"/>
              <a:t>La voûte et le retable(« l’Assomption de la Vierge) furent confiés à </a:t>
            </a:r>
            <a:r>
              <a:rPr lang="fr-FR" sz="2400" dirty="0" err="1"/>
              <a:t>Annibale</a:t>
            </a:r>
            <a:r>
              <a:rPr lang="fr-FR" sz="2400" dirty="0"/>
              <a:t> CARACCI qui venait de terminer la décoration du Palais Farnèse.</a:t>
            </a:r>
            <a:br>
              <a:rPr lang="fr-FR" sz="2400" dirty="0"/>
            </a:br>
            <a:r>
              <a:rPr lang="fr-FR" sz="2400" dirty="0" smtClean="0"/>
              <a:t>Les </a:t>
            </a:r>
            <a:r>
              <a:rPr lang="fr-FR" sz="2400" dirty="0"/>
              <a:t>murs latéraux confiés au CARAVAGE représentent des éléments marquants des Princes de </a:t>
            </a:r>
            <a:r>
              <a:rPr lang="fr-FR" sz="2400" dirty="0" smtClean="0"/>
              <a:t>l’Eglise </a:t>
            </a:r>
            <a:r>
              <a:rPr lang="fr-FR" sz="2400" dirty="0"/>
              <a:t>: Paul et Pierre.</a:t>
            </a:r>
            <a:br>
              <a:rPr lang="fr-FR" sz="2400" dirty="0"/>
            </a:br>
            <a:r>
              <a:rPr lang="fr-FR" sz="2400" dirty="0"/>
              <a:t>Pour Paul, il réalisa d’abord une 1ère version(huile sur bois de cyprès) fidèle aux Ecritures ( Chapitre 9 des Actes des Apôtres) mais qui semble-t-il n’avait pas plu car une scène «  trop encombrée » ( elle fut alors vendue)</a:t>
            </a:r>
          </a:p>
        </p:txBody>
      </p:sp>
      <p:sp>
        <p:nvSpPr>
          <p:cNvPr id="5" name="Rectangle 4"/>
          <p:cNvSpPr/>
          <p:nvPr/>
        </p:nvSpPr>
        <p:spPr>
          <a:xfrm>
            <a:off x="235525" y="3713717"/>
            <a:ext cx="11724408" cy="3046988"/>
          </a:xfrm>
          <a:prstGeom prst="rect">
            <a:avLst/>
          </a:prstGeom>
        </p:spPr>
        <p:txBody>
          <a:bodyPr wrap="square">
            <a:spAutoFit/>
          </a:bodyPr>
          <a:lstStyle/>
          <a:p>
            <a:r>
              <a:rPr lang="fr-FR" sz="2400" u="sng" dirty="0"/>
              <a:t>Version définitive réalisée l’année suivante </a:t>
            </a:r>
            <a:r>
              <a:rPr lang="fr-FR" sz="2400" dirty="0"/>
              <a:t>: huile sur toile 230 x 175 cm</a:t>
            </a:r>
            <a:br>
              <a:rPr lang="fr-FR" sz="2400" dirty="0"/>
            </a:br>
            <a:r>
              <a:rPr lang="fr-FR" sz="2400" dirty="0" smtClean="0"/>
              <a:t>Le </a:t>
            </a:r>
            <a:r>
              <a:rPr lang="fr-FR" sz="2400" dirty="0"/>
              <a:t>travail sur la lumière est remarquable.</a:t>
            </a:r>
            <a:br>
              <a:rPr lang="fr-FR" sz="2400" dirty="0"/>
            </a:br>
            <a:r>
              <a:rPr lang="fr-FR" sz="2400" dirty="0" smtClean="0"/>
              <a:t>Cette </a:t>
            </a:r>
            <a:r>
              <a:rPr lang="fr-FR" sz="2400" dirty="0"/>
              <a:t>fois, il a opté pour un nombre restreint de personnages avec la place principale occupée par un imposant cheval.</a:t>
            </a:r>
            <a:br>
              <a:rPr lang="fr-FR" sz="2400" dirty="0"/>
            </a:br>
            <a:r>
              <a:rPr lang="fr-FR" sz="2400" dirty="0"/>
              <a:t>Un serviteur le tient par le mors tandis que Saül désarçonné, git les yeux fermés. Son épée est tombée à ses côtés et son casque est renversé</a:t>
            </a:r>
            <a:br>
              <a:rPr lang="fr-FR" sz="2400" dirty="0"/>
            </a:br>
            <a:r>
              <a:rPr lang="fr-FR" sz="2400" dirty="0" smtClean="0"/>
              <a:t>La </a:t>
            </a:r>
            <a:r>
              <a:rPr lang="fr-FR" sz="2400" dirty="0"/>
              <a:t>présence divine se traduit par la lumière qui envahit la scène et Saül qui ouvre grand les bras semblant s’abandonner et ainsi accepter l’appel du divin</a:t>
            </a:r>
          </a:p>
        </p:txBody>
      </p:sp>
    </p:spTree>
    <p:extLst>
      <p:ext uri="{BB962C8B-B14F-4D97-AF65-F5344CB8AC3E}">
        <p14:creationId xmlns:p14="http://schemas.microsoft.com/office/powerpoint/2010/main" val="2522521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986107"/>
            <a:ext cx="6948056" cy="1325563"/>
          </a:xfrm>
        </p:spPr>
        <p:txBody>
          <a:bodyPr>
            <a:noAutofit/>
          </a:bodyPr>
          <a:lstStyle/>
          <a:p>
            <a:r>
              <a:rPr lang="fr-FR" sz="2800" dirty="0" smtClean="0"/>
              <a:t>Ces détails montrent l’effort des bourreaux </a:t>
            </a:r>
            <a:br>
              <a:rPr lang="fr-FR" sz="2800" dirty="0" smtClean="0"/>
            </a:br>
            <a:r>
              <a:rPr lang="fr-FR" sz="2800" dirty="0" smtClean="0"/>
              <a:t>( muscles tendus, déséquilibre des corps), le visage de Pierre inspiré par Sénèque qui regarde le clou enfoncé dans sa main  et surtout la pierre au sol qui est là pour rappeler les paroles du Christ :</a:t>
            </a:r>
            <a:br>
              <a:rPr lang="fr-FR" sz="2800" dirty="0" smtClean="0"/>
            </a:br>
            <a:r>
              <a:rPr lang="fr-FR" sz="2800" i="1" dirty="0" smtClean="0"/>
              <a:t>«  Tu es Pierre et sur cette pierre, je bâtirai mon Eglise » </a:t>
            </a:r>
            <a:endParaRPr lang="fr-FR" sz="2800" i="1" dirty="0"/>
          </a:p>
        </p:txBody>
      </p:sp>
    </p:spTree>
    <p:extLst>
      <p:ext uri="{BB962C8B-B14F-4D97-AF65-F5344CB8AC3E}">
        <p14:creationId xmlns:p14="http://schemas.microsoft.com/office/powerpoint/2010/main" val="206978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465" y="2692688"/>
            <a:ext cx="5084618" cy="1325563"/>
          </a:xfrm>
        </p:spPr>
        <p:txBody>
          <a:bodyPr>
            <a:normAutofit fontScale="90000"/>
          </a:bodyPr>
          <a:lstStyle/>
          <a:p>
            <a:r>
              <a:rPr lang="fr-FR" sz="2800" b="1" dirty="0" smtClean="0"/>
              <a:t>« Le Souper à Emmaüs » </a:t>
            </a:r>
            <a:r>
              <a:rPr lang="fr-FR" sz="2800" dirty="0" smtClean="0"/>
              <a:t>1601</a:t>
            </a:r>
            <a:br>
              <a:rPr lang="fr-FR" sz="2800" dirty="0" smtClean="0"/>
            </a:br>
            <a:r>
              <a:rPr lang="fr-FR" sz="2800" dirty="0" smtClean="0"/>
              <a:t>(141 x 196,2 cm)</a:t>
            </a:r>
            <a:br>
              <a:rPr lang="fr-FR" sz="2800" dirty="0" smtClean="0"/>
            </a:br>
            <a:r>
              <a:rPr lang="fr-FR" sz="2800" dirty="0" smtClean="0"/>
              <a:t>National </a:t>
            </a:r>
            <a:r>
              <a:rPr lang="fr-FR" sz="2800" dirty="0" err="1" smtClean="0"/>
              <a:t>Gallery</a:t>
            </a:r>
            <a:r>
              <a:rPr lang="fr-FR" sz="2800" dirty="0" smtClean="0"/>
              <a:t> de Londres</a:t>
            </a:r>
            <a:br>
              <a:rPr lang="fr-FR" sz="2800" dirty="0" smtClean="0"/>
            </a:br>
            <a:r>
              <a:rPr lang="fr-FR" sz="2800" dirty="0"/>
              <a:t/>
            </a:r>
            <a:br>
              <a:rPr lang="fr-FR" sz="2800" dirty="0"/>
            </a:br>
            <a:r>
              <a:rPr lang="fr-FR" sz="2800" dirty="0" smtClean="0"/>
              <a:t>Encore une commande qui rejoignit ensuite la collection BORGHESE puis Londres en 1801</a:t>
            </a:r>
            <a:br>
              <a:rPr lang="fr-FR" sz="2800" dirty="0" smtClean="0"/>
            </a:br>
            <a:r>
              <a:rPr lang="fr-FR" sz="2800" dirty="0"/>
              <a:t/>
            </a:r>
            <a:br>
              <a:rPr lang="fr-FR" sz="2800" dirty="0"/>
            </a:br>
            <a:r>
              <a:rPr lang="fr-FR" sz="2800" dirty="0" smtClean="0"/>
              <a:t>Les images reflètent les paroles de l’Evangile ( selon Luc) lorsque le Christ ressuscité apparait à ses disciples à Emmaüs puis dine avec eux.</a:t>
            </a:r>
            <a:br>
              <a:rPr lang="fr-FR" sz="2800" dirty="0" smtClean="0"/>
            </a:br>
            <a:r>
              <a:rPr lang="fr-FR" sz="2800" dirty="0" smtClean="0"/>
              <a:t>Dans un espace indéfini, le Christ au visage imberbe et juvénile (allusion à la vie éternelle) portant des vêtements inspirés de l’antique reprend les gestes de la Cène devant 2 disciples qui ainsi le reconnaissent</a:t>
            </a:r>
            <a:endParaRPr lang="fr-FR" sz="2800" b="1" dirty="0"/>
          </a:p>
        </p:txBody>
      </p:sp>
      <p:sp>
        <p:nvSpPr>
          <p:cNvPr id="3" name="Rectangle 2"/>
          <p:cNvSpPr/>
          <p:nvPr/>
        </p:nvSpPr>
        <p:spPr>
          <a:xfrm>
            <a:off x="5957454" y="234145"/>
            <a:ext cx="6096000" cy="6001643"/>
          </a:xfrm>
          <a:prstGeom prst="rect">
            <a:avLst/>
          </a:prstGeom>
        </p:spPr>
        <p:txBody>
          <a:bodyPr>
            <a:spAutoFit/>
          </a:bodyPr>
          <a:lstStyle/>
          <a:p>
            <a:r>
              <a:rPr lang="fr-FR" sz="2400" dirty="0"/>
              <a:t>Sur la table chaque élément a une signification religieuse :</a:t>
            </a:r>
            <a:br>
              <a:rPr lang="fr-FR" sz="2400" dirty="0"/>
            </a:br>
            <a:r>
              <a:rPr lang="fr-FR" sz="2400" dirty="0"/>
              <a:t>le pain et le vin ( Eucharistie)</a:t>
            </a:r>
            <a:br>
              <a:rPr lang="fr-FR" sz="2400" dirty="0"/>
            </a:br>
            <a:r>
              <a:rPr lang="fr-FR" sz="2400" dirty="0"/>
              <a:t>le raisin et la grenade ( symboles christiques) dans une corbeille ( déjà représentée à ses débuts dans ses peintures de natures mortes)</a:t>
            </a:r>
            <a:br>
              <a:rPr lang="fr-FR" sz="2400" dirty="0"/>
            </a:br>
            <a:r>
              <a:rPr lang="fr-FR" sz="2400" dirty="0"/>
              <a:t>les pommes ( péché originel) et notion de Vanité</a:t>
            </a:r>
            <a:br>
              <a:rPr lang="fr-FR" sz="2400" dirty="0"/>
            </a:br>
            <a:r>
              <a:rPr lang="fr-FR" sz="2400" dirty="0"/>
              <a:t/>
            </a:r>
            <a:br>
              <a:rPr lang="fr-FR" sz="2400" dirty="0"/>
            </a:br>
            <a:r>
              <a:rPr lang="fr-FR" sz="2400" dirty="0"/>
              <a:t>L’aubergiste, personnage profane ne semble pas affecté par la scène à laquelle il assiste contrairement aux disciples qui</a:t>
            </a:r>
            <a:br>
              <a:rPr lang="fr-FR" sz="2400" dirty="0"/>
            </a:br>
            <a:r>
              <a:rPr lang="fr-FR" sz="2400" dirty="0"/>
              <a:t>montrent leur surprise par une gestuelle théâtrale ( l’un se lève de son fauteuil, l’autre écarte les bras c’est Jacques avec sa coquille, habillé en pèlerin)</a:t>
            </a:r>
          </a:p>
        </p:txBody>
      </p:sp>
    </p:spTree>
    <p:extLst>
      <p:ext uri="{BB962C8B-B14F-4D97-AF65-F5344CB8AC3E}">
        <p14:creationId xmlns:p14="http://schemas.microsoft.com/office/powerpoint/2010/main" val="2437487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65444"/>
            <a:ext cx="5818910" cy="2409247"/>
          </a:xfrm>
        </p:spPr>
        <p:txBody>
          <a:bodyPr>
            <a:noAutofit/>
          </a:bodyPr>
          <a:lstStyle/>
          <a:p>
            <a:r>
              <a:rPr lang="fr-FR" sz="2800" b="1" dirty="0" smtClean="0"/>
              <a:t>« Amour victorieux » </a:t>
            </a:r>
            <a:r>
              <a:rPr lang="fr-FR" sz="2800" dirty="0" smtClean="0"/>
              <a:t>1601-1602</a:t>
            </a:r>
            <a:br>
              <a:rPr lang="fr-FR" sz="2800" dirty="0" smtClean="0"/>
            </a:br>
            <a:r>
              <a:rPr lang="fr-FR" sz="2800" dirty="0" smtClean="0"/>
              <a:t>(156 x 113 cm) Musée BERLIN</a:t>
            </a:r>
            <a:br>
              <a:rPr lang="fr-FR" sz="2800" dirty="0" smtClean="0"/>
            </a:br>
            <a:r>
              <a:rPr lang="fr-FR" sz="2800" dirty="0"/>
              <a:t/>
            </a:r>
            <a:br>
              <a:rPr lang="fr-FR" sz="2800" dirty="0"/>
            </a:br>
            <a:r>
              <a:rPr lang="fr-FR" sz="2800" dirty="0" smtClean="0"/>
              <a:t>Peint pour un marquis romain, ce tableau caché de façon théâtrale derrière un rideau suscitait stupeur et émerveillement. Il reprenait très vraisemblablement les  vers de Virgile «  </a:t>
            </a:r>
            <a:r>
              <a:rPr lang="fr-FR" sz="2800" i="1" dirty="0" smtClean="0"/>
              <a:t>l’Amour triomphe de tout et nous cédons à l’Amour »</a:t>
            </a:r>
            <a:br>
              <a:rPr lang="fr-FR" sz="2800" i="1" dirty="0" smtClean="0"/>
            </a:br>
            <a:r>
              <a:rPr lang="fr-FR" sz="2800" dirty="0" smtClean="0"/>
              <a:t>Un jeune garçon au regard aguicheur portant des ailes, tenant des flèches se présente comme l’incarnation d’Eros. Il est impudique ( + les draps froissés) et semble se moquer de tout ce qui l’entoure : la science, les arts, le pouvoir qui sont au sol</a:t>
            </a:r>
            <a:endParaRPr lang="fr-FR" sz="2800" dirty="0"/>
          </a:p>
        </p:txBody>
      </p:sp>
      <p:sp>
        <p:nvSpPr>
          <p:cNvPr id="4" name="Rectangle 3"/>
          <p:cNvSpPr/>
          <p:nvPr/>
        </p:nvSpPr>
        <p:spPr>
          <a:xfrm>
            <a:off x="6726381" y="0"/>
            <a:ext cx="5088082" cy="6740307"/>
          </a:xfrm>
          <a:prstGeom prst="rect">
            <a:avLst/>
          </a:prstGeom>
        </p:spPr>
        <p:txBody>
          <a:bodyPr wrap="square">
            <a:spAutoFit/>
          </a:bodyPr>
          <a:lstStyle/>
          <a:p>
            <a:r>
              <a:rPr lang="fr-FR" sz="2400" dirty="0"/>
              <a:t>Il semble assis sur un globe terrestre bleu parsemé d’étoiles et </a:t>
            </a:r>
            <a:r>
              <a:rPr lang="fr-FR" sz="2400" u="sng" dirty="0"/>
              <a:t>triomphe ainsi sur le monde </a:t>
            </a:r>
            <a:r>
              <a:rPr lang="fr-FR" sz="2400" dirty="0"/>
              <a:t>= sur l’astronomie</a:t>
            </a:r>
            <a:br>
              <a:rPr lang="fr-FR" sz="2400" dirty="0"/>
            </a:br>
            <a:r>
              <a:rPr lang="fr-FR" sz="2400" dirty="0"/>
              <a:t>Une partition, un violon et un luth = sur la musique</a:t>
            </a:r>
            <a:br>
              <a:rPr lang="fr-FR" sz="2400" dirty="0"/>
            </a:br>
            <a:r>
              <a:rPr lang="fr-FR" sz="2400" dirty="0"/>
              <a:t>Un rameau de laurier = la renommée</a:t>
            </a:r>
            <a:br>
              <a:rPr lang="fr-FR" sz="2400" dirty="0"/>
            </a:br>
            <a:r>
              <a:rPr lang="fr-FR" sz="2400" dirty="0"/>
              <a:t>Une armure = la gloire</a:t>
            </a:r>
            <a:br>
              <a:rPr lang="fr-FR" sz="2400" dirty="0"/>
            </a:br>
            <a:r>
              <a:rPr lang="fr-FR" sz="2400" dirty="0"/>
              <a:t>Un angle et un compas= les mathématiques</a:t>
            </a:r>
            <a:br>
              <a:rPr lang="fr-FR" sz="2400" dirty="0"/>
            </a:br>
            <a:r>
              <a:rPr lang="fr-FR" sz="2400" dirty="0"/>
              <a:t>Un manuscrit et un stylet = la littérature</a:t>
            </a:r>
            <a:br>
              <a:rPr lang="fr-FR" sz="2400" dirty="0"/>
            </a:br>
            <a:r>
              <a:rPr lang="fr-FR" sz="2400" dirty="0"/>
              <a:t>et près de sa cuisse une couronne et un sceptre = le pouvoir</a:t>
            </a:r>
            <a:br>
              <a:rPr lang="fr-FR" sz="2400" dirty="0"/>
            </a:br>
            <a:r>
              <a:rPr lang="fr-FR" sz="2400" u="sng" dirty="0" smtClean="0"/>
              <a:t>Il </a:t>
            </a:r>
            <a:r>
              <a:rPr lang="fr-FR" sz="2400" u="sng" dirty="0"/>
              <a:t>se moque de tout ce qui l’entoure </a:t>
            </a:r>
            <a:r>
              <a:rPr lang="fr-FR" sz="2400" dirty="0"/>
              <a:t>les arts et les biens terrestres conquis à travers la guerre et le pouvoir car seul l’amour compte!</a:t>
            </a:r>
            <a:br>
              <a:rPr lang="fr-FR" sz="2400" dirty="0"/>
            </a:br>
            <a:r>
              <a:rPr lang="fr-FR" sz="2400" u="sng" dirty="0" smtClean="0"/>
              <a:t>OMNIA </a:t>
            </a:r>
            <a:r>
              <a:rPr lang="fr-FR" sz="2400" u="sng" dirty="0"/>
              <a:t>VINCIT AMOR</a:t>
            </a:r>
            <a:endParaRPr lang="fr-FR" sz="2400" dirty="0"/>
          </a:p>
        </p:txBody>
      </p:sp>
    </p:spTree>
    <p:extLst>
      <p:ext uri="{BB962C8B-B14F-4D97-AF65-F5344CB8AC3E}">
        <p14:creationId xmlns:p14="http://schemas.microsoft.com/office/powerpoint/2010/main" val="2932307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946" y="1445780"/>
            <a:ext cx="11298382" cy="1325563"/>
          </a:xfrm>
        </p:spPr>
        <p:txBody>
          <a:bodyPr>
            <a:normAutofit fontScale="90000"/>
          </a:bodyPr>
          <a:lstStyle/>
          <a:p>
            <a:r>
              <a:rPr lang="fr-FR" sz="3100" b="1" dirty="0" smtClean="0"/>
              <a:t>« Le Sacrifice d’Isaac » </a:t>
            </a:r>
            <a:r>
              <a:rPr lang="fr-FR" sz="3100" dirty="0" smtClean="0"/>
              <a:t>1602</a:t>
            </a:r>
            <a:br>
              <a:rPr lang="fr-FR" sz="3100" dirty="0" smtClean="0"/>
            </a:br>
            <a:r>
              <a:rPr lang="fr-FR" sz="3100" dirty="0" smtClean="0"/>
              <a:t>(104 x 135 cm) Galerie des Offices FLORENCE</a:t>
            </a:r>
            <a:br>
              <a:rPr lang="fr-FR" sz="3100" dirty="0" smtClean="0"/>
            </a:br>
            <a:r>
              <a:rPr lang="fr-FR" sz="3100" dirty="0"/>
              <a:t/>
            </a:r>
            <a:br>
              <a:rPr lang="fr-FR" sz="3100" dirty="0"/>
            </a:br>
            <a:r>
              <a:rPr lang="fr-FR" sz="3100" dirty="0" smtClean="0"/>
              <a:t>Commandé par </a:t>
            </a:r>
            <a:r>
              <a:rPr lang="fr-FR" sz="3100" dirty="0" err="1" smtClean="0"/>
              <a:t>Maffeo</a:t>
            </a:r>
            <a:r>
              <a:rPr lang="fr-FR" sz="3100" dirty="0" smtClean="0"/>
              <a:t> BARBERINI ( futur pape Urbain VIII) cette peinture reprend le récit biblique avec son côté poignant ( Genèse 22, 13-13) et CARAVAGE la construit avec une composition équilibrée où les rapports entre les 3 protagonistes sont parfaitement décrits notamment à travers les mains d’Abraham et celles de l’ange</a:t>
            </a:r>
            <a:r>
              <a:rPr lang="fr-FR" sz="2800" dirty="0" smtClean="0"/>
              <a:t/>
            </a:r>
            <a:br>
              <a:rPr lang="fr-FR" sz="2800" dirty="0" smtClean="0"/>
            </a:br>
            <a:endParaRPr lang="fr-FR" sz="2800" dirty="0"/>
          </a:p>
        </p:txBody>
      </p:sp>
      <p:sp>
        <p:nvSpPr>
          <p:cNvPr id="4" name="Rectangle 3"/>
          <p:cNvSpPr/>
          <p:nvPr/>
        </p:nvSpPr>
        <p:spPr>
          <a:xfrm>
            <a:off x="290946" y="3691558"/>
            <a:ext cx="11523518" cy="3046988"/>
          </a:xfrm>
          <a:prstGeom prst="rect">
            <a:avLst/>
          </a:prstGeom>
        </p:spPr>
        <p:txBody>
          <a:bodyPr wrap="square">
            <a:spAutoFit/>
          </a:bodyPr>
          <a:lstStyle/>
          <a:p>
            <a:r>
              <a:rPr lang="fr-FR" sz="2400" dirty="0"/>
              <a:t>On peut dire que l’on est face à une étude psychologique:</a:t>
            </a:r>
            <a:br>
              <a:rPr lang="fr-FR" sz="2400" dirty="0"/>
            </a:br>
            <a:r>
              <a:rPr lang="fr-FR" sz="2400" dirty="0"/>
              <a:t/>
            </a:r>
            <a:br>
              <a:rPr lang="fr-FR" sz="2400" dirty="0"/>
            </a:br>
            <a:r>
              <a:rPr lang="fr-FR" sz="2400" dirty="0"/>
              <a:t>-les yeux pleins de désespoir et le cri désespéré de l’enfant maintenu par la puissante main paternelle</a:t>
            </a:r>
            <a:br>
              <a:rPr lang="fr-FR" sz="2400" dirty="0"/>
            </a:br>
            <a:r>
              <a:rPr lang="fr-FR" sz="2400" dirty="0"/>
              <a:t>-l’ange qui immobilise de façon autoritaire cette main d’Abraham et désigne le bélier</a:t>
            </a:r>
            <a:br>
              <a:rPr lang="fr-FR" sz="2400" dirty="0"/>
            </a:br>
            <a:r>
              <a:rPr lang="fr-FR" sz="2400" dirty="0"/>
              <a:t/>
            </a:r>
            <a:br>
              <a:rPr lang="fr-FR" sz="2400" dirty="0"/>
            </a:br>
            <a:r>
              <a:rPr lang="fr-FR" sz="2400" dirty="0"/>
              <a:t>La scène est peinte avec un décor dégagé, lumineux et plein de quiétude ( il est rare chez CARAVAGE de représenter des paysages)</a:t>
            </a:r>
          </a:p>
        </p:txBody>
      </p:sp>
    </p:spTree>
    <p:extLst>
      <p:ext uri="{BB962C8B-B14F-4D97-AF65-F5344CB8AC3E}">
        <p14:creationId xmlns:p14="http://schemas.microsoft.com/office/powerpoint/2010/main" val="250243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772" y="3794918"/>
            <a:ext cx="7003473" cy="1325563"/>
          </a:xfrm>
        </p:spPr>
        <p:txBody>
          <a:bodyPr>
            <a:normAutofit fontScale="90000"/>
          </a:bodyPr>
          <a:lstStyle/>
          <a:p>
            <a:r>
              <a:rPr lang="fr-FR" sz="2800" b="1" dirty="0" smtClean="0"/>
              <a:t>« Le Jeune saint Jean-Baptiste au bélier » </a:t>
            </a:r>
            <a:r>
              <a:rPr lang="fr-FR" sz="2800" dirty="0" smtClean="0"/>
              <a:t>1602</a:t>
            </a:r>
            <a:br>
              <a:rPr lang="fr-FR" sz="2800" dirty="0" smtClean="0"/>
            </a:br>
            <a:r>
              <a:rPr lang="fr-FR" sz="2800" dirty="0" smtClean="0"/>
              <a:t> ( 129 x94 cm) Musée du Capitole ROME</a:t>
            </a:r>
            <a:br>
              <a:rPr lang="fr-FR" sz="2800" dirty="0" smtClean="0"/>
            </a:br>
            <a:r>
              <a:rPr lang="fr-FR" sz="2800" dirty="0"/>
              <a:t/>
            </a:r>
            <a:br>
              <a:rPr lang="fr-FR" sz="2800" dirty="0"/>
            </a:br>
            <a:r>
              <a:rPr lang="fr-FR" sz="2800" dirty="0" smtClean="0"/>
              <a:t>-Sans doute le même modèle que pour Isaac et le même bélier-</a:t>
            </a:r>
            <a:br>
              <a:rPr lang="fr-FR" sz="2800" dirty="0" smtClean="0"/>
            </a:br>
            <a:r>
              <a:rPr lang="fr-FR" sz="2800" dirty="0"/>
              <a:t/>
            </a:r>
            <a:br>
              <a:rPr lang="fr-FR" sz="2800" dirty="0"/>
            </a:br>
            <a:r>
              <a:rPr lang="fr-FR" sz="2800" dirty="0" smtClean="0"/>
              <a:t>Immergé dans la nature, entièrement nu, le jeune garçon souriant nous regarde de façon un peu provocante tenant son bélier dans son bras droit.</a:t>
            </a:r>
            <a:br>
              <a:rPr lang="fr-FR" sz="2800" dirty="0" smtClean="0"/>
            </a:br>
            <a:r>
              <a:rPr lang="fr-FR" sz="2800" dirty="0" smtClean="0"/>
              <a:t/>
            </a:r>
            <a:br>
              <a:rPr lang="fr-FR" sz="2800" dirty="0" smtClean="0"/>
            </a:br>
            <a:r>
              <a:rPr lang="fr-FR" sz="2800" dirty="0" smtClean="0"/>
              <a:t>CARAVAGE se débarrasse des attributs habituels où il tient une croix et pose avec un agneau; par contre il reprend les poses tordues, un peu alambiquées chères à MICHEL-ANGE = </a:t>
            </a:r>
            <a:r>
              <a:rPr lang="fr-FR" sz="2800" b="1" u="sng" dirty="0" smtClean="0"/>
              <a:t>les </a:t>
            </a:r>
            <a:r>
              <a:rPr lang="fr-FR" sz="2800" b="1" u="sng" dirty="0" err="1" smtClean="0"/>
              <a:t>ignudi</a:t>
            </a:r>
            <a:r>
              <a:rPr lang="fr-FR" sz="2800" b="1" u="sng" dirty="0" smtClean="0"/>
              <a:t/>
            </a:r>
            <a:br>
              <a:rPr lang="fr-FR" sz="2800" b="1" u="sng" dirty="0" smtClean="0"/>
            </a:br>
            <a:r>
              <a:rPr lang="fr-FR" sz="2800" b="1" u="sng" dirty="0" smtClean="0"/>
              <a:t/>
            </a:r>
            <a:br>
              <a:rPr lang="fr-FR" sz="2800" b="1" u="sng" dirty="0" smtClean="0"/>
            </a:br>
            <a:r>
              <a:rPr lang="fr-FR" sz="2800" dirty="0" smtClean="0"/>
              <a:t>Contraste de couleurs, effets de</a:t>
            </a:r>
            <a:br>
              <a:rPr lang="fr-FR" sz="2800" dirty="0" smtClean="0"/>
            </a:br>
            <a:r>
              <a:rPr lang="fr-FR" sz="2800" dirty="0" smtClean="0"/>
              <a:t>lumière; on est davantage dans une</a:t>
            </a:r>
            <a:br>
              <a:rPr lang="fr-FR" sz="2800" dirty="0" smtClean="0"/>
            </a:br>
            <a:r>
              <a:rPr lang="fr-FR" sz="2800" dirty="0" smtClean="0"/>
              <a:t>scène profane que religieuse</a:t>
            </a:r>
            <a:r>
              <a:rPr lang="fr-FR" sz="2800" b="1" u="sng" dirty="0" smtClean="0"/>
              <a:t/>
            </a:r>
            <a:br>
              <a:rPr lang="fr-FR" sz="2800" b="1" u="sng" dirty="0" smtClean="0"/>
            </a:br>
            <a:r>
              <a:rPr lang="fr-FR" sz="2800" b="1" u="sng" dirty="0"/>
              <a:t/>
            </a:r>
            <a:br>
              <a:rPr lang="fr-FR" sz="2800" b="1" u="sng" dirty="0"/>
            </a:br>
            <a:r>
              <a:rPr lang="fr-FR" sz="2800" b="1" u="sng" dirty="0" smtClean="0"/>
              <a:t>  </a:t>
            </a:r>
            <a:r>
              <a:rPr lang="fr-FR" sz="2800" dirty="0" smtClean="0"/>
              <a:t/>
            </a:r>
            <a:br>
              <a:rPr lang="fr-FR" sz="2800" dirty="0" smtClean="0"/>
            </a:br>
            <a:r>
              <a:rPr lang="fr-FR" sz="2800" dirty="0" smtClean="0"/>
              <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endParaRPr lang="fr-FR" sz="28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3591" y="4572000"/>
            <a:ext cx="1524000" cy="2286000"/>
          </a:xfrm>
          <a:prstGeom prst="rect">
            <a:avLst/>
          </a:prstGeom>
        </p:spPr>
      </p:pic>
    </p:spTree>
    <p:extLst>
      <p:ext uri="{BB962C8B-B14F-4D97-AF65-F5344CB8AC3E}">
        <p14:creationId xmlns:p14="http://schemas.microsoft.com/office/powerpoint/2010/main" val="2494441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033" y="1311492"/>
            <a:ext cx="11734806" cy="1325563"/>
          </a:xfrm>
        </p:spPr>
        <p:txBody>
          <a:bodyPr>
            <a:noAutofit/>
          </a:bodyPr>
          <a:lstStyle/>
          <a:p>
            <a:r>
              <a:rPr lang="fr-FR" sz="2800" b="1" dirty="0" smtClean="0"/>
              <a:t>« La Mise au tombeau » </a:t>
            </a:r>
            <a:r>
              <a:rPr lang="fr-FR" sz="2800" dirty="0" smtClean="0"/>
              <a:t>1602-1604</a:t>
            </a:r>
            <a:br>
              <a:rPr lang="fr-FR" sz="2800" dirty="0" smtClean="0"/>
            </a:br>
            <a:r>
              <a:rPr lang="fr-FR" sz="2800" dirty="0" smtClean="0"/>
              <a:t>(300 x 203 cm) Musée du VATICAN</a:t>
            </a:r>
            <a:br>
              <a:rPr lang="fr-FR" sz="2800" dirty="0" smtClean="0"/>
            </a:br>
            <a:r>
              <a:rPr lang="fr-FR" sz="2800" dirty="0" smtClean="0"/>
              <a:t>Commande pour une chapelle des oratoriens, cette toile fut placée au-dessus de l’autel jusqu’en 1797 quand les troupes napoléoniennes s’en saisirent pour l’emmener à Paris( retourna à Rome en 1817)</a:t>
            </a:r>
            <a:br>
              <a:rPr lang="fr-FR" sz="2800" dirty="0" smtClean="0"/>
            </a:br>
            <a:r>
              <a:rPr lang="fr-FR" sz="2800" dirty="0" smtClean="0"/>
              <a:t>Dans une composition géométrique puissante, on voit les 3 femmes de la mise au tombeau: Marie de </a:t>
            </a:r>
            <a:r>
              <a:rPr lang="fr-FR" sz="2800" dirty="0" err="1" smtClean="0"/>
              <a:t>Cléophas</a:t>
            </a:r>
            <a:r>
              <a:rPr lang="fr-FR" sz="2800" dirty="0" smtClean="0"/>
              <a:t> les bras levés dans la pose classique de l’orante, la Vierge Marie la tête recouverte d’un voile noir qui tend la main vers son fils exsangue et Marie-Madeleine qui essuie ses yeux mouillés par le chagrin</a:t>
            </a:r>
            <a:endParaRPr lang="fr-FR" sz="2800" dirty="0"/>
          </a:p>
        </p:txBody>
      </p:sp>
      <p:sp>
        <p:nvSpPr>
          <p:cNvPr id="4" name="Rectangle 3"/>
          <p:cNvSpPr/>
          <p:nvPr/>
        </p:nvSpPr>
        <p:spPr>
          <a:xfrm>
            <a:off x="0" y="3655148"/>
            <a:ext cx="11921839" cy="3046988"/>
          </a:xfrm>
          <a:prstGeom prst="rect">
            <a:avLst/>
          </a:prstGeom>
        </p:spPr>
        <p:txBody>
          <a:bodyPr wrap="square">
            <a:spAutoFit/>
          </a:bodyPr>
          <a:lstStyle/>
          <a:p>
            <a:r>
              <a:rPr lang="fr-FR" sz="2400" dirty="0"/>
              <a:t>Les 2 personnages qui soutiennent le </a:t>
            </a:r>
            <a:r>
              <a:rPr lang="fr-FR" sz="2400" dirty="0" smtClean="0"/>
              <a:t>corps sont </a:t>
            </a:r>
            <a:r>
              <a:rPr lang="fr-FR" sz="2400" dirty="0"/>
              <a:t>Jean l’Evangéliste(avec son vêtement vert) et Nicodème avec son visage fatigué et ridé. Il est vêtu d’une simple tunique et pieds nus. On ressent l’effort qu’il effectue </a:t>
            </a:r>
            <a:r>
              <a:rPr lang="fr-FR" sz="2400" dirty="0" smtClean="0"/>
              <a:t>( </a:t>
            </a:r>
            <a:r>
              <a:rPr lang="fr-FR" sz="2400" dirty="0"/>
              <a:t>muscles saillants des jambes, pieds bien ancrés dans le sol)</a:t>
            </a:r>
            <a:br>
              <a:rPr lang="fr-FR" sz="2400" dirty="0"/>
            </a:br>
            <a:r>
              <a:rPr lang="fr-FR" sz="2400" dirty="0"/>
              <a:t>Il est communément indiqué que CARAVAGE aurait fait le portrait de MICHEL ANGE pour représenter Nicodème qui le 1</a:t>
            </a:r>
            <a:r>
              <a:rPr lang="fr-FR" sz="2400" baseline="30000" dirty="0"/>
              <a:t>er</a:t>
            </a:r>
            <a:r>
              <a:rPr lang="fr-FR" sz="2400" dirty="0"/>
              <a:t> modela le visage du Christ et qui ainsi est considéré comme le 1</a:t>
            </a:r>
            <a:r>
              <a:rPr lang="fr-FR" sz="2400" baseline="30000" dirty="0"/>
              <a:t>er</a:t>
            </a:r>
            <a:r>
              <a:rPr lang="fr-FR" sz="2400" dirty="0"/>
              <a:t> artiste chrétien</a:t>
            </a:r>
            <a:br>
              <a:rPr lang="fr-FR" sz="2400" dirty="0"/>
            </a:br>
            <a:r>
              <a:rPr lang="fr-FR" sz="2400" dirty="0" smtClean="0"/>
              <a:t>Le </a:t>
            </a:r>
            <a:r>
              <a:rPr lang="fr-FR" sz="2400" dirty="0"/>
              <a:t>Christ au corps abandonné tend la main vers sa pierre tombale tandis qu’on voit une plante censée être un signe de résurrection</a:t>
            </a:r>
          </a:p>
        </p:txBody>
      </p:sp>
    </p:spTree>
    <p:extLst>
      <p:ext uri="{BB962C8B-B14F-4D97-AF65-F5344CB8AC3E}">
        <p14:creationId xmlns:p14="http://schemas.microsoft.com/office/powerpoint/2010/main" val="102420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391352"/>
            <a:ext cx="10515600" cy="1325563"/>
          </a:xfrm>
        </p:spPr>
        <p:txBody>
          <a:bodyPr>
            <a:noAutofit/>
          </a:bodyPr>
          <a:lstStyle/>
          <a:p>
            <a:r>
              <a:rPr lang="fr-FR" sz="2800" dirty="0" smtClean="0"/>
              <a:t>Il quitte Milan pour Rome en 1592 :</a:t>
            </a:r>
            <a:br>
              <a:rPr lang="fr-FR" sz="2800" dirty="0" smtClean="0"/>
            </a:br>
            <a:r>
              <a:rPr lang="fr-FR" sz="2800" dirty="0"/>
              <a:t/>
            </a:r>
            <a:br>
              <a:rPr lang="fr-FR" sz="2800" dirty="0"/>
            </a:br>
            <a:r>
              <a:rPr lang="fr-FR" sz="2800" dirty="0" smtClean="0"/>
              <a:t>	- il aurait été contraint de partir suite à une affaire criminelle</a:t>
            </a:r>
            <a:br>
              <a:rPr lang="fr-FR" sz="2800" dirty="0" smtClean="0"/>
            </a:br>
            <a:r>
              <a:rPr lang="fr-FR" sz="2800" dirty="0"/>
              <a:t/>
            </a:r>
            <a:br>
              <a:rPr lang="fr-FR" sz="2800" dirty="0"/>
            </a:br>
            <a:r>
              <a:rPr lang="fr-FR" sz="2800" dirty="0" smtClean="0"/>
              <a:t>	- sa protectrice la marquise </a:t>
            </a:r>
            <a:r>
              <a:rPr lang="fr-FR" sz="2800" dirty="0" err="1" smtClean="0"/>
              <a:t>Constanza</a:t>
            </a:r>
            <a:r>
              <a:rPr lang="fr-FR" sz="2800" dirty="0" smtClean="0"/>
              <a:t>  s’y est installée.</a:t>
            </a:r>
            <a:br>
              <a:rPr lang="fr-FR" sz="2800" dirty="0" smtClean="0"/>
            </a:br>
            <a:r>
              <a:rPr lang="fr-FR" sz="2800" dirty="0"/>
              <a:t/>
            </a:r>
            <a:br>
              <a:rPr lang="fr-FR" sz="2800" dirty="0"/>
            </a:br>
            <a:r>
              <a:rPr lang="fr-FR" sz="2800" dirty="0" smtClean="0"/>
              <a:t>A l’époque Rome est une ville dynamique, un creuset de personnalités et de talents et d’opportunités artistiques. C’est aussi une ville où se côtoient richesse et extrême pauvreté</a:t>
            </a:r>
            <a:br>
              <a:rPr lang="fr-FR" sz="2800" dirty="0" smtClean="0"/>
            </a:br>
            <a:r>
              <a:rPr lang="fr-FR" sz="2800" dirty="0"/>
              <a:t/>
            </a:r>
            <a:br>
              <a:rPr lang="fr-FR" sz="2800" dirty="0"/>
            </a:br>
            <a:r>
              <a:rPr lang="fr-FR" sz="2800" dirty="0" smtClean="0"/>
              <a:t>Il va passer d’un atelier à un autre et est «  </a:t>
            </a:r>
            <a:r>
              <a:rPr lang="fr-FR" sz="2800" u="sng" dirty="0" smtClean="0"/>
              <a:t>peintre à façon</a:t>
            </a:r>
            <a:r>
              <a:rPr lang="fr-FR" sz="2800" dirty="0" smtClean="0"/>
              <a:t> » pour réaliser des copies de dévotion, des portraits et des natures mortes : il y est exploité par d’austères commanditaires ( Mgr « Salade »)</a:t>
            </a:r>
            <a:br>
              <a:rPr lang="fr-FR" sz="2800" dirty="0" smtClean="0"/>
            </a:br>
            <a:endParaRPr lang="fr-FR" sz="2800" dirty="0"/>
          </a:p>
        </p:txBody>
      </p:sp>
    </p:spTree>
    <p:extLst>
      <p:ext uri="{BB962C8B-B14F-4D97-AF65-F5344CB8AC3E}">
        <p14:creationId xmlns:p14="http://schemas.microsoft.com/office/powerpoint/2010/main" val="4284056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0164" y="2953840"/>
            <a:ext cx="11994574" cy="1325563"/>
          </a:xfrm>
        </p:spPr>
        <p:txBody>
          <a:bodyPr>
            <a:normAutofit fontScale="90000"/>
          </a:bodyPr>
          <a:lstStyle/>
          <a:p>
            <a:r>
              <a:rPr lang="fr-FR" sz="2800" b="1" dirty="0" smtClean="0"/>
              <a:t>« L’incrédulité de saint Thomas »</a:t>
            </a:r>
            <a:br>
              <a:rPr lang="fr-FR" sz="2800" b="1" dirty="0" smtClean="0"/>
            </a:br>
            <a:r>
              <a:rPr lang="fr-FR" sz="2800" dirty="0" smtClean="0"/>
              <a:t>1603  ( 107 x 146 cm)</a:t>
            </a:r>
            <a:br>
              <a:rPr lang="fr-FR" sz="2800" dirty="0" smtClean="0"/>
            </a:br>
            <a:r>
              <a:rPr lang="fr-FR" sz="2800" dirty="0" smtClean="0"/>
              <a:t>Palais de Sans-Souci POTSDAM (acquis par le roi de Prusse en 1815)</a:t>
            </a:r>
            <a:br>
              <a:rPr lang="fr-FR" sz="2800" dirty="0" smtClean="0"/>
            </a:br>
            <a:r>
              <a:rPr lang="fr-FR" sz="2800" dirty="0"/>
              <a:t/>
            </a:r>
            <a:br>
              <a:rPr lang="fr-FR" sz="2800" dirty="0"/>
            </a:br>
            <a:r>
              <a:rPr lang="fr-FR" sz="2800" i="1" dirty="0" smtClean="0"/>
              <a:t>Evangile de Jean 20,26-29</a:t>
            </a:r>
            <a:br>
              <a:rPr lang="fr-FR" sz="2800" i="1" dirty="0" smtClean="0"/>
            </a:br>
            <a:r>
              <a:rPr lang="fr-FR" sz="2800" i="1" dirty="0"/>
              <a:t/>
            </a:r>
            <a:br>
              <a:rPr lang="fr-FR" sz="2800" i="1" dirty="0"/>
            </a:br>
            <a:r>
              <a:rPr lang="fr-FR" sz="2800" dirty="0" smtClean="0"/>
              <a:t>CARAVAGE choisit de représenter le moment de vulnérabilité, la prise de conscience de la réalité dans une sorte de dialogue muet</a:t>
            </a:r>
            <a:br>
              <a:rPr lang="fr-FR" sz="2800" dirty="0" smtClean="0"/>
            </a:br>
            <a:r>
              <a:rPr lang="fr-FR" sz="2800" dirty="0" smtClean="0"/>
              <a:t>Les 3 apôtres en tenue sombre de pèlerins sont regroupés; on sent la tension qui émane de leurs corps et leurs regards tous dirigés vers la blessure que Thomas touche du bout de son index la plaie du Christ tout irradié de lumière</a:t>
            </a:r>
            <a:br>
              <a:rPr lang="fr-FR" sz="2800" dirty="0" smtClean="0"/>
            </a:br>
            <a:r>
              <a:rPr lang="fr-FR" sz="2800" dirty="0"/>
              <a:t/>
            </a:r>
            <a:br>
              <a:rPr lang="fr-FR" sz="2800" dirty="0"/>
            </a:br>
            <a:endParaRPr lang="fr-FR" sz="2800" b="1" dirty="0"/>
          </a:p>
        </p:txBody>
      </p:sp>
      <p:sp>
        <p:nvSpPr>
          <p:cNvPr id="4" name="ZoneTexte 3"/>
          <p:cNvSpPr txBox="1"/>
          <p:nvPr/>
        </p:nvSpPr>
        <p:spPr>
          <a:xfrm>
            <a:off x="270163" y="5657671"/>
            <a:ext cx="6109855" cy="1200329"/>
          </a:xfrm>
          <a:prstGeom prst="rect">
            <a:avLst/>
          </a:prstGeom>
          <a:noFill/>
        </p:spPr>
        <p:txBody>
          <a:bodyPr wrap="square" rtlCol="0">
            <a:spAutoFit/>
          </a:bodyPr>
          <a:lstStyle/>
          <a:p>
            <a:r>
              <a:rPr lang="fr-FR" sz="2400" i="1" dirty="0" smtClean="0"/>
              <a:t>Les personnages sont des modèles qu’il trouve dans les tavernes, dans les bas-fonds ( on en retrouve certains dans plusieurs tableaux)</a:t>
            </a:r>
            <a:endParaRPr lang="fr-FR" sz="2400" i="1" dirty="0"/>
          </a:p>
        </p:txBody>
      </p:sp>
    </p:spTree>
    <p:extLst>
      <p:ext uri="{BB962C8B-B14F-4D97-AF65-F5344CB8AC3E}">
        <p14:creationId xmlns:p14="http://schemas.microsoft.com/office/powerpoint/2010/main" val="3029415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0937" y="1861416"/>
            <a:ext cx="10716490" cy="2045566"/>
          </a:xfrm>
        </p:spPr>
        <p:txBody>
          <a:bodyPr>
            <a:noAutofit/>
          </a:bodyPr>
          <a:lstStyle/>
          <a:p>
            <a:r>
              <a:rPr lang="fr-FR" sz="2800" dirty="0" smtClean="0"/>
              <a:t>En aout 1603, 1</a:t>
            </a:r>
            <a:r>
              <a:rPr lang="fr-FR" sz="2800" baseline="30000" dirty="0" smtClean="0"/>
              <a:t>ère</a:t>
            </a:r>
            <a:r>
              <a:rPr lang="fr-FR" sz="2800" dirty="0" smtClean="0"/>
              <a:t> mésaventure pour CARAVAGE</a:t>
            </a:r>
            <a:br>
              <a:rPr lang="fr-FR" sz="2800" dirty="0" smtClean="0"/>
            </a:br>
            <a:r>
              <a:rPr lang="fr-FR" sz="2800" dirty="0"/>
              <a:t/>
            </a:r>
            <a:br>
              <a:rPr lang="fr-FR" sz="2800" dirty="0"/>
            </a:br>
            <a:r>
              <a:rPr lang="fr-FR" sz="2800" dirty="0" smtClean="0"/>
              <a:t>Avec des amis ( </a:t>
            </a:r>
            <a:r>
              <a:rPr lang="fr-FR" sz="2800" dirty="0" err="1" smtClean="0"/>
              <a:t>Onorio</a:t>
            </a:r>
            <a:r>
              <a:rPr lang="fr-FR" sz="2800" dirty="0" smtClean="0"/>
              <a:t> LONGHI, Orazio GENTILESCHI et </a:t>
            </a:r>
            <a:r>
              <a:rPr lang="fr-FR" sz="2800" dirty="0" err="1" smtClean="0"/>
              <a:t>Filipo</a:t>
            </a:r>
            <a:r>
              <a:rPr lang="fr-FR" sz="2800" dirty="0" smtClean="0"/>
              <a:t> TRISEGUI) il est convoqué devant le Tribunal de Rome pour avoir diffamé dans un sonnet contenant de graves insultes, des allusions obscènes le peintre BAGLIONE.</a:t>
            </a:r>
            <a:br>
              <a:rPr lang="fr-FR" sz="2800" dirty="0" smtClean="0"/>
            </a:br>
            <a:r>
              <a:rPr lang="fr-FR" sz="2800" dirty="0"/>
              <a:t/>
            </a:r>
            <a:br>
              <a:rPr lang="fr-FR" sz="2800" dirty="0"/>
            </a:br>
            <a:r>
              <a:rPr lang="fr-FR" sz="2800" dirty="0" smtClean="0"/>
              <a:t>CARAVAGE est condamné à une peine de prison mais est rapidement libéré grâce à l’intervention de l’ambassadeur de France – ce qui prouve le soutien considérable dont jouissait le peintre près des notables romains-</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3610359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6528" y="2766218"/>
            <a:ext cx="7689272" cy="1325563"/>
          </a:xfrm>
        </p:spPr>
        <p:txBody>
          <a:bodyPr>
            <a:normAutofit fontScale="90000"/>
          </a:bodyPr>
          <a:lstStyle/>
          <a:p>
            <a:r>
              <a:rPr lang="fr-FR" sz="2800" b="1" dirty="0" smtClean="0"/>
              <a:t>«</a:t>
            </a:r>
            <a:r>
              <a:rPr lang="fr-FR" sz="3100" b="1" dirty="0" smtClean="0"/>
              <a:t> La Madone des </a:t>
            </a:r>
            <a:r>
              <a:rPr lang="fr-FR" sz="3100" dirty="0" smtClean="0"/>
              <a:t>pèlerins » 1604 ( 260 x 150 cm)</a:t>
            </a:r>
            <a:br>
              <a:rPr lang="fr-FR" sz="3100" dirty="0" smtClean="0"/>
            </a:br>
            <a:r>
              <a:rPr lang="fr-FR" sz="3100" dirty="0" smtClean="0"/>
              <a:t>ou « </a:t>
            </a:r>
            <a:r>
              <a:rPr lang="fr-FR" sz="3100" b="1" dirty="0" smtClean="0"/>
              <a:t>Vierge de Lorette</a:t>
            </a:r>
            <a:r>
              <a:rPr lang="fr-FR" sz="3100" dirty="0" smtClean="0"/>
              <a:t> » ( 1</a:t>
            </a:r>
            <a:r>
              <a:rPr lang="fr-FR" sz="3100" baseline="30000" dirty="0" smtClean="0"/>
              <a:t>er</a:t>
            </a:r>
            <a:r>
              <a:rPr lang="fr-FR" sz="3100" dirty="0" smtClean="0"/>
              <a:t> pèlerinage marial)</a:t>
            </a:r>
            <a:br>
              <a:rPr lang="fr-FR" sz="3100" dirty="0" smtClean="0"/>
            </a:br>
            <a:r>
              <a:rPr lang="fr-FR" sz="3100" dirty="0" smtClean="0"/>
              <a:t>Eglise de St Augustin à Rome</a:t>
            </a:r>
            <a:br>
              <a:rPr lang="fr-FR" sz="3100" dirty="0" smtClean="0"/>
            </a:br>
            <a:r>
              <a:rPr lang="fr-FR" sz="3100" dirty="0" smtClean="0"/>
              <a:t/>
            </a:r>
            <a:br>
              <a:rPr lang="fr-FR" sz="3100" dirty="0" smtClean="0"/>
            </a:br>
            <a:r>
              <a:rPr lang="fr-FR" sz="3100" dirty="0" smtClean="0"/>
              <a:t>Le commanditaire vouait une grande vénération à la Vierge de Lorette, le tableau du CARAVAGE reçu son assentiment alors qu’il fut décrié par de nombreux dévots:</a:t>
            </a:r>
            <a:br>
              <a:rPr lang="fr-FR" sz="3100" dirty="0" smtClean="0"/>
            </a:br>
            <a:r>
              <a:rPr lang="fr-FR" sz="3100" dirty="0" smtClean="0"/>
              <a:t>- les pèlerins, humbles personnages en haillons, les pieds sales, le visage buriné sont agenouillés</a:t>
            </a:r>
            <a:br>
              <a:rPr lang="fr-FR" sz="3100" dirty="0" smtClean="0"/>
            </a:br>
            <a:r>
              <a:rPr lang="fr-FR" sz="3100" dirty="0" smtClean="0"/>
              <a:t>- la Vierge Marie telle une matrone romaine sur le seuil de sa porte, pieds nus, le bébé entièrement nu protégé par un lange et qui semble peser son poids!</a:t>
            </a:r>
            <a:br>
              <a:rPr lang="fr-FR" sz="3100" dirty="0" smtClean="0"/>
            </a:br>
            <a:r>
              <a:rPr lang="fr-FR" sz="3100" dirty="0" smtClean="0"/>
              <a:t>C’est sans nul doute Maddalena ( Lena) la compagne du peintre qui est sous les traits de la Vierge et qu’il continuera à prendre comme modèle.</a:t>
            </a:r>
            <a:endParaRPr lang="fr-FR" sz="3100" dirty="0"/>
          </a:p>
        </p:txBody>
      </p:sp>
    </p:spTree>
    <p:extLst>
      <p:ext uri="{BB962C8B-B14F-4D97-AF65-F5344CB8AC3E}">
        <p14:creationId xmlns:p14="http://schemas.microsoft.com/office/powerpoint/2010/main" val="42888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818" y="1279526"/>
            <a:ext cx="11984182" cy="1325563"/>
          </a:xfrm>
        </p:spPr>
        <p:txBody>
          <a:bodyPr>
            <a:noAutofit/>
          </a:bodyPr>
          <a:lstStyle/>
          <a:p>
            <a:r>
              <a:rPr lang="fr-FR" sz="2800" b="1" dirty="0" smtClean="0"/>
              <a:t>« La Mort de la Vierge » </a:t>
            </a:r>
            <a:r>
              <a:rPr lang="fr-FR" sz="2800" dirty="0" smtClean="0"/>
              <a:t>1605-1606 (369 x 145 cm)</a:t>
            </a:r>
            <a:br>
              <a:rPr lang="fr-FR" sz="2800" dirty="0" smtClean="0"/>
            </a:br>
            <a:r>
              <a:rPr lang="fr-FR" sz="2800" dirty="0" smtClean="0"/>
              <a:t>Musée du Louvre Paris</a:t>
            </a:r>
            <a:br>
              <a:rPr lang="fr-FR" sz="2800" dirty="0" smtClean="0"/>
            </a:br>
            <a:r>
              <a:rPr lang="fr-FR" sz="2400" dirty="0" smtClean="0"/>
              <a:t>Encore une commande pour une chapelle d’une église de l’ordre des carmes mais refusée car les Pères eurent vent que sous les traits de la Vierge, il s’agissait d’une prostituée enceinte qui venait de se suicider par noyade dans le Tibre : </a:t>
            </a:r>
            <a:r>
              <a:rPr lang="fr-FR" sz="2400" u="sng" dirty="0" smtClean="0"/>
              <a:t>un scandale</a:t>
            </a:r>
            <a:br>
              <a:rPr lang="fr-FR" sz="2400" u="sng" dirty="0" smtClean="0"/>
            </a:br>
            <a:r>
              <a:rPr lang="fr-FR" sz="2400" dirty="0" smtClean="0"/>
              <a:t>Elle fut alors achetée par le duc de Mantoue ( sur les conseils et par l’intermédiaire de Rubens) en 1607 puis acquise par le roi d’Angleterre en 1627</a:t>
            </a:r>
            <a:br>
              <a:rPr lang="fr-FR" sz="2400" dirty="0" smtClean="0"/>
            </a:br>
            <a:r>
              <a:rPr lang="fr-FR" sz="2400" dirty="0" smtClean="0"/>
              <a:t>et enfin donnée à Louis XIV en 1671 </a:t>
            </a:r>
            <a:br>
              <a:rPr lang="fr-FR" sz="2400" dirty="0" smtClean="0"/>
            </a:br>
            <a:r>
              <a:rPr lang="fr-FR" sz="2400" dirty="0" smtClean="0"/>
              <a:t>Elle est au Louvre depuis la Révolution.</a:t>
            </a:r>
            <a:endParaRPr lang="fr-FR" sz="2400" u="sng" dirty="0"/>
          </a:p>
        </p:txBody>
      </p:sp>
      <p:sp>
        <p:nvSpPr>
          <p:cNvPr id="4" name="Rectangle 3"/>
          <p:cNvSpPr/>
          <p:nvPr/>
        </p:nvSpPr>
        <p:spPr>
          <a:xfrm>
            <a:off x="103909" y="3387079"/>
            <a:ext cx="12088091" cy="4154984"/>
          </a:xfrm>
          <a:prstGeom prst="rect">
            <a:avLst/>
          </a:prstGeom>
        </p:spPr>
        <p:txBody>
          <a:bodyPr wrap="square">
            <a:spAutoFit/>
          </a:bodyPr>
          <a:lstStyle/>
          <a:p>
            <a:r>
              <a:rPr lang="fr-FR" sz="2400" dirty="0"/>
              <a:t>Déjà on ne parle pas de mort mais de dormition pour la Vierge. De plus, au groupe des apôtres qui auraient été prévenus par un ange de venir assister la Vierge, il ajoute Marie-Madeleine tête entre ses mains au 1</a:t>
            </a:r>
            <a:r>
              <a:rPr lang="fr-FR" sz="2400" baseline="30000" dirty="0"/>
              <a:t>er</a:t>
            </a:r>
            <a:r>
              <a:rPr lang="fr-FR" sz="2400" dirty="0"/>
              <a:t> plan</a:t>
            </a:r>
            <a:br>
              <a:rPr lang="fr-FR" sz="2400" dirty="0"/>
            </a:br>
            <a:r>
              <a:rPr lang="fr-FR" sz="2400" dirty="0" smtClean="0"/>
              <a:t>Une </a:t>
            </a:r>
            <a:r>
              <a:rPr lang="fr-FR" sz="2400" dirty="0"/>
              <a:t>scène théâtrale avec le grand drapé </a:t>
            </a:r>
            <a:r>
              <a:rPr lang="fr-FR" sz="2400" dirty="0" smtClean="0"/>
              <a:t>rouge où </a:t>
            </a:r>
            <a:r>
              <a:rPr lang="fr-FR" sz="2400" dirty="0"/>
              <a:t>les apôtres non reconnaissables expriment leur chagrin, leur désespoir : certains ferment les yeux car ils sont en larmes, d’autres se tiennent la gorge ne pouvant exprimer le moindre mot.</a:t>
            </a:r>
            <a:br>
              <a:rPr lang="fr-FR" sz="2400" dirty="0"/>
            </a:br>
            <a:r>
              <a:rPr lang="fr-FR" sz="2400" dirty="0"/>
              <a:t>La composition est très équilibrée, tous les personnages sont concentrés autour de la Vierge</a:t>
            </a:r>
            <a:br>
              <a:rPr lang="fr-FR" sz="2400" dirty="0"/>
            </a:br>
            <a:r>
              <a:rPr lang="fr-FR" sz="2400" dirty="0"/>
              <a:t>posée sur une modeste planche de bois </a:t>
            </a:r>
            <a:br>
              <a:rPr lang="fr-FR" sz="2400" dirty="0"/>
            </a:br>
            <a:r>
              <a:rPr lang="fr-FR" sz="2400" dirty="0"/>
              <a:t>Le drame est exprimé dans une œuvre réaliste, trop profane pour être acceptée </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2803946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638" y="1319645"/>
            <a:ext cx="11139054" cy="1830515"/>
          </a:xfrm>
        </p:spPr>
        <p:txBody>
          <a:bodyPr>
            <a:noAutofit/>
          </a:bodyPr>
          <a:lstStyle/>
          <a:p>
            <a:r>
              <a:rPr lang="fr-FR" sz="2800" b="1" dirty="0" smtClean="0"/>
              <a:t>« Madone des Palefreniers » </a:t>
            </a:r>
            <a:r>
              <a:rPr lang="fr-FR" sz="2800" dirty="0" smtClean="0"/>
              <a:t>1606</a:t>
            </a:r>
            <a:br>
              <a:rPr lang="fr-FR" sz="2800" dirty="0" smtClean="0"/>
            </a:br>
            <a:r>
              <a:rPr lang="fr-FR" sz="2800" dirty="0" smtClean="0"/>
              <a:t>292 x 211 cm Galerie Borghèse à Rome</a:t>
            </a:r>
            <a:br>
              <a:rPr lang="fr-FR" sz="2800" dirty="0" smtClean="0"/>
            </a:br>
            <a:r>
              <a:rPr lang="fr-FR" sz="2800" dirty="0"/>
              <a:t/>
            </a:r>
            <a:br>
              <a:rPr lang="fr-FR" sz="2800" dirty="0"/>
            </a:br>
            <a:r>
              <a:rPr lang="fr-FR" sz="2800" dirty="0" smtClean="0"/>
              <a:t>Commande pour un autel consacré à Ste Anne ( patronne des palefreniers) dans la basilique St Pierre mais qui ne fut pas admis à cause de l’indécence de la Vierge ,de la nudité de l’enfant Jésus mais aussi car la scène absence de tout décorum semblait se situer dans une écurie!!</a:t>
            </a:r>
            <a:br>
              <a:rPr lang="fr-FR" sz="2800" dirty="0" smtClean="0"/>
            </a:br>
            <a:r>
              <a:rPr lang="fr-FR" sz="2800" dirty="0" smtClean="0"/>
              <a:t>La toile fut acheté par le cardinal Scipion Borghèse ( grand amateur et collectionneur d’art)</a:t>
            </a:r>
            <a:br>
              <a:rPr lang="fr-FR" sz="2800" dirty="0" smtClean="0"/>
            </a:br>
            <a:r>
              <a:rPr lang="fr-FR" sz="2800" dirty="0"/>
              <a:t/>
            </a:r>
            <a:br>
              <a:rPr lang="fr-FR" sz="2800" dirty="0"/>
            </a:br>
            <a:endParaRPr lang="fr-FR" sz="2800" dirty="0"/>
          </a:p>
        </p:txBody>
      </p:sp>
      <p:sp>
        <p:nvSpPr>
          <p:cNvPr id="4" name="Rectangle 3"/>
          <p:cNvSpPr/>
          <p:nvPr/>
        </p:nvSpPr>
        <p:spPr>
          <a:xfrm>
            <a:off x="249384" y="3615128"/>
            <a:ext cx="11305308" cy="1569660"/>
          </a:xfrm>
          <a:prstGeom prst="rect">
            <a:avLst/>
          </a:prstGeom>
        </p:spPr>
        <p:txBody>
          <a:bodyPr wrap="square">
            <a:spAutoFit/>
          </a:bodyPr>
          <a:lstStyle/>
          <a:p>
            <a:r>
              <a:rPr lang="fr-FR" sz="2400" dirty="0"/>
              <a:t>D’un côté, dans l’ombre avec des vêtements sombres Ste Anne, doigts croisés regarde l’enfant; elle ressemble à une vieille paysanne (voire une mégère)avec son visage buriné et ridé. Difficile d’accepter que la mère de la Vierge, celle à qui était dédiée le tableau soit ainsi représentée!</a:t>
            </a:r>
          </a:p>
        </p:txBody>
      </p:sp>
      <p:sp>
        <p:nvSpPr>
          <p:cNvPr id="5" name="Rectangle 4"/>
          <p:cNvSpPr/>
          <p:nvPr/>
        </p:nvSpPr>
        <p:spPr>
          <a:xfrm>
            <a:off x="159327" y="5104964"/>
            <a:ext cx="11665528" cy="1569660"/>
          </a:xfrm>
          <a:prstGeom prst="rect">
            <a:avLst/>
          </a:prstGeom>
        </p:spPr>
        <p:txBody>
          <a:bodyPr wrap="square">
            <a:spAutoFit/>
          </a:bodyPr>
          <a:lstStyle/>
          <a:p>
            <a:r>
              <a:rPr lang="fr-FR" sz="2400" dirty="0"/>
              <a:t>De l’autre, dans la lumière La Vierge et son fils écrasent ensemble le serpent du péché </a:t>
            </a:r>
            <a:r>
              <a:rPr lang="fr-FR" sz="2400" dirty="0" smtClean="0"/>
              <a:t>originel La </a:t>
            </a:r>
            <a:r>
              <a:rPr lang="fr-FR" sz="2400" dirty="0"/>
              <a:t>Vierge, sous les traits de Léna est on ne peut plus provocante avec son profond décolleté.</a:t>
            </a:r>
            <a:br>
              <a:rPr lang="fr-FR" sz="2400" dirty="0"/>
            </a:br>
            <a:r>
              <a:rPr lang="fr-FR" sz="2400" dirty="0"/>
              <a:t>L’enfant Jésus n’est pas circoncis ce qui est contraire à la tradition juive</a:t>
            </a:r>
          </a:p>
        </p:txBody>
      </p:sp>
    </p:spTree>
    <p:extLst>
      <p:ext uri="{BB962C8B-B14F-4D97-AF65-F5344CB8AC3E}">
        <p14:creationId xmlns:p14="http://schemas.microsoft.com/office/powerpoint/2010/main" val="3513548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7872" y="3326534"/>
            <a:ext cx="11714018" cy="1325563"/>
          </a:xfrm>
        </p:spPr>
        <p:txBody>
          <a:bodyPr>
            <a:noAutofit/>
          </a:bodyPr>
          <a:lstStyle/>
          <a:p>
            <a:r>
              <a:rPr lang="fr-FR" b="1" u="sng" dirty="0" smtClean="0"/>
              <a:t>LES ANNEES d’EXIL</a:t>
            </a:r>
            <a:br>
              <a:rPr lang="fr-FR" b="1" u="sng" dirty="0" smtClean="0"/>
            </a:br>
            <a:r>
              <a:rPr lang="fr-FR" b="1" u="sng" dirty="0"/>
              <a:t/>
            </a:r>
            <a:br>
              <a:rPr lang="fr-FR" b="1" u="sng" dirty="0"/>
            </a:br>
            <a:r>
              <a:rPr lang="fr-FR" sz="2800" dirty="0" smtClean="0"/>
              <a:t>Entre 1600 et le 28 mai 1606 c’est une succession de délits commis par CARAVAGE!!</a:t>
            </a:r>
            <a:br>
              <a:rPr lang="fr-FR" sz="2800" dirty="0" smtClean="0"/>
            </a:br>
            <a:r>
              <a:rPr lang="fr-FR" sz="2800" dirty="0"/>
              <a:t/>
            </a:r>
            <a:br>
              <a:rPr lang="fr-FR" sz="2800" dirty="0"/>
            </a:br>
            <a:r>
              <a:rPr lang="fr-FR" sz="2800" dirty="0" smtClean="0"/>
              <a:t>	- 19 novembre 1600 : coups et blessures avec bâton et épée</a:t>
            </a:r>
            <a:br>
              <a:rPr lang="fr-FR" sz="2800" dirty="0" smtClean="0"/>
            </a:br>
            <a:r>
              <a:rPr lang="fr-FR" sz="2800" dirty="0" smtClean="0"/>
              <a:t>	- 1601  : il blesse un garde du château St Ange</a:t>
            </a:r>
            <a:br>
              <a:rPr lang="fr-FR" sz="2800" dirty="0" smtClean="0"/>
            </a:br>
            <a:r>
              <a:rPr lang="fr-FR" sz="2800" dirty="0"/>
              <a:t>	</a:t>
            </a:r>
            <a:r>
              <a:rPr lang="fr-FR" sz="2800" dirty="0" smtClean="0"/>
              <a:t>- 1604 : un garçon d’auberge lui reproche de lui avoir lancé à la figure un plat d’artichauts brûlants</a:t>
            </a:r>
            <a:br>
              <a:rPr lang="fr-FR" sz="2800" dirty="0" smtClean="0"/>
            </a:br>
            <a:r>
              <a:rPr lang="fr-FR" sz="2800" dirty="0"/>
              <a:t>	</a:t>
            </a:r>
            <a:r>
              <a:rPr lang="fr-FR" sz="2800" dirty="0" smtClean="0"/>
              <a:t>- mai 1605 : port d’arme illégal</a:t>
            </a:r>
            <a:br>
              <a:rPr lang="fr-FR" sz="2800" dirty="0" smtClean="0"/>
            </a:br>
            <a:r>
              <a:rPr lang="fr-FR" sz="2800" dirty="0"/>
              <a:t>	</a:t>
            </a:r>
            <a:r>
              <a:rPr lang="fr-FR" sz="2800" dirty="0" smtClean="0"/>
              <a:t>- agresse et blesse gravement à la tête un notaire qui venait lui signifier </a:t>
            </a:r>
            <a:br>
              <a:rPr lang="fr-FR" sz="2800" dirty="0" smtClean="0"/>
            </a:br>
            <a:r>
              <a:rPr lang="fr-FR" sz="2800" dirty="0" smtClean="0"/>
              <a:t>l’interdiction de fréquenter Léna qu’il qualifie de prostituée des bas fonds</a:t>
            </a:r>
            <a:br>
              <a:rPr lang="fr-FR" sz="2800" dirty="0" smtClean="0"/>
            </a:br>
            <a:r>
              <a:rPr lang="fr-FR" sz="2800" dirty="0"/>
              <a:t>	</a:t>
            </a:r>
            <a:r>
              <a:rPr lang="fr-FR" sz="2800" dirty="0" smtClean="0"/>
              <a:t>- toujours en 1605, sa logeuse qui l’avait mis à la porte pour 6 mois de loyers impayé l’accuse d’avoir démoli ses volets à coups de pierres</a:t>
            </a:r>
            <a:r>
              <a:rPr lang="fr-FR" b="1" u="sng" dirty="0" smtClean="0"/>
              <a:t/>
            </a:r>
            <a:br>
              <a:rPr lang="fr-FR" b="1" u="sng" dirty="0" smtClean="0"/>
            </a:br>
            <a:r>
              <a:rPr lang="fr-FR" b="1" u="sng" dirty="0"/>
              <a:t/>
            </a:r>
            <a:br>
              <a:rPr lang="fr-FR" b="1" u="sng" dirty="0"/>
            </a:br>
            <a:endParaRPr lang="fr-FR" b="1" u="sng" dirty="0"/>
          </a:p>
        </p:txBody>
      </p:sp>
    </p:spTree>
    <p:extLst>
      <p:ext uri="{BB962C8B-B14F-4D97-AF65-F5344CB8AC3E}">
        <p14:creationId xmlns:p14="http://schemas.microsoft.com/office/powerpoint/2010/main" val="1348127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3675" y="3284969"/>
            <a:ext cx="10515600" cy="1325563"/>
          </a:xfrm>
        </p:spPr>
        <p:txBody>
          <a:bodyPr>
            <a:noAutofit/>
          </a:bodyPr>
          <a:lstStyle/>
          <a:p>
            <a:r>
              <a:rPr lang="fr-FR" sz="2800" dirty="0" smtClean="0"/>
              <a:t>Le drame c’est le </a:t>
            </a:r>
            <a:r>
              <a:rPr lang="fr-FR" sz="2800" u="sng" dirty="0" smtClean="0"/>
              <a:t>28 mai 1606</a:t>
            </a:r>
            <a:br>
              <a:rPr lang="fr-FR" sz="2800" u="sng" dirty="0" smtClean="0"/>
            </a:br>
            <a:r>
              <a:rPr lang="fr-FR" sz="2800" u="sng" dirty="0"/>
              <a:t/>
            </a:r>
            <a:br>
              <a:rPr lang="fr-FR" sz="2800" u="sng" dirty="0"/>
            </a:br>
            <a:r>
              <a:rPr lang="fr-FR" sz="2800" dirty="0" smtClean="0"/>
              <a:t>Alors que dans Rome c’est la fête; toute la ville célèbre le couronnement du nouveau pape Paul V, CARAVAGE va se quereller avec un jeune noble à la réputation sulfureuse </a:t>
            </a:r>
            <a:r>
              <a:rPr lang="fr-FR" sz="2800" u="sng" dirty="0" err="1" smtClean="0"/>
              <a:t>Ranuccio</a:t>
            </a:r>
            <a:r>
              <a:rPr lang="fr-FR" sz="2800" u="sng" dirty="0" smtClean="0"/>
              <a:t> TOMASSONI et il le tue.</a:t>
            </a:r>
            <a:br>
              <a:rPr lang="fr-FR" sz="2800" u="sng" dirty="0" smtClean="0"/>
            </a:br>
            <a:r>
              <a:rPr lang="fr-FR" sz="2800" u="sng" dirty="0"/>
              <a:t/>
            </a:r>
            <a:br>
              <a:rPr lang="fr-FR" sz="2800" u="sng" dirty="0"/>
            </a:br>
            <a:r>
              <a:rPr lang="fr-FR" sz="2800" dirty="0" smtClean="0"/>
              <a:t>On ne connait pas véritablement la raison du duel :</a:t>
            </a:r>
            <a:br>
              <a:rPr lang="fr-FR" sz="2800" dirty="0" smtClean="0"/>
            </a:br>
            <a:r>
              <a:rPr lang="fr-FR" sz="2800" dirty="0" smtClean="0"/>
              <a:t>- jalousie à l’égard d’une prostituée?</a:t>
            </a:r>
            <a:br>
              <a:rPr lang="fr-FR" sz="2800" dirty="0" smtClean="0"/>
            </a:br>
            <a:r>
              <a:rPr lang="fr-FR" sz="2800" dirty="0" smtClean="0"/>
              <a:t>- dette de jeu?</a:t>
            </a:r>
            <a:br>
              <a:rPr lang="fr-FR" sz="2800" dirty="0" smtClean="0"/>
            </a:br>
            <a:r>
              <a:rPr lang="fr-FR" sz="2800" dirty="0"/>
              <a:t/>
            </a:r>
            <a:br>
              <a:rPr lang="fr-FR" sz="2800" dirty="0"/>
            </a:br>
            <a:r>
              <a:rPr lang="fr-FR" sz="2800" dirty="0" smtClean="0"/>
              <a:t>Il quitte Rome en catastrophe, est condamné à mort par contumace et alors la cavale commence et avec cet exil forcé ses tableaux vont être encore plus sombres, plus mortifères.</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2742297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5854" y="2017280"/>
            <a:ext cx="10515600" cy="1325563"/>
          </a:xfrm>
        </p:spPr>
        <p:txBody>
          <a:bodyPr>
            <a:noAutofit/>
          </a:bodyPr>
          <a:lstStyle/>
          <a:p>
            <a:r>
              <a:rPr lang="fr-FR" sz="2800" dirty="0" smtClean="0"/>
              <a:t>Il est vraisemblable qu’après cette fatale nuit il s’est rendu chez sa protectrice, son amie de toujours la marquise de </a:t>
            </a:r>
            <a:r>
              <a:rPr lang="fr-FR" sz="2800" dirty="0" err="1" smtClean="0"/>
              <a:t>Caravaggio</a:t>
            </a:r>
            <a:r>
              <a:rPr lang="fr-FR" sz="2800" dirty="0" smtClean="0"/>
              <a:t> – </a:t>
            </a:r>
            <a:r>
              <a:rPr lang="fr-FR" sz="2800" dirty="0" err="1" smtClean="0"/>
              <a:t>Constanza</a:t>
            </a:r>
            <a:r>
              <a:rPr lang="fr-FR" sz="2800" dirty="0"/>
              <a:t> </a:t>
            </a:r>
            <a:r>
              <a:rPr lang="fr-FR" sz="2800" dirty="0" smtClean="0"/>
              <a:t>COLONNA.</a:t>
            </a:r>
            <a:br>
              <a:rPr lang="fr-FR" sz="2800" dirty="0" smtClean="0"/>
            </a:br>
            <a:r>
              <a:rPr lang="fr-FR" sz="2800" dirty="0"/>
              <a:t/>
            </a:r>
            <a:br>
              <a:rPr lang="fr-FR" sz="2800" dirty="0"/>
            </a:br>
            <a:r>
              <a:rPr lang="fr-FR" sz="2800" dirty="0" smtClean="0"/>
              <a:t>Il va séjourner à </a:t>
            </a:r>
            <a:r>
              <a:rPr lang="fr-FR" sz="2800" b="1" u="sng" dirty="0" smtClean="0"/>
              <a:t>Naples à 2</a:t>
            </a:r>
            <a:r>
              <a:rPr lang="fr-FR" sz="2800" b="1" dirty="0" smtClean="0"/>
              <a:t> </a:t>
            </a:r>
            <a:r>
              <a:rPr lang="fr-FR" sz="2800" dirty="0" smtClean="0"/>
              <a:t>reprises : d’octobre 1606 à juin 1607 puis à l’automne 1609 pendant presque 1 an: c’est une période intense pendant laquelle ses recherches picturales vont s’intensifier et où ses œuvres seront marquées par la tension morale qui l’habite et pleines de tragédie.</a:t>
            </a:r>
            <a:endParaRPr lang="fr-FR" sz="2800" dirty="0"/>
          </a:p>
        </p:txBody>
      </p:sp>
    </p:spTree>
    <p:extLst>
      <p:ext uri="{BB962C8B-B14F-4D97-AF65-F5344CB8AC3E}">
        <p14:creationId xmlns:p14="http://schemas.microsoft.com/office/powerpoint/2010/main" val="3350933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 y="1632816"/>
            <a:ext cx="11959937" cy="1325563"/>
          </a:xfrm>
        </p:spPr>
        <p:txBody>
          <a:bodyPr>
            <a:noAutofit/>
          </a:bodyPr>
          <a:lstStyle/>
          <a:p>
            <a:r>
              <a:rPr lang="fr-FR" sz="2800" b="1" dirty="0" smtClean="0"/>
              <a:t>« Saint François en méditation » </a:t>
            </a:r>
            <a:r>
              <a:rPr lang="fr-FR" sz="2800" dirty="0" smtClean="0"/>
              <a:t>1606</a:t>
            </a:r>
            <a:br>
              <a:rPr lang="fr-FR" sz="2800" dirty="0" smtClean="0"/>
            </a:br>
            <a:r>
              <a:rPr lang="fr-FR" sz="2800" dirty="0" smtClean="0"/>
              <a:t>(128 x 97 cm) Palais Barberini à Rome</a:t>
            </a:r>
            <a:br>
              <a:rPr lang="fr-FR" sz="2800" dirty="0" smtClean="0"/>
            </a:br>
            <a:r>
              <a:rPr lang="fr-FR" sz="2800" dirty="0" smtClean="0"/>
              <a:t>On pense que c’est GENTILESCHI qui avait prêté un habit de prêtre capucin pour la réalisation de cette représentation du saint méditant crâne à la main.</a:t>
            </a:r>
            <a:br>
              <a:rPr lang="fr-FR" sz="2800" dirty="0" smtClean="0"/>
            </a:br>
            <a:r>
              <a:rPr lang="fr-FR" sz="2800" dirty="0"/>
              <a:t/>
            </a:r>
            <a:br>
              <a:rPr lang="fr-FR" sz="2800" dirty="0"/>
            </a:br>
            <a:r>
              <a:rPr lang="fr-FR" sz="2800" dirty="0" smtClean="0"/>
              <a:t>Un naturalisme descriptif très prononcé dans le drapé de la bure brunâtre, rapiécée et déchirée ( pauvreté des franciscains); dans les traits du visage pour ce dialogue avec la mort représentée par le crâne ainsi que la présence d’un grand crucifix posé sur une pierre</a:t>
            </a:r>
            <a:br>
              <a:rPr lang="fr-FR" sz="2800" dirty="0" smtClean="0"/>
            </a:br>
            <a:r>
              <a:rPr lang="fr-FR" sz="2800" dirty="0" smtClean="0"/>
              <a:t>Un </a:t>
            </a:r>
            <a:r>
              <a:rPr lang="fr-FR" sz="2800" u="sng" dirty="0" smtClean="0"/>
              <a:t>décor dépouillé</a:t>
            </a:r>
            <a:r>
              <a:rPr lang="fr-FR" sz="2800" dirty="0" smtClean="0"/>
              <a:t>( en tant qu’ermite, il est sans doute dans une grotte)  </a:t>
            </a:r>
            <a:r>
              <a:rPr lang="fr-FR" sz="2800" u="sng" dirty="0" smtClean="0"/>
              <a:t>une lumière </a:t>
            </a:r>
            <a:r>
              <a:rPr lang="fr-FR" sz="2800" dirty="0" smtClean="0"/>
              <a:t>qui éclaire le crâne et le visage</a:t>
            </a:r>
            <a:endParaRPr lang="fr-FR" sz="2800" dirty="0"/>
          </a:p>
        </p:txBody>
      </p:sp>
    </p:spTree>
    <p:extLst>
      <p:ext uri="{BB962C8B-B14F-4D97-AF65-F5344CB8AC3E}">
        <p14:creationId xmlns:p14="http://schemas.microsoft.com/office/powerpoint/2010/main" val="1846278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736" y="1851818"/>
            <a:ext cx="11953009" cy="1325563"/>
          </a:xfrm>
        </p:spPr>
        <p:txBody>
          <a:bodyPr>
            <a:noAutofit/>
          </a:bodyPr>
          <a:lstStyle/>
          <a:p>
            <a:r>
              <a:rPr lang="fr-FR" sz="2800" b="1" dirty="0" smtClean="0"/>
              <a:t>« Les Sept Œuvres de miséricorde »</a:t>
            </a:r>
            <a:r>
              <a:rPr lang="fr-FR" sz="2800" dirty="0" smtClean="0"/>
              <a:t>1606-1607</a:t>
            </a:r>
            <a:r>
              <a:rPr lang="fr-FR" sz="2800" b="1" dirty="0" smtClean="0"/>
              <a:t> (</a:t>
            </a:r>
            <a:r>
              <a:rPr lang="fr-FR" sz="2800" dirty="0" smtClean="0"/>
              <a:t>390 </a:t>
            </a:r>
            <a:r>
              <a:rPr lang="fr-FR" sz="2800" dirty="0"/>
              <a:t>x 260 </a:t>
            </a:r>
            <a:r>
              <a:rPr lang="fr-FR" sz="2800" dirty="0" smtClean="0"/>
              <a:t>) église </a:t>
            </a:r>
            <a:r>
              <a:rPr lang="fr-FR" sz="2800" dirty="0" err="1" smtClean="0"/>
              <a:t>Pio</a:t>
            </a:r>
            <a:r>
              <a:rPr lang="fr-FR" sz="2800" dirty="0" smtClean="0"/>
              <a:t> Monte </a:t>
            </a:r>
            <a:r>
              <a:rPr lang="fr-FR" sz="2800" dirty="0" err="1" smtClean="0"/>
              <a:t>della</a:t>
            </a:r>
            <a:r>
              <a:rPr lang="fr-FR" sz="2800" dirty="0" smtClean="0"/>
              <a:t> Misericordia</a:t>
            </a:r>
            <a:br>
              <a:rPr lang="fr-FR" sz="2800" dirty="0" smtClean="0"/>
            </a:br>
            <a:r>
              <a:rPr lang="fr-FR" sz="2800" dirty="0" smtClean="0"/>
              <a:t>Naples</a:t>
            </a:r>
            <a:br>
              <a:rPr lang="fr-FR" sz="2800" dirty="0" smtClean="0"/>
            </a:br>
            <a:r>
              <a:rPr lang="fr-FR" sz="2800" dirty="0" smtClean="0"/>
              <a:t>Commande obtenue grâce au soutien de la famille Colonna avec une iconographie assez inhabituelle pour décrire les missions charitables</a:t>
            </a:r>
            <a:br>
              <a:rPr lang="fr-FR" sz="2800" dirty="0" smtClean="0"/>
            </a:br>
            <a:r>
              <a:rPr lang="fr-FR" sz="2800" dirty="0" smtClean="0"/>
              <a:t>Il mêle les différentes pratiques pieuses dans un rythme tumultueux de figures et d’actions chargées de pathos puisant son inspiration dans la réalité populaire napolitaine.</a:t>
            </a:r>
            <a:br>
              <a:rPr lang="fr-FR" sz="2800" dirty="0" smtClean="0"/>
            </a:br>
            <a:r>
              <a:rPr lang="fr-FR" sz="2800" dirty="0" smtClean="0"/>
              <a:t>Des anges voltigent avec Marie et l’enfant au dessus de scènes criantes de vérité avec des effets de lumière directe ( la torche que tient l’homme dans le fond) et indirecte sur l’homme au sol et la femme au sein dénudé allaitant un vieillard.</a:t>
            </a:r>
            <a:endParaRPr lang="fr-FR" sz="2800" dirty="0"/>
          </a:p>
        </p:txBody>
      </p:sp>
    </p:spTree>
    <p:extLst>
      <p:ext uri="{BB962C8B-B14F-4D97-AF65-F5344CB8AC3E}">
        <p14:creationId xmlns:p14="http://schemas.microsoft.com/office/powerpoint/2010/main" val="378827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3745" y="131809"/>
            <a:ext cx="10515600" cy="1325563"/>
          </a:xfrm>
        </p:spPr>
        <p:txBody>
          <a:bodyPr>
            <a:normAutofit/>
          </a:bodyPr>
          <a:lstStyle/>
          <a:p>
            <a:r>
              <a:rPr lang="fr-FR" sz="2800" dirty="0" smtClean="0"/>
              <a:t>Il va rejoindre le célèbre atelier de Giuseppe CESARI- plus connu sous le nom de Cavalier d’ARPIN- peintre le plus influent de Rome.</a:t>
            </a:r>
            <a:endParaRPr lang="fr-FR" sz="2800" dirty="0"/>
          </a:p>
        </p:txBody>
      </p:sp>
      <p:sp>
        <p:nvSpPr>
          <p:cNvPr id="4" name="Rectangle 3"/>
          <p:cNvSpPr/>
          <p:nvPr/>
        </p:nvSpPr>
        <p:spPr>
          <a:xfrm>
            <a:off x="533400" y="1709908"/>
            <a:ext cx="4724400" cy="1200329"/>
          </a:xfrm>
          <a:prstGeom prst="rect">
            <a:avLst/>
          </a:prstGeom>
        </p:spPr>
        <p:txBody>
          <a:bodyPr wrap="square">
            <a:spAutoFit/>
          </a:bodyPr>
          <a:lstStyle/>
          <a:p>
            <a:r>
              <a:rPr lang="fr-FR" sz="2400" b="1" dirty="0" smtClean="0"/>
              <a:t>« Diane et Actéon » </a:t>
            </a:r>
            <a:r>
              <a:rPr lang="fr-FR" sz="2400" dirty="0" smtClean="0"/>
              <a:t>vers 1600</a:t>
            </a:r>
            <a:br>
              <a:rPr lang="fr-FR" sz="2400" dirty="0" smtClean="0"/>
            </a:br>
            <a:r>
              <a:rPr lang="fr-FR" sz="2400" dirty="0" smtClean="0"/>
              <a:t>chevalier d’ARPIN (Musée du Louvre)</a:t>
            </a:r>
            <a:endParaRPr lang="fr-FR" sz="2400" dirty="0"/>
          </a:p>
        </p:txBody>
      </p:sp>
      <p:sp>
        <p:nvSpPr>
          <p:cNvPr id="5" name="Rectangle 4"/>
          <p:cNvSpPr/>
          <p:nvPr/>
        </p:nvSpPr>
        <p:spPr>
          <a:xfrm>
            <a:off x="443745" y="1248243"/>
            <a:ext cx="10103028" cy="461665"/>
          </a:xfrm>
          <a:prstGeom prst="rect">
            <a:avLst/>
          </a:prstGeom>
        </p:spPr>
        <p:txBody>
          <a:bodyPr wrap="square">
            <a:spAutoFit/>
          </a:bodyPr>
          <a:lstStyle/>
          <a:p>
            <a:r>
              <a:rPr lang="fr-FR" sz="2400" dirty="0" smtClean="0"/>
              <a:t>Dans le même temps, il va réaliser ses premières œuvres: il n’a que 24 ans </a:t>
            </a:r>
            <a:endParaRPr lang="fr-FR" sz="2400" dirty="0"/>
          </a:p>
        </p:txBody>
      </p:sp>
      <p:sp>
        <p:nvSpPr>
          <p:cNvPr id="6" name="Rectangle 5"/>
          <p:cNvSpPr/>
          <p:nvPr/>
        </p:nvSpPr>
        <p:spPr>
          <a:xfrm>
            <a:off x="533400" y="3162773"/>
            <a:ext cx="11094028" cy="3139321"/>
          </a:xfrm>
          <a:prstGeom prst="rect">
            <a:avLst/>
          </a:prstGeom>
        </p:spPr>
        <p:txBody>
          <a:bodyPr wrap="square">
            <a:spAutoFit/>
          </a:bodyPr>
          <a:lstStyle/>
          <a:p>
            <a:r>
              <a:rPr lang="fr-FR" b="1" dirty="0"/>
              <a:t>« Garçon pelant un fruit » </a:t>
            </a:r>
            <a:r>
              <a:rPr lang="fr-FR" dirty="0"/>
              <a:t>1592 </a:t>
            </a:r>
            <a:br>
              <a:rPr lang="fr-FR" dirty="0"/>
            </a:br>
            <a:r>
              <a:rPr lang="fr-FR" dirty="0"/>
              <a:t>(75,5 x 64,4 cm)</a:t>
            </a:r>
            <a:br>
              <a:rPr lang="fr-FR" dirty="0"/>
            </a:br>
            <a:r>
              <a:rPr lang="fr-FR" dirty="0"/>
              <a:t/>
            </a:r>
            <a:br>
              <a:rPr lang="fr-FR" dirty="0"/>
            </a:br>
            <a:r>
              <a:rPr lang="fr-FR" dirty="0"/>
              <a:t>Ce 1</a:t>
            </a:r>
            <a:r>
              <a:rPr lang="fr-FR" baseline="30000" dirty="0"/>
              <a:t>er</a:t>
            </a:r>
            <a:r>
              <a:rPr lang="fr-FR" dirty="0"/>
              <a:t> tableau rassemble déjà la </a:t>
            </a:r>
            <a:r>
              <a:rPr lang="fr-FR" b="1" u="sng" dirty="0"/>
              <a:t>maniera</a:t>
            </a:r>
            <a:r>
              <a:rPr lang="fr-FR" dirty="0"/>
              <a:t> du CARAVAGE:</a:t>
            </a:r>
            <a:br>
              <a:rPr lang="fr-FR" dirty="0"/>
            </a:br>
            <a:r>
              <a:rPr lang="fr-FR" dirty="0"/>
              <a:t/>
            </a:r>
            <a:br>
              <a:rPr lang="fr-FR" dirty="0"/>
            </a:br>
            <a:r>
              <a:rPr lang="fr-FR" dirty="0"/>
              <a:t>- </a:t>
            </a:r>
            <a:r>
              <a:rPr lang="fr-FR" u="sng" dirty="0"/>
              <a:t>le clair obscur </a:t>
            </a:r>
            <a:r>
              <a:rPr lang="fr-FR" dirty="0"/>
              <a:t>: l’enfant représenté de ¾ sur un fond sombre est mis en valeur par la lumière qui l’éclaire par la gauche</a:t>
            </a:r>
            <a:br>
              <a:rPr lang="fr-FR" dirty="0"/>
            </a:br>
            <a:r>
              <a:rPr lang="fr-FR" dirty="0"/>
              <a:t>- le goût pour la r</a:t>
            </a:r>
            <a:r>
              <a:rPr lang="fr-FR" u="sng" dirty="0"/>
              <a:t>eprésentation de natures mortes </a:t>
            </a:r>
            <a:r>
              <a:rPr lang="fr-FR" dirty="0"/>
              <a:t>: rendre jusqu’à l’illusion ici pomme, figue, poire, pêche et prune</a:t>
            </a:r>
            <a:br>
              <a:rPr lang="fr-FR" dirty="0"/>
            </a:br>
            <a:r>
              <a:rPr lang="fr-FR" dirty="0"/>
              <a:t>- un sujet absorbé par l’action qu’il réalise capturant ainsi </a:t>
            </a:r>
            <a:r>
              <a:rPr lang="fr-FR" u="sng" dirty="0"/>
              <a:t>l’instant présent </a:t>
            </a:r>
            <a:r>
              <a:rPr lang="fr-FR" dirty="0"/>
              <a:t>( comme dans une scène de genre)</a:t>
            </a:r>
            <a:br>
              <a:rPr lang="fr-FR" dirty="0"/>
            </a:br>
            <a:r>
              <a:rPr lang="fr-FR" dirty="0"/>
              <a:t>- </a:t>
            </a:r>
            <a:r>
              <a:rPr lang="fr-FR" b="1" dirty="0"/>
              <a:t>cohabitation de différents types de peinture </a:t>
            </a:r>
            <a:r>
              <a:rPr lang="fr-FR" dirty="0"/>
              <a:t>: portrait, nature morte et scène de genre dans un même tableau ( parfois s’ajoutera une référence religieuse)</a:t>
            </a:r>
          </a:p>
        </p:txBody>
      </p:sp>
    </p:spTree>
    <p:extLst>
      <p:ext uri="{BB962C8B-B14F-4D97-AF65-F5344CB8AC3E}">
        <p14:creationId xmlns:p14="http://schemas.microsoft.com/office/powerpoint/2010/main" val="673236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2366" y="2452253"/>
            <a:ext cx="10481833" cy="2408455"/>
          </a:xfrm>
        </p:spPr>
        <p:txBody>
          <a:bodyPr>
            <a:normAutofit fontScale="90000"/>
          </a:bodyPr>
          <a:lstStyle/>
          <a:p>
            <a:r>
              <a:rPr lang="fr-FR" sz="2800" dirty="0" smtClean="0"/>
              <a:t>Les 7 œuvres de miséricorde sont :</a:t>
            </a:r>
            <a:br>
              <a:rPr lang="fr-FR" sz="2800" dirty="0" smtClean="0"/>
            </a:br>
            <a:r>
              <a:rPr lang="fr-FR" sz="2800" dirty="0"/>
              <a:t/>
            </a:r>
            <a:br>
              <a:rPr lang="fr-FR" sz="2800" dirty="0"/>
            </a:br>
            <a:r>
              <a:rPr lang="fr-FR" sz="2800" dirty="0" smtClean="0"/>
              <a:t>-1 enterrer les morts</a:t>
            </a:r>
            <a:br>
              <a:rPr lang="fr-FR" sz="2800" dirty="0" smtClean="0"/>
            </a:br>
            <a:r>
              <a:rPr lang="fr-FR" sz="2800" dirty="0" smtClean="0"/>
              <a:t>-2 visiter les prisonniers et nourrir les affamés( la « Charité Romaine »)</a:t>
            </a:r>
            <a:br>
              <a:rPr lang="fr-FR" sz="2800" dirty="0" smtClean="0"/>
            </a:br>
            <a:r>
              <a:rPr lang="fr-FR" sz="2800" dirty="0" smtClean="0"/>
              <a:t>-3 aider les sans abri ( l’aubergiste montre le chemin à un pèlerin qui porte la coquille sur son bonnet)</a:t>
            </a:r>
            <a:br>
              <a:rPr lang="fr-FR" sz="2800" dirty="0" smtClean="0"/>
            </a:br>
            <a:r>
              <a:rPr lang="fr-FR" sz="2800" dirty="0" smtClean="0"/>
              <a:t>-4 visiter les malades( 1 git au sol)</a:t>
            </a:r>
            <a:br>
              <a:rPr lang="fr-FR" sz="2800" dirty="0" smtClean="0"/>
            </a:br>
            <a:r>
              <a:rPr lang="fr-FR" sz="2800" dirty="0" smtClean="0"/>
              <a:t>-5 vêtir ceux qui n’ont rien ( St Martin)</a:t>
            </a:r>
            <a:br>
              <a:rPr lang="fr-FR" sz="2800" dirty="0" smtClean="0"/>
            </a:br>
            <a:r>
              <a:rPr lang="fr-FR" sz="2800" dirty="0" smtClean="0"/>
              <a:t>-6 donner à boire (il boit à la mâchoire</a:t>
            </a:r>
            <a:br>
              <a:rPr lang="fr-FR" sz="2800" dirty="0" smtClean="0"/>
            </a:br>
            <a:r>
              <a:rPr lang="fr-FR" sz="2800" dirty="0" smtClean="0"/>
              <a:t> d’un âne comme Samson dans la Bible)</a:t>
            </a:r>
            <a:br>
              <a:rPr lang="fr-FR" sz="2800" dirty="0" smtClean="0"/>
            </a:br>
            <a:r>
              <a:rPr lang="fr-FR" sz="2800" dirty="0" smtClean="0"/>
              <a:t>-7 s’occuper des malades</a:t>
            </a:r>
            <a:br>
              <a:rPr lang="fr-FR" sz="2800" dirty="0" smtClean="0"/>
            </a:br>
            <a:r>
              <a:rPr lang="fr-FR" sz="2800" dirty="0"/>
              <a:t/>
            </a:r>
            <a:br>
              <a:rPr lang="fr-FR" sz="2800" dirty="0"/>
            </a:br>
            <a:r>
              <a:rPr lang="fr-FR" sz="2800" dirty="0" smtClean="0"/>
              <a:t>Véritable idée de génie de mettre en scène les 7 œuvres dans une même narration. Véritable idée de génie de parler de rédemption et de grâce divine quand on connait sa situation</a:t>
            </a:r>
            <a:br>
              <a:rPr lang="fr-FR" sz="2800" dirty="0" smtClean="0"/>
            </a:br>
            <a:endParaRPr lang="fr-FR" sz="2800" dirty="0"/>
          </a:p>
        </p:txBody>
      </p:sp>
    </p:spTree>
    <p:extLst>
      <p:ext uri="{BB962C8B-B14F-4D97-AF65-F5344CB8AC3E}">
        <p14:creationId xmlns:p14="http://schemas.microsoft.com/office/powerpoint/2010/main" val="4216279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350" y="2536826"/>
            <a:ext cx="11995650" cy="1325563"/>
          </a:xfrm>
        </p:spPr>
        <p:txBody>
          <a:bodyPr>
            <a:noAutofit/>
          </a:bodyPr>
          <a:lstStyle/>
          <a:p>
            <a:r>
              <a:rPr lang="fr-FR" sz="2800" dirty="0" smtClean="0"/>
              <a:t>Avec sa fronde, le jeune berger David ( futur roi d’Israël)abat le géant Goliath (chef des Philistins) puis la montre à son roi Saül</a:t>
            </a:r>
            <a:br>
              <a:rPr lang="fr-FR" sz="2800" dirty="0" smtClean="0"/>
            </a:br>
            <a:r>
              <a:rPr lang="fr-FR" sz="2800" dirty="0"/>
              <a:t/>
            </a:r>
            <a:br>
              <a:rPr lang="fr-FR" sz="2800" dirty="0"/>
            </a:br>
            <a:r>
              <a:rPr lang="fr-FR" sz="2800" dirty="0" smtClean="0"/>
              <a:t>Ici le jeune David ( attitude juvénile mais déterminée) tient une épée et ce sont sous les traits du CARAVAGE lui-même qu’est représenté Goliath avec son cou sanguinolent</a:t>
            </a:r>
            <a:br>
              <a:rPr lang="fr-FR" sz="2800" dirty="0" smtClean="0"/>
            </a:br>
            <a:r>
              <a:rPr lang="fr-FR" sz="2800" dirty="0"/>
              <a:t/>
            </a:r>
            <a:br>
              <a:rPr lang="fr-FR" sz="2800" dirty="0"/>
            </a:br>
            <a:r>
              <a:rPr lang="fr-FR" sz="2800" dirty="0" smtClean="0"/>
              <a:t>Pour le Pape, il veut faire amende honorable du crime qu’il a perpétué et surtout espère se faire gracier.</a:t>
            </a:r>
            <a:endParaRPr lang="fr-FR" sz="2800" dirty="0"/>
          </a:p>
        </p:txBody>
      </p:sp>
      <p:sp>
        <p:nvSpPr>
          <p:cNvPr id="4" name="ZoneTexte 3"/>
          <p:cNvSpPr txBox="1"/>
          <p:nvPr/>
        </p:nvSpPr>
        <p:spPr>
          <a:xfrm>
            <a:off x="196350" y="197428"/>
            <a:ext cx="11389514" cy="1200329"/>
          </a:xfrm>
          <a:prstGeom prst="rect">
            <a:avLst/>
          </a:prstGeom>
          <a:noFill/>
        </p:spPr>
        <p:txBody>
          <a:bodyPr wrap="square" rtlCol="0">
            <a:spAutoFit/>
          </a:bodyPr>
          <a:lstStyle/>
          <a:p>
            <a:r>
              <a:rPr lang="fr-FR" sz="2400" dirty="0" smtClean="0"/>
              <a:t>«</a:t>
            </a:r>
            <a:r>
              <a:rPr lang="fr-FR" sz="2400" b="1" dirty="0" smtClean="0"/>
              <a:t> David avec la tête de Goliath » </a:t>
            </a:r>
            <a:r>
              <a:rPr lang="fr-FR" sz="2400" dirty="0" smtClean="0"/>
              <a:t>1606-1607</a:t>
            </a:r>
          </a:p>
          <a:p>
            <a:r>
              <a:rPr lang="fr-FR" sz="2400" dirty="0" smtClean="0"/>
              <a:t>Huile sur bois de peuplier(91 x 116 cm) Vienne</a:t>
            </a:r>
          </a:p>
          <a:p>
            <a:r>
              <a:rPr lang="fr-FR" sz="2400" i="1" dirty="0" smtClean="0"/>
              <a:t>Ancien Testament Livre de Samuel17,1-58 et Coran Sourate 2, verset 251</a:t>
            </a:r>
            <a:endParaRPr lang="fr-FR" sz="2400" i="1" dirty="0"/>
          </a:p>
        </p:txBody>
      </p:sp>
    </p:spTree>
    <p:extLst>
      <p:ext uri="{BB962C8B-B14F-4D97-AF65-F5344CB8AC3E}">
        <p14:creationId xmlns:p14="http://schemas.microsoft.com/office/powerpoint/2010/main" val="356393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29901"/>
            <a:ext cx="12105409" cy="2481984"/>
          </a:xfrm>
        </p:spPr>
        <p:txBody>
          <a:bodyPr>
            <a:noAutofit/>
          </a:bodyPr>
          <a:lstStyle/>
          <a:p>
            <a:r>
              <a:rPr lang="fr-FR" sz="2800" dirty="0" smtClean="0"/>
              <a:t>Il reprend ce thème en 1609-1610</a:t>
            </a:r>
            <a:br>
              <a:rPr lang="fr-FR" sz="2800" dirty="0" smtClean="0"/>
            </a:br>
            <a:r>
              <a:rPr lang="fr-FR" sz="2800" dirty="0" smtClean="0"/>
              <a:t>( 125 x 101 cm) Galerie </a:t>
            </a:r>
            <a:r>
              <a:rPr lang="fr-FR" sz="2800" dirty="0" err="1" smtClean="0"/>
              <a:t>Borghese</a:t>
            </a:r>
            <a:r>
              <a:rPr lang="fr-FR" sz="2800" dirty="0" smtClean="0"/>
              <a:t/>
            </a:r>
            <a:br>
              <a:rPr lang="fr-FR" sz="2800" dirty="0" smtClean="0"/>
            </a:br>
            <a:r>
              <a:rPr lang="fr-FR" sz="2800" dirty="0"/>
              <a:t/>
            </a:r>
            <a:br>
              <a:rPr lang="fr-FR" sz="2800" dirty="0"/>
            </a:br>
            <a:r>
              <a:rPr lang="fr-FR" sz="2800" dirty="0" smtClean="0"/>
              <a:t>Il se figure toujours en Goliath tandis que le jeune David semble porter un regard plein de compassion tel un Christ en tant que juge suprême et sauveur des hommes</a:t>
            </a:r>
            <a:br>
              <a:rPr lang="fr-FR" sz="2800" dirty="0" smtClean="0"/>
            </a:br>
            <a:r>
              <a:rPr lang="fr-FR" sz="2800" dirty="0" smtClean="0"/>
              <a:t>Sur l’épée on peut lire une abréviation incertaine </a:t>
            </a:r>
            <a:br>
              <a:rPr lang="fr-FR" sz="2800" dirty="0" smtClean="0"/>
            </a:br>
            <a:r>
              <a:rPr lang="fr-FR" sz="2800" dirty="0" smtClean="0"/>
              <a:t>Il s’agit soit de HASOS « humilias ocidit superbium » (</a:t>
            </a:r>
            <a:r>
              <a:rPr lang="fr-FR" sz="2800" i="1" dirty="0" smtClean="0"/>
              <a:t>L’humilité tue l’orgueil) </a:t>
            </a:r>
            <a:r>
              <a:rPr lang="fr-FR" sz="2800" dirty="0" smtClean="0"/>
              <a:t>ou de MACO « Michel Angelo Caravage Opus »(</a:t>
            </a:r>
            <a:r>
              <a:rPr lang="fr-FR" sz="2800" i="1" dirty="0" smtClean="0"/>
              <a:t>Œuvre de Michel Angelo CARAVAGE)</a:t>
            </a:r>
            <a:r>
              <a:rPr lang="fr-FR" sz="2800" dirty="0" smtClean="0"/>
              <a:t/>
            </a:r>
            <a:br>
              <a:rPr lang="fr-FR" sz="2800" dirty="0" smtClean="0"/>
            </a:br>
            <a:r>
              <a:rPr lang="fr-FR" sz="2800" dirty="0"/>
              <a:t/>
            </a:r>
            <a:br>
              <a:rPr lang="fr-FR" sz="2800" dirty="0"/>
            </a:br>
            <a:r>
              <a:rPr lang="fr-FR" sz="2800" dirty="0" smtClean="0"/>
              <a:t>Destiné à Scipion Borghèse, toujours dans le but de l’émouvoir et d’émouvoir le Pape</a:t>
            </a:r>
            <a:endParaRPr lang="fr-FR" sz="2800" dirty="0"/>
          </a:p>
        </p:txBody>
      </p:sp>
    </p:spTree>
    <p:extLst>
      <p:ext uri="{BB962C8B-B14F-4D97-AF65-F5344CB8AC3E}">
        <p14:creationId xmlns:p14="http://schemas.microsoft.com/office/powerpoint/2010/main" val="3428175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733" y="1466561"/>
            <a:ext cx="12024267" cy="1325563"/>
          </a:xfrm>
        </p:spPr>
        <p:txBody>
          <a:bodyPr>
            <a:noAutofit/>
          </a:bodyPr>
          <a:lstStyle/>
          <a:p>
            <a:r>
              <a:rPr lang="fr-FR" sz="2800" b="1" dirty="0" smtClean="0"/>
              <a:t>« Flagellation du Christ » </a:t>
            </a:r>
            <a:r>
              <a:rPr lang="fr-FR" sz="2800" dirty="0" smtClean="0"/>
              <a:t>1607 (286 x213cm)</a:t>
            </a:r>
            <a:br>
              <a:rPr lang="fr-FR" sz="2800" dirty="0" smtClean="0"/>
            </a:br>
            <a:r>
              <a:rPr lang="fr-FR" sz="2800" dirty="0" smtClean="0"/>
              <a:t>Musée Capodimonte Naples</a:t>
            </a:r>
            <a:br>
              <a:rPr lang="fr-FR" sz="2800" dirty="0" smtClean="0"/>
            </a:br>
            <a:r>
              <a:rPr lang="fr-FR" sz="2800" dirty="0"/>
              <a:t/>
            </a:r>
            <a:br>
              <a:rPr lang="fr-FR" sz="2800" dirty="0"/>
            </a:br>
            <a:r>
              <a:rPr lang="fr-FR" sz="2800" dirty="0" smtClean="0"/>
              <a:t>A Naples, on ne se soucie pas des forfaits du peintre puisqu’il reçoit des commandes comme ici par Tomasso di Franchis pour la chapelle familiale de San Domenico Maggiore.</a:t>
            </a:r>
            <a:br>
              <a:rPr lang="fr-FR" sz="2800" dirty="0" smtClean="0"/>
            </a:br>
            <a:r>
              <a:rPr lang="fr-FR" sz="2800" dirty="0"/>
              <a:t/>
            </a:r>
            <a:br>
              <a:rPr lang="fr-FR" sz="2800" dirty="0"/>
            </a:br>
            <a:r>
              <a:rPr lang="fr-FR" sz="2800" dirty="0" smtClean="0"/>
              <a:t>Il s’inspire d’œuvres relatant le Christ à la colonne ( sans doute vues dans la collection des Colonna) mais ajoute ici, outre la flagellation par 2 bourreaux, le supplice de la couronne d’épines et ce afin de donner plus de pathos à la scène</a:t>
            </a:r>
            <a:endParaRPr lang="fr-FR" sz="2800" dirty="0"/>
          </a:p>
        </p:txBody>
      </p:sp>
      <p:sp>
        <p:nvSpPr>
          <p:cNvPr id="4" name="Rectangle 3"/>
          <p:cNvSpPr/>
          <p:nvPr/>
        </p:nvSpPr>
        <p:spPr>
          <a:xfrm>
            <a:off x="450273" y="4512302"/>
            <a:ext cx="11582400" cy="1938992"/>
          </a:xfrm>
          <a:prstGeom prst="rect">
            <a:avLst/>
          </a:prstGeom>
        </p:spPr>
        <p:txBody>
          <a:bodyPr wrap="square">
            <a:spAutoFit/>
          </a:bodyPr>
          <a:lstStyle/>
          <a:p>
            <a:r>
              <a:rPr lang="fr-FR" sz="2400" dirty="0"/>
              <a:t>Le Christ est en peine lumière, la blancheur de sa carnation irradie tout comme celle du </a:t>
            </a:r>
            <a:r>
              <a:rPr lang="fr-FR" sz="2400" dirty="0" err="1"/>
              <a:t>périzonium</a:t>
            </a:r>
            <a:r>
              <a:rPr lang="fr-FR" sz="2400" dirty="0"/>
              <a:t> qui contraste avec les tissus crasseux des 3 bourreaux</a:t>
            </a:r>
            <a:br>
              <a:rPr lang="fr-FR" sz="2400" dirty="0"/>
            </a:br>
            <a:r>
              <a:rPr lang="fr-FR" sz="2400" dirty="0"/>
              <a:t>Ceux-ci sont représentés en plein effort dans leur ignoble tâche ( muscles bandés, visage grimaçant)</a:t>
            </a:r>
            <a:br>
              <a:rPr lang="fr-FR" sz="2400" dirty="0"/>
            </a:br>
            <a:r>
              <a:rPr lang="fr-FR" sz="2400" dirty="0"/>
              <a:t>La colonne est à peine visible hormis le socle sculpté et toujours un décor sobre</a:t>
            </a:r>
          </a:p>
        </p:txBody>
      </p:sp>
    </p:spTree>
    <p:extLst>
      <p:ext uri="{BB962C8B-B14F-4D97-AF65-F5344CB8AC3E}">
        <p14:creationId xmlns:p14="http://schemas.microsoft.com/office/powerpoint/2010/main" val="3142903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773" y="2266660"/>
            <a:ext cx="11755582" cy="1325563"/>
          </a:xfrm>
        </p:spPr>
        <p:txBody>
          <a:bodyPr>
            <a:normAutofit fontScale="90000"/>
          </a:bodyPr>
          <a:lstStyle/>
          <a:p>
            <a:r>
              <a:rPr lang="fr-FR" sz="3100" dirty="0" smtClean="0"/>
              <a:t>C’est un style proche de celui du tableau précédent Une sorte de scène intimiste obtenue grâce à une palette de couleurs brunes</a:t>
            </a:r>
            <a:r>
              <a:rPr lang="fr-FR" sz="3100" dirty="0"/>
              <a:t/>
            </a:r>
            <a:br>
              <a:rPr lang="fr-FR" sz="3100" dirty="0"/>
            </a:br>
            <a:r>
              <a:rPr lang="fr-FR" sz="3100" dirty="0" smtClean="0"/>
              <a:t/>
            </a:r>
            <a:br>
              <a:rPr lang="fr-FR" sz="3100" dirty="0" smtClean="0"/>
            </a:br>
            <a:r>
              <a:rPr lang="fr-FR" sz="3100" dirty="0" smtClean="0"/>
              <a:t>La tête sanguinolente est portée par Salomé qui détourne le regard ( est-elle dégoutée?) alors que la vieille femme (Hérodiade) fixe intensément le résultat de sa volonté</a:t>
            </a:r>
          </a:p>
        </p:txBody>
      </p:sp>
      <p:sp>
        <p:nvSpPr>
          <p:cNvPr id="4" name="ZoneTexte 3"/>
          <p:cNvSpPr txBox="1"/>
          <p:nvPr/>
        </p:nvSpPr>
        <p:spPr>
          <a:xfrm>
            <a:off x="1797627" y="654627"/>
            <a:ext cx="7585364" cy="830997"/>
          </a:xfrm>
          <a:prstGeom prst="rect">
            <a:avLst/>
          </a:prstGeom>
          <a:noFill/>
        </p:spPr>
        <p:txBody>
          <a:bodyPr wrap="square" rtlCol="0">
            <a:spAutoFit/>
          </a:bodyPr>
          <a:lstStyle/>
          <a:p>
            <a:r>
              <a:rPr lang="fr-FR" sz="2400" b="1" dirty="0" smtClean="0"/>
              <a:t>« Salomé avec la tête de saint Jean-Baptiste » </a:t>
            </a:r>
            <a:r>
              <a:rPr lang="fr-FR" sz="2400" dirty="0" smtClean="0"/>
              <a:t>1607</a:t>
            </a:r>
          </a:p>
          <a:p>
            <a:r>
              <a:rPr lang="fr-FR" sz="2400" dirty="0" smtClean="0"/>
              <a:t>(91,5 x 106 cm) National </a:t>
            </a:r>
            <a:r>
              <a:rPr lang="fr-FR" sz="2400" dirty="0" err="1" smtClean="0"/>
              <a:t>Gallery</a:t>
            </a:r>
            <a:r>
              <a:rPr lang="fr-FR" sz="2400" dirty="0" smtClean="0"/>
              <a:t> Londres</a:t>
            </a:r>
            <a:endParaRPr lang="fr-FR" sz="2400" dirty="0"/>
          </a:p>
        </p:txBody>
      </p:sp>
    </p:spTree>
    <p:extLst>
      <p:ext uri="{BB962C8B-B14F-4D97-AF65-F5344CB8AC3E}">
        <p14:creationId xmlns:p14="http://schemas.microsoft.com/office/powerpoint/2010/main" val="11494486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809" y="3420052"/>
            <a:ext cx="11028217" cy="1325563"/>
          </a:xfrm>
        </p:spPr>
        <p:txBody>
          <a:bodyPr>
            <a:noAutofit/>
          </a:bodyPr>
          <a:lstStyle/>
          <a:p>
            <a:r>
              <a:rPr lang="fr-FR" sz="2800" b="1" u="sng" dirty="0" smtClean="0"/>
              <a:t>En juillet 1607, il arrive à MALTE </a:t>
            </a:r>
            <a:r>
              <a:rPr lang="fr-FR" sz="2800" dirty="0" smtClean="0"/>
              <a:t>à bord d’une embarcation menée par</a:t>
            </a:r>
            <a:br>
              <a:rPr lang="fr-FR" sz="2800" dirty="0" smtClean="0"/>
            </a:br>
            <a:r>
              <a:rPr lang="fr-FR" sz="2800" dirty="0" smtClean="0"/>
              <a:t>Fabrizio SFORZA COLONNA ( le fils de la marquise)</a:t>
            </a:r>
            <a:br>
              <a:rPr lang="fr-FR" sz="2800" dirty="0" smtClean="0"/>
            </a:br>
            <a:r>
              <a:rPr lang="fr-FR" sz="2800" dirty="0"/>
              <a:t/>
            </a:r>
            <a:br>
              <a:rPr lang="fr-FR" sz="2800" dirty="0"/>
            </a:br>
            <a:r>
              <a:rPr lang="fr-FR" sz="2800" dirty="0" smtClean="0"/>
              <a:t>Il va chercher refuge près d’influents mécènes, il se rapproche de l’Ordre des Chevaliers pour lequel il va réaliser de splendides tableaux et toujours grâce à la protection de la marquise il va être nommé Chevalier de l’Ordre de Malte. Ses œuvres permettent de valoriser la puissance à la fois de l’Ordre mais aussi de l’ile ( supériorité du monde chrétien sur les musulmans)</a:t>
            </a:r>
            <a:br>
              <a:rPr lang="fr-FR" sz="2800" dirty="0" smtClean="0"/>
            </a:br>
            <a:r>
              <a:rPr lang="fr-FR" sz="2800" dirty="0"/>
              <a:t/>
            </a:r>
            <a:br>
              <a:rPr lang="fr-FR" sz="2800" dirty="0"/>
            </a:br>
            <a:r>
              <a:rPr lang="fr-FR" sz="2800" dirty="0" smtClean="0"/>
              <a:t>Hélas, son fort caractère, ses excès, ses fréquentations vont l’amener à violer les rigoureux statuts de l’Ordre : une rixe en aout </a:t>
            </a:r>
            <a:r>
              <a:rPr lang="fr-FR" sz="2800" b="1" dirty="0" smtClean="0"/>
              <a:t>1608</a:t>
            </a:r>
            <a:r>
              <a:rPr lang="fr-FR" sz="2800" dirty="0" smtClean="0"/>
              <a:t> va le conduire à la forteresse Sant Angelo d’où il parvient à s’échapper le </a:t>
            </a:r>
            <a:r>
              <a:rPr lang="fr-FR" sz="2800" b="1" dirty="0" smtClean="0"/>
              <a:t>6 octobre</a:t>
            </a:r>
            <a:r>
              <a:rPr lang="fr-FR" sz="2800" dirty="0" smtClean="0"/>
              <a:t>.</a:t>
            </a:r>
            <a:br>
              <a:rPr lang="fr-FR" sz="2800" dirty="0" smtClean="0"/>
            </a:br>
            <a:r>
              <a:rPr lang="fr-FR" sz="2800" dirty="0" smtClean="0"/>
              <a:t>Ce fait entrainera </a:t>
            </a:r>
            <a:r>
              <a:rPr lang="fr-FR" sz="2800" u="sng" dirty="0" smtClean="0"/>
              <a:t>la privation de l’habit, sa dégradation et son expulsion. </a:t>
            </a:r>
            <a:br>
              <a:rPr lang="fr-FR" sz="2800" u="sng" dirty="0" smtClean="0"/>
            </a:br>
            <a:r>
              <a:rPr lang="fr-FR" sz="2800" u="sng" dirty="0"/>
              <a:t/>
            </a:r>
            <a:br>
              <a:rPr lang="fr-FR" sz="2800" u="sng" dirty="0"/>
            </a:br>
            <a:r>
              <a:rPr lang="fr-FR" sz="2800" dirty="0" smtClean="0"/>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1773746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282" y="2674937"/>
            <a:ext cx="11301845" cy="1325563"/>
          </a:xfrm>
        </p:spPr>
        <p:txBody>
          <a:bodyPr>
            <a:normAutofit fontScale="90000"/>
          </a:bodyPr>
          <a:lstStyle/>
          <a:p>
            <a:r>
              <a:rPr lang="fr-FR" sz="2800" b="1" dirty="0" smtClean="0"/>
              <a:t>« Portrait d’</a:t>
            </a:r>
            <a:r>
              <a:rPr lang="fr-FR" sz="2800" b="1" dirty="0" err="1" smtClean="0"/>
              <a:t>Alof</a:t>
            </a:r>
            <a:r>
              <a:rPr lang="fr-FR" sz="2800" b="1" dirty="0" smtClean="0"/>
              <a:t> de </a:t>
            </a:r>
            <a:r>
              <a:rPr lang="fr-FR" sz="2800" b="1" dirty="0" err="1" smtClean="0"/>
              <a:t>Wignacourt</a:t>
            </a:r>
            <a:r>
              <a:rPr lang="fr-FR" sz="2800" b="1" dirty="0" smtClean="0"/>
              <a:t> » </a:t>
            </a:r>
            <a:r>
              <a:rPr lang="fr-FR" sz="2800" dirty="0" smtClean="0"/>
              <a:t>1607</a:t>
            </a:r>
            <a:br>
              <a:rPr lang="fr-FR" sz="2800" dirty="0" smtClean="0"/>
            </a:br>
            <a:r>
              <a:rPr lang="fr-FR" sz="2800" dirty="0" smtClean="0"/>
              <a:t>(195 x 134 cm) Musée du </a:t>
            </a:r>
            <a:r>
              <a:rPr lang="fr-FR" sz="2800" dirty="0"/>
              <a:t>L</a:t>
            </a:r>
            <a:r>
              <a:rPr lang="fr-FR" sz="2800" dirty="0" smtClean="0"/>
              <a:t>ouvre Paris</a:t>
            </a:r>
            <a:br>
              <a:rPr lang="fr-FR" sz="2800" dirty="0" smtClean="0"/>
            </a:br>
            <a:r>
              <a:rPr lang="fr-FR" sz="2800" dirty="0"/>
              <a:t/>
            </a:r>
            <a:br>
              <a:rPr lang="fr-FR" sz="2800" dirty="0"/>
            </a:br>
            <a:r>
              <a:rPr lang="fr-FR" sz="2800" dirty="0" smtClean="0"/>
              <a:t>C’est après avoir réalisé ce portrait du Grand Maitre de l’ordre des Chevaliers que CARAVAGE a été intronisé; il souhaitait ainsi pouvoir obtenir le pardon du pape pour le crime qu’il avait commis.</a:t>
            </a:r>
            <a:br>
              <a:rPr lang="fr-FR" sz="2800" dirty="0" smtClean="0"/>
            </a:br>
            <a:r>
              <a:rPr lang="fr-FR" sz="2800" dirty="0" smtClean="0"/>
              <a:t>Il représente de </a:t>
            </a:r>
            <a:r>
              <a:rPr lang="fr-FR" sz="2800" dirty="0" err="1" smtClean="0"/>
              <a:t>Wignacourt</a:t>
            </a:r>
            <a:r>
              <a:rPr lang="fr-FR" sz="2800" dirty="0" smtClean="0"/>
              <a:t>, âgé d’environ 60 ans, en pied, portant une armure signe qu’il s’est distingué pour protéger l’ile de Malte face aux attaques turques, il est accompagné d’un page qui tient son heaume.</a:t>
            </a:r>
            <a:br>
              <a:rPr lang="fr-FR" sz="2800" dirty="0" smtClean="0"/>
            </a:br>
            <a:r>
              <a:rPr lang="fr-FR" sz="2800" dirty="0" smtClean="0"/>
              <a:t>Il souligne avec cet air martial toute la force et le caractère du personnage comme dans les portraits officiels historiques en insistant sur la gloire militaire de l’Ordre. Par opposition il montre une certaine timidité pour le page tout comme on note le contraste entre l’habit guerrier de l’un et les habits luxueux de l’autre.</a:t>
            </a:r>
            <a:endParaRPr lang="fr-FR" sz="2800" dirty="0"/>
          </a:p>
        </p:txBody>
      </p:sp>
    </p:spTree>
    <p:extLst>
      <p:ext uri="{BB962C8B-B14F-4D97-AF65-F5344CB8AC3E}">
        <p14:creationId xmlns:p14="http://schemas.microsoft.com/office/powerpoint/2010/main" val="6107879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99436"/>
            <a:ext cx="12191999" cy="1325563"/>
          </a:xfrm>
        </p:spPr>
        <p:txBody>
          <a:bodyPr>
            <a:normAutofit/>
          </a:bodyPr>
          <a:lstStyle/>
          <a:p>
            <a:r>
              <a:rPr lang="fr-FR" sz="2800" b="1" dirty="0" smtClean="0"/>
              <a:t>« Saint Jérôme écrivant » </a:t>
            </a:r>
            <a:r>
              <a:rPr lang="fr-FR" sz="2800" dirty="0" smtClean="0"/>
              <a:t>1607/1608 ( 117 x 157 cm) Cathédrale La Vallette à MALTE</a:t>
            </a:r>
            <a:endParaRPr lang="fr-FR" sz="2800" dirty="0"/>
          </a:p>
        </p:txBody>
      </p:sp>
      <p:sp>
        <p:nvSpPr>
          <p:cNvPr id="4" name="ZoneTexte 3"/>
          <p:cNvSpPr txBox="1"/>
          <p:nvPr/>
        </p:nvSpPr>
        <p:spPr>
          <a:xfrm>
            <a:off x="93518" y="976745"/>
            <a:ext cx="12209318" cy="954107"/>
          </a:xfrm>
          <a:prstGeom prst="rect">
            <a:avLst/>
          </a:prstGeom>
          <a:noFill/>
        </p:spPr>
        <p:txBody>
          <a:bodyPr wrap="square" rtlCol="0">
            <a:spAutoFit/>
          </a:bodyPr>
          <a:lstStyle/>
          <a:p>
            <a:r>
              <a:rPr lang="fr-FR" sz="2800" dirty="0" err="1" smtClean="0"/>
              <a:t>Jérome</a:t>
            </a:r>
            <a:r>
              <a:rPr lang="fr-FR" sz="2800" dirty="0" smtClean="0"/>
              <a:t> de </a:t>
            </a:r>
            <a:r>
              <a:rPr lang="fr-FR" sz="2800" dirty="0" err="1" smtClean="0"/>
              <a:t>Stridon</a:t>
            </a:r>
            <a:r>
              <a:rPr lang="fr-FR" sz="2800" dirty="0" smtClean="0"/>
              <a:t> est un Père et Docteur de l’Eglise, il a traduit la Bible du grec au latin( la Vulgate), il a eu une vie monacale stricte</a:t>
            </a:r>
            <a:endParaRPr lang="fr-FR" sz="2800" dirty="0"/>
          </a:p>
        </p:txBody>
      </p:sp>
      <p:sp>
        <p:nvSpPr>
          <p:cNvPr id="5" name="Rectangle 4"/>
          <p:cNvSpPr/>
          <p:nvPr/>
        </p:nvSpPr>
        <p:spPr>
          <a:xfrm>
            <a:off x="180109" y="2434257"/>
            <a:ext cx="11603182" cy="3046988"/>
          </a:xfrm>
          <a:prstGeom prst="rect">
            <a:avLst/>
          </a:prstGeom>
        </p:spPr>
        <p:txBody>
          <a:bodyPr wrap="square">
            <a:spAutoFit/>
          </a:bodyPr>
          <a:lstStyle/>
          <a:p>
            <a:r>
              <a:rPr lang="fr-FR" sz="2400" dirty="0"/>
              <a:t>Il reprend le thème iconographique de ce saint comme il l’avait déjà fait en 1606 ( conservé à la galerie Borghèse) suite à une commande d’un haut dignitaire de l’Ordre: </a:t>
            </a:r>
            <a:r>
              <a:rPr lang="fr-FR" sz="2400" dirty="0" err="1"/>
              <a:t>Ippolito</a:t>
            </a:r>
            <a:r>
              <a:rPr lang="fr-FR" sz="2400" dirty="0"/>
              <a:t> </a:t>
            </a:r>
            <a:r>
              <a:rPr lang="fr-FR" sz="2400" dirty="0" err="1"/>
              <a:t>Malaspina</a:t>
            </a:r>
            <a:r>
              <a:rPr lang="fr-FR" sz="2400" dirty="0"/>
              <a:t/>
            </a:r>
            <a:br>
              <a:rPr lang="fr-FR" sz="2400" dirty="0"/>
            </a:br>
            <a:r>
              <a:rPr lang="fr-FR" sz="2400" dirty="0"/>
              <a:t>Dans une cellule monacale, le saint à demi-nu, décharné (état de pénitence) absorbé devant sa table de travail sur laquelle on distingue un petit crucifix et surtout le crâne</a:t>
            </a:r>
            <a:br>
              <a:rPr lang="fr-FR" sz="2400" dirty="0"/>
            </a:br>
            <a:r>
              <a:rPr lang="fr-FR" sz="2400" dirty="0"/>
              <a:t>(« memento mori ») et une chandelle éteinte. Son chapeau de cardinal est pendu</a:t>
            </a:r>
            <a:br>
              <a:rPr lang="fr-FR" sz="2400" dirty="0"/>
            </a:br>
            <a:r>
              <a:rPr lang="fr-FR" sz="2400" dirty="0"/>
              <a:t>Le thème du dénuement, de la piété chrétienne sans oublier (en bas, à droite) les armes de la Maison </a:t>
            </a:r>
            <a:r>
              <a:rPr lang="fr-FR" sz="2400" dirty="0" err="1"/>
              <a:t>Malaspina</a:t>
            </a:r>
            <a:r>
              <a:rPr lang="fr-FR" sz="2400" dirty="0"/>
              <a:t>	</a:t>
            </a:r>
          </a:p>
        </p:txBody>
      </p:sp>
    </p:spTree>
    <p:extLst>
      <p:ext uri="{BB962C8B-B14F-4D97-AF65-F5344CB8AC3E}">
        <p14:creationId xmlns:p14="http://schemas.microsoft.com/office/powerpoint/2010/main" val="565663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37" y="1872133"/>
            <a:ext cx="11734800" cy="1325563"/>
          </a:xfrm>
        </p:spPr>
        <p:txBody>
          <a:bodyPr>
            <a:normAutofit fontScale="90000"/>
          </a:bodyPr>
          <a:lstStyle/>
          <a:p>
            <a:r>
              <a:rPr lang="fr-FR" sz="2800" b="1" dirty="0" smtClean="0"/>
              <a:t>« Amour endormi » </a:t>
            </a:r>
            <a:r>
              <a:rPr lang="fr-FR" sz="2800" dirty="0" smtClean="0"/>
              <a:t>1608 (72 x 105 cm)</a:t>
            </a:r>
            <a:br>
              <a:rPr lang="fr-FR" sz="2800" dirty="0" smtClean="0"/>
            </a:br>
            <a:r>
              <a:rPr lang="fr-FR" sz="2800" dirty="0" smtClean="0"/>
              <a:t>Palais Pitti, Galerie Palatine à Florence</a:t>
            </a:r>
            <a:br>
              <a:rPr lang="fr-FR" sz="2800" dirty="0" smtClean="0"/>
            </a:br>
            <a:r>
              <a:rPr lang="fr-FR" sz="2800" dirty="0"/>
              <a:t/>
            </a:r>
            <a:br>
              <a:rPr lang="fr-FR" sz="2800" dirty="0"/>
            </a:br>
            <a:r>
              <a:rPr lang="fr-FR" sz="2800" dirty="0" smtClean="0"/>
              <a:t/>
            </a:r>
            <a:br>
              <a:rPr lang="fr-FR" sz="2800" dirty="0" smtClean="0"/>
            </a:br>
            <a:r>
              <a:rPr lang="fr-FR" sz="2800" dirty="0" smtClean="0"/>
              <a:t>Il s’agit là encore d’une commande pour un membre de l’Ordre ( à usage privé compte-tenu des dimensions).</a:t>
            </a:r>
            <a:br>
              <a:rPr lang="fr-FR" sz="2800" dirty="0" smtClean="0"/>
            </a:br>
            <a:r>
              <a:rPr lang="fr-FR" sz="2800" dirty="0"/>
              <a:t/>
            </a:r>
            <a:br>
              <a:rPr lang="fr-FR" sz="2800" dirty="0"/>
            </a:br>
            <a:r>
              <a:rPr lang="fr-FR" sz="2800" dirty="0" smtClean="0"/>
              <a:t>Certes, il s’agit bien d’un petit Eros endormi avec ses ailes dans le dos, le carquois rempli de flèches qui soutient sa nuque mais certains historiens y ont vu un enfant un peu souffreteux, avec une certain décadence physique proche d’</a:t>
            </a:r>
            <a:r>
              <a:rPr lang="fr-FR" sz="2800" dirty="0" err="1" smtClean="0"/>
              <a:t>Hypnos</a:t>
            </a:r>
            <a:r>
              <a:rPr lang="fr-FR" sz="2800" dirty="0" smtClean="0"/>
              <a:t> ( sommeil) voire de Thanatos( mort). </a:t>
            </a:r>
            <a:br>
              <a:rPr lang="fr-FR" sz="2800" dirty="0" smtClean="0"/>
            </a:br>
            <a:r>
              <a:rPr lang="fr-FR" sz="2800" dirty="0" smtClean="0"/>
              <a:t/>
            </a:r>
            <a:br>
              <a:rPr lang="fr-FR" sz="2800" dirty="0" smtClean="0"/>
            </a:br>
            <a:r>
              <a:rPr lang="fr-FR" sz="2800" dirty="0"/>
              <a:t/>
            </a:r>
            <a:br>
              <a:rPr lang="fr-FR" sz="2800" dirty="0"/>
            </a:br>
            <a:endParaRPr lang="fr-FR" sz="2800" dirty="0"/>
          </a:p>
        </p:txBody>
      </p:sp>
      <p:sp>
        <p:nvSpPr>
          <p:cNvPr id="4" name="Rectangle 3"/>
          <p:cNvSpPr/>
          <p:nvPr/>
        </p:nvSpPr>
        <p:spPr>
          <a:xfrm>
            <a:off x="699654" y="4955555"/>
            <a:ext cx="10616045" cy="1569660"/>
          </a:xfrm>
          <a:prstGeom prst="rect">
            <a:avLst/>
          </a:prstGeom>
        </p:spPr>
        <p:txBody>
          <a:bodyPr wrap="square">
            <a:spAutoFit/>
          </a:bodyPr>
          <a:lstStyle/>
          <a:p>
            <a:r>
              <a:rPr lang="fr-FR" sz="2400" dirty="0"/>
              <a:t>Quand on veut comparer là encore avec «  l’Amour Victorieux » peint en 1601 avec le flamboyant jeune enfant qui piétine tout… les choses ont évolué!</a:t>
            </a:r>
            <a:br>
              <a:rPr lang="fr-FR" sz="2400" dirty="0"/>
            </a:br>
            <a:r>
              <a:rPr lang="fr-FR" sz="2400" dirty="0"/>
              <a:t>Nous sommes face à un endormissement des passions ( l’Ordre de Malte imposait la chasteté) </a:t>
            </a:r>
          </a:p>
        </p:txBody>
      </p:sp>
    </p:spTree>
    <p:extLst>
      <p:ext uri="{BB962C8B-B14F-4D97-AF65-F5344CB8AC3E}">
        <p14:creationId xmlns:p14="http://schemas.microsoft.com/office/powerpoint/2010/main" val="22440725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864" y="1833273"/>
            <a:ext cx="11928763" cy="1325563"/>
          </a:xfrm>
        </p:spPr>
        <p:txBody>
          <a:bodyPr>
            <a:normAutofit fontScale="90000"/>
          </a:bodyPr>
          <a:lstStyle/>
          <a:p>
            <a:r>
              <a:rPr lang="fr-FR" sz="3100" u="sng" dirty="0" smtClean="0"/>
              <a:t>1</a:t>
            </a:r>
            <a:r>
              <a:rPr lang="fr-FR" sz="3100" u="sng" baseline="30000" dirty="0" smtClean="0"/>
              <a:t>er</a:t>
            </a:r>
            <a:r>
              <a:rPr lang="fr-FR" sz="3100" u="sng" dirty="0" smtClean="0"/>
              <a:t> détail </a:t>
            </a:r>
            <a:r>
              <a:rPr lang="fr-FR" sz="3100" dirty="0" smtClean="0"/>
              <a:t>intéressant: il signe « </a:t>
            </a:r>
            <a:r>
              <a:rPr lang="fr-FR" sz="3100" dirty="0" err="1" smtClean="0"/>
              <a:t>F.MichelAn</a:t>
            </a:r>
            <a:r>
              <a:rPr lang="fr-FR" sz="3100" dirty="0" smtClean="0"/>
              <a:t> » dans le sang qui jaillit de tête tranchée du saint </a:t>
            </a:r>
            <a:br>
              <a:rPr lang="fr-FR" sz="3100" dirty="0" smtClean="0"/>
            </a:br>
            <a:r>
              <a:rPr lang="fr-FR" sz="3100" dirty="0" smtClean="0"/>
              <a:t>( F = frère= il est entré dans l’Ordre le 14 juillet 1608)</a:t>
            </a:r>
            <a:br>
              <a:rPr lang="fr-FR" sz="3100" dirty="0" smtClean="0"/>
            </a:br>
            <a:r>
              <a:rPr lang="fr-FR" sz="3100" u="sng" dirty="0" smtClean="0"/>
              <a:t>2</a:t>
            </a:r>
            <a:r>
              <a:rPr lang="fr-FR" sz="3100" u="sng" baseline="30000" dirty="0" smtClean="0"/>
              <a:t>nd</a:t>
            </a:r>
            <a:r>
              <a:rPr lang="fr-FR" sz="3100" u="sng" dirty="0" smtClean="0"/>
              <a:t> détail</a:t>
            </a:r>
            <a:r>
              <a:rPr lang="fr-FR" sz="3100" dirty="0" smtClean="0"/>
              <a:t>: la décapitation était la peine encourue pour les chevaliers coupables de crime</a:t>
            </a:r>
            <a:br>
              <a:rPr lang="fr-FR" sz="3100" dirty="0" smtClean="0"/>
            </a:br>
            <a:r>
              <a:rPr lang="fr-FR" sz="3100" u="sng" dirty="0" smtClean="0"/>
              <a:t>3</a:t>
            </a:r>
            <a:r>
              <a:rPr lang="fr-FR" sz="3100" u="sng" baseline="30000" dirty="0" smtClean="0"/>
              <a:t>ème</a:t>
            </a:r>
            <a:r>
              <a:rPr lang="fr-FR" sz="3100" u="sng" dirty="0" smtClean="0"/>
              <a:t> détail</a:t>
            </a:r>
            <a:r>
              <a:rPr lang="fr-FR" sz="3100" dirty="0" smtClean="0"/>
              <a:t>: originalité de la scène inhabituelle</a:t>
            </a:r>
            <a:endParaRPr lang="fr-FR" sz="3100" dirty="0"/>
          </a:p>
        </p:txBody>
      </p:sp>
      <p:sp>
        <p:nvSpPr>
          <p:cNvPr id="4" name="ZoneTexte 3"/>
          <p:cNvSpPr txBox="1"/>
          <p:nvPr/>
        </p:nvSpPr>
        <p:spPr>
          <a:xfrm>
            <a:off x="249383" y="103909"/>
            <a:ext cx="6837218" cy="1200329"/>
          </a:xfrm>
          <a:prstGeom prst="rect">
            <a:avLst/>
          </a:prstGeom>
          <a:noFill/>
        </p:spPr>
        <p:txBody>
          <a:bodyPr wrap="square" rtlCol="0">
            <a:spAutoFit/>
          </a:bodyPr>
          <a:lstStyle/>
          <a:p>
            <a:r>
              <a:rPr lang="fr-FR" sz="2400" b="1" dirty="0" smtClean="0"/>
              <a:t>« Décollation de saint Jean-Baptiste » </a:t>
            </a:r>
            <a:r>
              <a:rPr lang="fr-FR" sz="2400" dirty="0" smtClean="0"/>
              <a:t>1608</a:t>
            </a:r>
          </a:p>
          <a:p>
            <a:r>
              <a:rPr lang="fr-FR" sz="2400" dirty="0" smtClean="0"/>
              <a:t>(361 x 520 cm) oratoire de la cathédrale Saint Jean</a:t>
            </a:r>
          </a:p>
          <a:p>
            <a:r>
              <a:rPr lang="fr-FR" sz="2400" dirty="0" smtClean="0"/>
              <a:t>La Vallette ( MALTE)</a:t>
            </a:r>
            <a:endParaRPr lang="fr-FR" sz="2400" dirty="0"/>
          </a:p>
        </p:txBody>
      </p:sp>
      <p:sp>
        <p:nvSpPr>
          <p:cNvPr id="5" name="Rectangle 4"/>
          <p:cNvSpPr/>
          <p:nvPr/>
        </p:nvSpPr>
        <p:spPr>
          <a:xfrm>
            <a:off x="72736" y="3687871"/>
            <a:ext cx="12011891" cy="3046988"/>
          </a:xfrm>
          <a:prstGeom prst="rect">
            <a:avLst/>
          </a:prstGeom>
        </p:spPr>
        <p:txBody>
          <a:bodyPr wrap="square">
            <a:spAutoFit/>
          </a:bodyPr>
          <a:lstStyle/>
          <a:p>
            <a:r>
              <a:rPr lang="fr-FR" sz="2400" dirty="0"/>
              <a:t>Il plante le décor dans la cour de la prison avec 2 prisonniers qui assistent à la scène derrière les barreaux.</a:t>
            </a:r>
            <a:br>
              <a:rPr lang="fr-FR" sz="2400" dirty="0"/>
            </a:br>
            <a:r>
              <a:rPr lang="fr-FR" sz="2400" dirty="0"/>
              <a:t>Tenant le plateau destiné à recevoir la tête c’est </a:t>
            </a:r>
            <a:r>
              <a:rPr lang="fr-FR" sz="2400" u="sng" dirty="0"/>
              <a:t>Salomé</a:t>
            </a:r>
            <a:r>
              <a:rPr lang="fr-FR" sz="2400" dirty="0"/>
              <a:t/>
            </a:r>
            <a:br>
              <a:rPr lang="fr-FR" sz="2400" dirty="0"/>
            </a:br>
            <a:r>
              <a:rPr lang="fr-FR" sz="2400" dirty="0"/>
              <a:t>La vieille personne c’est sa mère </a:t>
            </a:r>
            <a:r>
              <a:rPr lang="fr-FR" sz="2400" u="sng" dirty="0"/>
              <a:t>Hérodiad</a:t>
            </a:r>
            <a:r>
              <a:rPr lang="fr-FR" sz="2400" dirty="0"/>
              <a:t>e qui voulait la mort de J.B. ( elle a les mêmes traits que la servante de Judith)</a:t>
            </a:r>
            <a:br>
              <a:rPr lang="fr-FR" sz="2400" dirty="0"/>
            </a:br>
            <a:r>
              <a:rPr lang="fr-FR" sz="2400" dirty="0"/>
              <a:t>Le geôlier montre du doigt le plateau où devra être déposée la tête.</a:t>
            </a:r>
            <a:br>
              <a:rPr lang="fr-FR" sz="2400" dirty="0"/>
            </a:br>
            <a:r>
              <a:rPr lang="fr-FR" sz="2400" dirty="0"/>
              <a:t>Le bourreau avec son imposante musculature s’apprête à sortir le poignard pour la «  </a:t>
            </a:r>
            <a:r>
              <a:rPr lang="fr-FR" sz="2400" dirty="0" err="1"/>
              <a:t>misericordia</a:t>
            </a:r>
            <a:r>
              <a:rPr lang="fr-FR" sz="2400" dirty="0"/>
              <a:t> » (achever le martyre en le décapitant)</a:t>
            </a:r>
          </a:p>
        </p:txBody>
      </p:sp>
    </p:spTree>
    <p:extLst>
      <p:ext uri="{BB962C8B-B14F-4D97-AF65-F5344CB8AC3E}">
        <p14:creationId xmlns:p14="http://schemas.microsoft.com/office/powerpoint/2010/main" val="300340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327" y="2350441"/>
            <a:ext cx="6390409" cy="1325563"/>
          </a:xfrm>
        </p:spPr>
        <p:txBody>
          <a:bodyPr>
            <a:noAutofit/>
          </a:bodyPr>
          <a:lstStyle/>
          <a:p>
            <a:r>
              <a:rPr lang="fr-FR" sz="2800" b="1" dirty="0" smtClean="0"/>
              <a:t>«  Garçon mordu par un lézard » </a:t>
            </a:r>
            <a:r>
              <a:rPr lang="fr-FR" sz="2800" dirty="0" smtClean="0"/>
              <a:t>1593-94</a:t>
            </a:r>
            <a:br>
              <a:rPr lang="fr-FR" sz="2800" dirty="0" smtClean="0"/>
            </a:br>
            <a:r>
              <a:rPr lang="fr-FR" sz="2800" dirty="0" smtClean="0"/>
              <a:t>( 66 x 52 cm)</a:t>
            </a:r>
            <a:br>
              <a:rPr lang="fr-FR" sz="2800" dirty="0" smtClean="0"/>
            </a:br>
            <a:r>
              <a:rPr lang="fr-FR" sz="2800" dirty="0" smtClean="0"/>
              <a:t/>
            </a:r>
            <a:br>
              <a:rPr lang="fr-FR" sz="2800" dirty="0" smtClean="0"/>
            </a:br>
            <a:r>
              <a:rPr lang="fr-FR" sz="2800" dirty="0" smtClean="0"/>
              <a:t>Une nature morte avec des cerises ( où était sans doute le lézard) et un vase avec des fleurs ( rose et jasmin)</a:t>
            </a:r>
            <a:br>
              <a:rPr lang="fr-FR" sz="2800" dirty="0" smtClean="0"/>
            </a:br>
            <a:r>
              <a:rPr lang="fr-FR" sz="2800" dirty="0" smtClean="0"/>
              <a:t>Le portrait d’un enfant androgyne ( 1 fleur dans les cheveux) – autoportrait ? Ou modèle?- </a:t>
            </a:r>
            <a:br>
              <a:rPr lang="fr-FR" sz="2800" dirty="0" smtClean="0"/>
            </a:br>
            <a:r>
              <a:rPr lang="fr-FR" sz="2800" dirty="0" smtClean="0"/>
              <a:t>La surprise et l’étonnement sont reproduits avec un réalisme impressionnant</a:t>
            </a:r>
            <a:br>
              <a:rPr lang="fr-FR" sz="2800" dirty="0" smtClean="0"/>
            </a:br>
            <a:r>
              <a:rPr lang="fr-FR" sz="2800" dirty="0"/>
              <a:t/>
            </a:r>
            <a:br>
              <a:rPr lang="fr-FR" sz="2800" dirty="0"/>
            </a:br>
            <a:r>
              <a:rPr lang="fr-FR" sz="2800" dirty="0" smtClean="0"/>
              <a:t>Remarquable travail sur le galbe de la carafe où l’on discerne la pièce, les drapés, la gestuelle des mains</a:t>
            </a:r>
            <a:endParaRPr lang="fr-FR" sz="2800" b="1" dirty="0"/>
          </a:p>
        </p:txBody>
      </p:sp>
      <p:sp>
        <p:nvSpPr>
          <p:cNvPr id="3" name="Rectangle 2"/>
          <p:cNvSpPr/>
          <p:nvPr/>
        </p:nvSpPr>
        <p:spPr>
          <a:xfrm>
            <a:off x="7159336" y="-118216"/>
            <a:ext cx="4894119" cy="7109639"/>
          </a:xfrm>
          <a:prstGeom prst="rect">
            <a:avLst/>
          </a:prstGeom>
        </p:spPr>
        <p:txBody>
          <a:bodyPr wrap="square">
            <a:spAutoFit/>
          </a:bodyPr>
          <a:lstStyle/>
          <a:p>
            <a:r>
              <a:rPr lang="fr-FR" sz="2400" b="1" dirty="0"/>
              <a:t>« Garçon avec un panier de fruits »</a:t>
            </a:r>
            <a:br>
              <a:rPr lang="fr-FR" sz="2400" b="1" dirty="0"/>
            </a:br>
            <a:r>
              <a:rPr lang="fr-FR" sz="2400" dirty="0"/>
              <a:t>1593-94 (70 x 67 cm)</a:t>
            </a:r>
            <a:br>
              <a:rPr lang="fr-FR" sz="2400" dirty="0"/>
            </a:br>
            <a:r>
              <a:rPr lang="fr-FR" sz="2400" dirty="0"/>
              <a:t>Galerie Borghèse à Rome</a:t>
            </a:r>
            <a:br>
              <a:rPr lang="fr-FR" sz="2400" dirty="0"/>
            </a:br>
            <a:r>
              <a:rPr lang="fr-FR" sz="2400" dirty="0" smtClean="0"/>
              <a:t>Un </a:t>
            </a:r>
            <a:r>
              <a:rPr lang="fr-FR" sz="2400" dirty="0"/>
              <a:t>jeune garçon qui offre des fruits = une scène emblématique avec un souci de mimétisme dans la représentation des fruits et ce clair obscur obtenu par une source de lumière indéfinie.</a:t>
            </a:r>
            <a:br>
              <a:rPr lang="fr-FR" sz="2400" dirty="0"/>
            </a:br>
            <a:r>
              <a:rPr lang="fr-FR" sz="2400" dirty="0"/>
              <a:t>Un travail maitrisé du drapé de la chemise</a:t>
            </a:r>
            <a:br>
              <a:rPr lang="fr-FR" sz="2400" dirty="0"/>
            </a:br>
            <a:r>
              <a:rPr lang="fr-FR" sz="2400" dirty="0" smtClean="0"/>
              <a:t>Le </a:t>
            </a:r>
            <a:r>
              <a:rPr lang="fr-FR" sz="2400" dirty="0"/>
              <a:t>modèle est-il le peintre lui-même ou un de ses collaborateurs?</a:t>
            </a:r>
            <a:br>
              <a:rPr lang="fr-FR" sz="2400" dirty="0"/>
            </a:br>
            <a:r>
              <a:rPr lang="fr-FR" sz="2400" dirty="0"/>
              <a:t>S’agit –il d’une référence mythologique</a:t>
            </a:r>
            <a:br>
              <a:rPr lang="fr-FR" sz="2400" dirty="0"/>
            </a:br>
            <a:r>
              <a:rPr lang="fr-FR" sz="2400" dirty="0"/>
              <a:t>(Vertumne = les saisons, amant de Pomone) d’une référence à un amour licencieux ou une ayant trait à la religion avec le raisin au 1</a:t>
            </a:r>
            <a:r>
              <a:rPr lang="fr-FR" sz="2400" baseline="30000" dirty="0"/>
              <a:t>er</a:t>
            </a:r>
            <a:r>
              <a:rPr lang="fr-FR" sz="2400" dirty="0"/>
              <a:t> plan</a:t>
            </a:r>
          </a:p>
        </p:txBody>
      </p:sp>
    </p:spTree>
    <p:extLst>
      <p:ext uri="{BB962C8B-B14F-4D97-AF65-F5344CB8AC3E}">
        <p14:creationId xmlns:p14="http://schemas.microsoft.com/office/powerpoint/2010/main" val="3584270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982" y="2432916"/>
            <a:ext cx="10515600" cy="1325563"/>
          </a:xfrm>
        </p:spPr>
        <p:txBody>
          <a:bodyPr>
            <a:noAutofit/>
          </a:bodyPr>
          <a:lstStyle/>
          <a:p>
            <a:r>
              <a:rPr lang="fr-FR" sz="2800" dirty="0" smtClean="0"/>
              <a:t>Après s’être échappé ( de manière rocambolesque) du fort en octobre 1608, il s’embarque pour la </a:t>
            </a:r>
            <a:r>
              <a:rPr lang="fr-FR" sz="2800" b="1" u="sng" dirty="0" smtClean="0"/>
              <a:t>Sicile</a:t>
            </a:r>
            <a:r>
              <a:rPr lang="fr-FR" sz="2800" dirty="0" smtClean="0"/>
              <a:t> </a:t>
            </a:r>
            <a:r>
              <a:rPr lang="fr-FR" sz="2800" dirty="0"/>
              <a:t> </a:t>
            </a:r>
            <a:r>
              <a:rPr lang="fr-FR" sz="2800" dirty="0" smtClean="0"/>
              <a:t>où il séjournera à Syracuse, à Messine puis à Palerme ( il aurait déclaré être chevalier de l’Ordre pour pouvoir effectuer le trajet de MALTE vers la SICILE)</a:t>
            </a:r>
            <a:br>
              <a:rPr lang="fr-FR" sz="2800" dirty="0" smtClean="0"/>
            </a:br>
            <a:r>
              <a:rPr lang="fr-FR" sz="2800" dirty="0"/>
              <a:t/>
            </a:r>
            <a:br>
              <a:rPr lang="fr-FR" sz="2800" dirty="0"/>
            </a:br>
            <a:r>
              <a:rPr lang="fr-FR" sz="2800" dirty="0" smtClean="0"/>
              <a:t>Il est hébergé par un ami et parvient à obtenir des commandes :</a:t>
            </a:r>
            <a:br>
              <a:rPr lang="fr-FR" sz="2800" dirty="0" smtClean="0"/>
            </a:br>
            <a:r>
              <a:rPr lang="fr-FR" sz="2800" dirty="0"/>
              <a:t/>
            </a:r>
            <a:br>
              <a:rPr lang="fr-FR" sz="2800" dirty="0"/>
            </a:br>
            <a:r>
              <a:rPr lang="fr-FR" sz="2800" dirty="0" smtClean="0"/>
              <a:t>«  </a:t>
            </a:r>
            <a:r>
              <a:rPr lang="fr-FR" sz="2800" b="1" dirty="0" smtClean="0"/>
              <a:t>L’Enterrement de sainte Lucie » </a:t>
            </a:r>
            <a:r>
              <a:rPr lang="fr-FR" sz="2800" dirty="0" smtClean="0"/>
              <a:t>pour l’église du même nom à Syracuse</a:t>
            </a:r>
            <a:br>
              <a:rPr lang="fr-FR" sz="2800" dirty="0" smtClean="0"/>
            </a:br>
            <a:r>
              <a:rPr lang="fr-FR" sz="2800" dirty="0" smtClean="0"/>
              <a:t>puis à Messine :</a:t>
            </a:r>
            <a:br>
              <a:rPr lang="fr-FR" sz="2800" dirty="0" smtClean="0"/>
            </a:br>
            <a:r>
              <a:rPr lang="fr-FR" sz="2800" b="1" dirty="0"/>
              <a:t/>
            </a:r>
            <a:br>
              <a:rPr lang="fr-FR" sz="2800" b="1" dirty="0"/>
            </a:br>
            <a:r>
              <a:rPr lang="fr-FR" sz="2800" b="1" dirty="0" smtClean="0"/>
              <a:t>«  La Résurrection de Lazare » </a:t>
            </a:r>
            <a:r>
              <a:rPr lang="fr-FR" sz="2800" dirty="0" smtClean="0"/>
              <a:t>pour le compte d’un riche marchand génois </a:t>
            </a:r>
            <a:r>
              <a:rPr lang="fr-FR" sz="2800" dirty="0" err="1" smtClean="0"/>
              <a:t>Giovani</a:t>
            </a:r>
            <a:r>
              <a:rPr lang="fr-FR" sz="2800" dirty="0" smtClean="0"/>
              <a:t> </a:t>
            </a:r>
            <a:r>
              <a:rPr lang="fr-FR" sz="2800" dirty="0" err="1" smtClean="0"/>
              <a:t>Battista</a:t>
            </a:r>
            <a:r>
              <a:rPr lang="fr-FR" sz="2800" dirty="0" smtClean="0"/>
              <a:t> de </a:t>
            </a:r>
            <a:r>
              <a:rPr lang="fr-FR" sz="2800" dirty="0" err="1" smtClean="0"/>
              <a:t>Lazari</a:t>
            </a:r>
            <a:r>
              <a:rPr lang="fr-FR" sz="2800" dirty="0" smtClean="0"/>
              <a:t/>
            </a:r>
            <a:br>
              <a:rPr lang="fr-FR" sz="2800" dirty="0" smtClean="0"/>
            </a:br>
            <a:r>
              <a:rPr lang="fr-FR" sz="2800" dirty="0" smtClean="0"/>
              <a:t>et </a:t>
            </a:r>
            <a:r>
              <a:rPr lang="fr-FR" sz="2800" b="1" dirty="0" smtClean="0"/>
              <a:t>«  Adoration des bergers » </a:t>
            </a:r>
            <a:r>
              <a:rPr lang="fr-FR" sz="2800" dirty="0" smtClean="0"/>
              <a:t>pour l’église des Capucins </a:t>
            </a:r>
            <a:endParaRPr lang="fr-FR" sz="2800" dirty="0"/>
          </a:p>
        </p:txBody>
      </p:sp>
    </p:spTree>
    <p:extLst>
      <p:ext uri="{BB962C8B-B14F-4D97-AF65-F5344CB8AC3E}">
        <p14:creationId xmlns:p14="http://schemas.microsoft.com/office/powerpoint/2010/main" val="1390985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637" y="2809817"/>
            <a:ext cx="11776364" cy="1325563"/>
          </a:xfrm>
        </p:spPr>
        <p:txBody>
          <a:bodyPr>
            <a:normAutofit fontScale="90000"/>
          </a:bodyPr>
          <a:lstStyle/>
          <a:p>
            <a:r>
              <a:rPr lang="fr-FR" sz="2800" b="1" dirty="0" smtClean="0"/>
              <a:t>« L’Enterrement de sainte Lucie » </a:t>
            </a:r>
            <a:r>
              <a:rPr lang="fr-FR" sz="2800" dirty="0" smtClean="0"/>
              <a:t>1608</a:t>
            </a:r>
            <a:br>
              <a:rPr lang="fr-FR" sz="2800" dirty="0" smtClean="0"/>
            </a:br>
            <a:r>
              <a:rPr lang="fr-FR" sz="2800" dirty="0" smtClean="0"/>
              <a:t>( 408 x 300 cm) Eglise Santa Lucia al </a:t>
            </a:r>
            <a:r>
              <a:rPr lang="fr-FR" sz="2800" dirty="0" err="1" smtClean="0"/>
              <a:t>Sepolcro</a:t>
            </a:r>
            <a:r>
              <a:rPr lang="fr-FR" sz="2800" dirty="0" smtClean="0"/>
              <a:t/>
            </a:r>
            <a:br>
              <a:rPr lang="fr-FR" sz="2800" dirty="0" smtClean="0"/>
            </a:br>
            <a:r>
              <a:rPr lang="fr-FR" sz="2800" dirty="0" smtClean="0"/>
              <a:t>Syracuse</a:t>
            </a:r>
            <a:br>
              <a:rPr lang="fr-FR" sz="2800" dirty="0" smtClean="0"/>
            </a:br>
            <a:r>
              <a:rPr lang="fr-FR" sz="2800" u="sng" dirty="0" smtClean="0"/>
              <a:t>Il a réalisé cette œuvre monumentale entre le 6 octobre et le 6 décembre</a:t>
            </a:r>
            <a:r>
              <a:rPr lang="fr-FR" sz="2800" dirty="0" smtClean="0"/>
              <a:t>; il fallait qu’elle soit livrée pour le 13 décembre dans l’église construite sur le lieu de son martyre et de sa sépulture.</a:t>
            </a:r>
            <a:br>
              <a:rPr lang="fr-FR" sz="2800" dirty="0" smtClean="0"/>
            </a:br>
            <a:r>
              <a:rPr lang="fr-FR" sz="2800" dirty="0" smtClean="0"/>
              <a:t>Il a fait le choix de ne pas représenter le martyre mais une scène sans doute dans les catacombes</a:t>
            </a:r>
            <a:br>
              <a:rPr lang="fr-FR" sz="2800" dirty="0" smtClean="0"/>
            </a:br>
            <a:r>
              <a:rPr lang="fr-FR" sz="2800" dirty="0" smtClean="0"/>
              <a:t>Les personnages sont concentrés dans la partie inférieure tandis que l’autre partie est complètement vide avec une architecture sévère, dépouillée juste délimitée par un arc</a:t>
            </a:r>
            <a:br>
              <a:rPr lang="fr-FR" sz="2800" dirty="0" smtClean="0"/>
            </a:br>
            <a:r>
              <a:rPr lang="fr-FR" sz="2800" dirty="0" smtClean="0"/>
              <a:t>La palette chromatique pauvre accentue le côté dramatique avec une lumière qui éclaire les visages</a:t>
            </a:r>
            <a:br>
              <a:rPr lang="fr-FR" sz="2800" dirty="0" smtClean="0"/>
            </a:br>
            <a:r>
              <a:rPr lang="fr-FR" sz="2800" dirty="0" smtClean="0"/>
              <a:t>Le corps gisant de la sainte est au centre, on voit sa violente blessure au cou. Tous les personnages sont affligés même l’évêque (mitre et crosse); focus est mis sur les 2 fossoyeurs qui creusent la tombe</a:t>
            </a:r>
            <a:endParaRPr lang="fr-FR" sz="2800" dirty="0"/>
          </a:p>
        </p:txBody>
      </p:sp>
    </p:spTree>
    <p:extLst>
      <p:ext uri="{BB962C8B-B14F-4D97-AF65-F5344CB8AC3E}">
        <p14:creationId xmlns:p14="http://schemas.microsoft.com/office/powerpoint/2010/main" val="3813845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7527" y="2599170"/>
            <a:ext cx="10958947" cy="1325563"/>
          </a:xfrm>
        </p:spPr>
        <p:txBody>
          <a:bodyPr>
            <a:noAutofit/>
          </a:bodyPr>
          <a:lstStyle/>
          <a:p>
            <a:r>
              <a:rPr lang="fr-FR" sz="2800" b="1" dirty="0" smtClean="0"/>
              <a:t>« La Résurrection de Lazare » </a:t>
            </a:r>
            <a:r>
              <a:rPr lang="fr-FR" sz="2800" dirty="0" smtClean="0"/>
              <a:t>1609</a:t>
            </a:r>
            <a:br>
              <a:rPr lang="fr-FR" sz="2800" dirty="0" smtClean="0"/>
            </a:br>
            <a:r>
              <a:rPr lang="fr-FR" sz="2800" dirty="0" smtClean="0"/>
              <a:t>(380 x 275 cm –composé de 6 morceaux de tissu cousus ensemble) Musée régional de Messine</a:t>
            </a:r>
            <a:br>
              <a:rPr lang="fr-FR" sz="2800" dirty="0" smtClean="0"/>
            </a:br>
            <a:r>
              <a:rPr lang="fr-FR" sz="2800" dirty="0"/>
              <a:t> </a:t>
            </a:r>
            <a:r>
              <a:rPr lang="fr-FR" sz="2800" dirty="0" smtClean="0"/>
              <a:t>Le sujet du tableau inclut le nom du commanditaire et fait référence à l’activité d’hospice de l’ordre des Clercs ( ministres des infirmes) alors qu’au départ il devait représenter la Vierge, Jean-Baptiste et d’autres saints.</a:t>
            </a:r>
            <a:br>
              <a:rPr lang="fr-FR" sz="2800" dirty="0" smtClean="0"/>
            </a:br>
            <a:r>
              <a:rPr lang="fr-FR" sz="2800" dirty="0" smtClean="0"/>
              <a:t>Dans un fond très sombre avec une lumière tamisée, il représente le miracle accompli par le Christ sur Lazare ( le frère de Marthe et Marie); on dénombre 13 personnages:6 se pressent derrière le Christ et 5 entourent le corps de Lazare avec ses bras en croix.</a:t>
            </a:r>
            <a:endParaRPr lang="fr-FR" sz="2800" dirty="0"/>
          </a:p>
        </p:txBody>
      </p:sp>
    </p:spTree>
    <p:extLst>
      <p:ext uri="{BB962C8B-B14F-4D97-AF65-F5344CB8AC3E}">
        <p14:creationId xmlns:p14="http://schemas.microsoft.com/office/powerpoint/2010/main" val="4108153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8" y="1353054"/>
            <a:ext cx="11765973" cy="1325563"/>
          </a:xfrm>
        </p:spPr>
        <p:txBody>
          <a:bodyPr>
            <a:noAutofit/>
          </a:bodyPr>
          <a:lstStyle/>
          <a:p>
            <a:r>
              <a:rPr lang="fr-FR" sz="2800" b="1" dirty="0" smtClean="0"/>
              <a:t>« Adoration des bergers » </a:t>
            </a:r>
            <a:r>
              <a:rPr lang="fr-FR" sz="2800" dirty="0" smtClean="0"/>
              <a:t>1609 ( 314 x 211cm)</a:t>
            </a:r>
            <a:br>
              <a:rPr lang="fr-FR" sz="2800" dirty="0" smtClean="0"/>
            </a:br>
            <a:r>
              <a:rPr lang="fr-FR" sz="2800" dirty="0" smtClean="0"/>
              <a:t>Musée régional de Messine</a:t>
            </a:r>
            <a:br>
              <a:rPr lang="fr-FR" sz="2800" dirty="0" smtClean="0"/>
            </a:br>
            <a:r>
              <a:rPr lang="fr-FR" sz="2800" dirty="0" smtClean="0"/>
              <a:t>Cette œuvre destinée pour le maitre-autel de l’église des Capucins a été déplacé au musée au moment de la suppression des corporations religieuses.</a:t>
            </a:r>
            <a:br>
              <a:rPr lang="fr-FR" sz="2800" dirty="0" smtClean="0"/>
            </a:br>
            <a:r>
              <a:rPr lang="fr-FR" sz="2800" dirty="0" smtClean="0"/>
              <a:t>La position de la Vierge, allongée au sol et accoudée sur la mangeoire est surprenante mais existait dans les icônes byzantines.</a:t>
            </a:r>
            <a:br>
              <a:rPr lang="fr-FR" sz="2800" dirty="0" smtClean="0"/>
            </a:br>
            <a:r>
              <a:rPr lang="fr-FR" sz="2800" dirty="0" smtClean="0"/>
              <a:t>Il la représente pleine de douceur avec son enfant tandis que les bergers agenouillés semblent remplis d’étonnement et en même temps de protection</a:t>
            </a:r>
            <a:br>
              <a:rPr lang="fr-FR" sz="2800" dirty="0" smtClean="0"/>
            </a:br>
            <a:r>
              <a:rPr lang="fr-FR" sz="2800" dirty="0" smtClean="0"/>
              <a:t>Pour respecter le vœu de pauvreté de l’ordre, il n’y a pas de décors ni de détails superflus</a:t>
            </a:r>
            <a:endParaRPr lang="fr-FR" sz="2800" dirty="0"/>
          </a:p>
        </p:txBody>
      </p:sp>
      <p:sp>
        <p:nvSpPr>
          <p:cNvPr id="4" name="Rectangle 3"/>
          <p:cNvSpPr/>
          <p:nvPr/>
        </p:nvSpPr>
        <p:spPr>
          <a:xfrm>
            <a:off x="0" y="3826777"/>
            <a:ext cx="12032673" cy="3416320"/>
          </a:xfrm>
          <a:prstGeom prst="rect">
            <a:avLst/>
          </a:prstGeom>
        </p:spPr>
        <p:txBody>
          <a:bodyPr wrap="square">
            <a:spAutoFit/>
          </a:bodyPr>
          <a:lstStyle/>
          <a:p>
            <a:r>
              <a:rPr lang="fr-FR" sz="2400" b="1" dirty="0"/>
              <a:t>« Nativité avec saint François et saint Laurent »</a:t>
            </a:r>
            <a:r>
              <a:rPr lang="fr-FR" sz="2400" dirty="0"/>
              <a:t/>
            </a:r>
            <a:br>
              <a:rPr lang="fr-FR" sz="2400" dirty="0"/>
            </a:br>
            <a:r>
              <a:rPr lang="fr-FR" sz="2400" dirty="0"/>
              <a:t>1609( 268 x 197 cm) oratoire de Palerme </a:t>
            </a:r>
            <a:br>
              <a:rPr lang="fr-FR" sz="2400" dirty="0"/>
            </a:br>
            <a:r>
              <a:rPr lang="fr-FR" sz="2400" dirty="0"/>
              <a:t>mais </a:t>
            </a:r>
            <a:r>
              <a:rPr lang="fr-FR" sz="2400" u="sng" dirty="0"/>
              <a:t>dérobé depuis le 18 octobre 1969 et toujours pas retrouvé (v</a:t>
            </a:r>
            <a:r>
              <a:rPr lang="fr-FR" sz="2400" dirty="0"/>
              <a:t>ol commis par la mafia la Cosa </a:t>
            </a:r>
            <a:r>
              <a:rPr lang="fr-FR" sz="2400" dirty="0" err="1"/>
              <a:t>Nostra</a:t>
            </a:r>
            <a:r>
              <a:rPr lang="fr-FR" sz="2400" dirty="0"/>
              <a:t>??)</a:t>
            </a:r>
            <a:br>
              <a:rPr lang="fr-FR" sz="2400" dirty="0"/>
            </a:br>
            <a:r>
              <a:rPr lang="fr-FR" sz="2400" dirty="0" smtClean="0"/>
              <a:t>Destiné </a:t>
            </a:r>
            <a:r>
              <a:rPr lang="fr-FR" sz="2400" dirty="0"/>
              <a:t>à l’ordre des franciscains ( pauvreté), il reprend le sobre décor de « l’Adoration des bergers » : une sorte de cabane en bois mais </a:t>
            </a:r>
            <a:r>
              <a:rPr lang="fr-FR" sz="2400" dirty="0" smtClean="0"/>
              <a:t>le «</a:t>
            </a:r>
            <a:r>
              <a:rPr lang="fr-FR" sz="2400" dirty="0"/>
              <a:t>  sensationnel » provient de l’ange qui porte un cartouche annonçant l’hymne liturgique</a:t>
            </a:r>
            <a:br>
              <a:rPr lang="fr-FR" sz="2400" dirty="0"/>
            </a:br>
            <a:r>
              <a:rPr lang="fr-FR" sz="2400" dirty="0"/>
              <a:t>(</a:t>
            </a:r>
            <a:r>
              <a:rPr lang="fr-FR" sz="2400" i="1" dirty="0"/>
              <a:t>Gloria in </a:t>
            </a:r>
            <a:r>
              <a:rPr lang="fr-FR" sz="2400" i="1" dirty="0" err="1"/>
              <a:t>Excelsis</a:t>
            </a:r>
            <a:r>
              <a:rPr lang="fr-FR" sz="2400" i="1" dirty="0"/>
              <a:t> Deo)</a:t>
            </a:r>
            <a:r>
              <a:rPr lang="fr-FR" sz="2400" dirty="0"/>
              <a:t>«  Gloire à Dieu au plus haut des cieux ») - ange en vol déjà </a:t>
            </a:r>
            <a:r>
              <a:rPr lang="fr-FR" sz="2400" dirty="0" smtClean="0"/>
              <a:t>représenté dans </a:t>
            </a:r>
            <a:r>
              <a:rPr lang="fr-FR" sz="2400" dirty="0"/>
              <a:t>des œuvres précédentes- </a:t>
            </a:r>
          </a:p>
        </p:txBody>
      </p:sp>
    </p:spTree>
    <p:extLst>
      <p:ext uri="{BB962C8B-B14F-4D97-AF65-F5344CB8AC3E}">
        <p14:creationId xmlns:p14="http://schemas.microsoft.com/office/powerpoint/2010/main" val="31966260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719" y="1954933"/>
            <a:ext cx="10515600" cy="1325563"/>
          </a:xfrm>
        </p:spPr>
        <p:txBody>
          <a:bodyPr>
            <a:noAutofit/>
          </a:bodyPr>
          <a:lstStyle/>
          <a:p>
            <a:r>
              <a:rPr lang="fr-FR" sz="2800" dirty="0" smtClean="0"/>
              <a:t>En août ou septembre 1609, il quitte la Sicile pour se rendre à Naples où</a:t>
            </a:r>
            <a:br>
              <a:rPr lang="fr-FR" sz="2800" dirty="0" smtClean="0"/>
            </a:br>
            <a:r>
              <a:rPr lang="fr-FR" sz="2800" dirty="0" smtClean="0"/>
              <a:t>il va vivre environ 1 an toujours grâce à la protection de la marquise COLONNA mais aussi à celle de l’aristocratie espagnole.</a:t>
            </a:r>
            <a:br>
              <a:rPr lang="fr-FR" sz="2800" dirty="0" smtClean="0"/>
            </a:br>
            <a:r>
              <a:rPr lang="fr-FR" sz="2800" dirty="0"/>
              <a:t/>
            </a:r>
            <a:br>
              <a:rPr lang="fr-FR" sz="2800" dirty="0"/>
            </a:br>
            <a:r>
              <a:rPr lang="fr-FR" sz="2800" dirty="0" smtClean="0"/>
              <a:t>On relève encore une rixe fin octobre 1609 dans une taverne, rixe qui lui valut une balafre au visage.</a:t>
            </a:r>
            <a:br>
              <a:rPr lang="fr-FR" sz="2800" dirty="0" smtClean="0"/>
            </a:br>
            <a:r>
              <a:rPr lang="fr-FR" sz="2800" dirty="0" smtClean="0"/>
              <a:t/>
            </a:r>
            <a:br>
              <a:rPr lang="fr-FR" sz="2800" dirty="0" smtClean="0"/>
            </a:br>
            <a:r>
              <a:rPr lang="fr-FR" sz="2800" dirty="0" smtClean="0"/>
              <a:t>Quelques toiles seront réalisées durant ce bref séjour à Naples.</a:t>
            </a:r>
            <a:endParaRPr lang="fr-FR" sz="2800" dirty="0"/>
          </a:p>
        </p:txBody>
      </p:sp>
    </p:spTree>
    <p:extLst>
      <p:ext uri="{BB962C8B-B14F-4D97-AF65-F5344CB8AC3E}">
        <p14:creationId xmlns:p14="http://schemas.microsoft.com/office/powerpoint/2010/main" val="13029358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860" y="102990"/>
            <a:ext cx="7299858" cy="1325563"/>
          </a:xfrm>
        </p:spPr>
        <p:txBody>
          <a:bodyPr>
            <a:normAutofit/>
          </a:bodyPr>
          <a:lstStyle/>
          <a:p>
            <a:r>
              <a:rPr lang="fr-FR" sz="2800" b="1" dirty="0" smtClean="0"/>
              <a:t>« Salomé avec la tête de Jean-Baptiste » </a:t>
            </a:r>
            <a:r>
              <a:rPr lang="fr-FR" sz="2800" dirty="0" smtClean="0"/>
              <a:t>1609</a:t>
            </a:r>
            <a:br>
              <a:rPr lang="fr-FR" sz="2800" dirty="0" smtClean="0"/>
            </a:br>
            <a:r>
              <a:rPr lang="fr-FR" sz="2800" dirty="0" smtClean="0"/>
              <a:t>(116 x 140 cm) Palais royal de Madrid</a:t>
            </a:r>
            <a:endParaRPr lang="fr-FR" sz="2800" dirty="0"/>
          </a:p>
        </p:txBody>
      </p:sp>
      <p:sp>
        <p:nvSpPr>
          <p:cNvPr id="4" name="ZoneTexte 3"/>
          <p:cNvSpPr txBox="1"/>
          <p:nvPr/>
        </p:nvSpPr>
        <p:spPr>
          <a:xfrm>
            <a:off x="0" y="1191360"/>
            <a:ext cx="11824855" cy="2308324"/>
          </a:xfrm>
          <a:prstGeom prst="rect">
            <a:avLst/>
          </a:prstGeom>
          <a:noFill/>
        </p:spPr>
        <p:txBody>
          <a:bodyPr wrap="square" rtlCol="0">
            <a:spAutoFit/>
          </a:bodyPr>
          <a:lstStyle/>
          <a:p>
            <a:r>
              <a:rPr lang="fr-FR" sz="2400" dirty="0" smtClean="0"/>
              <a:t>Au départ, il s’agissait d’un présent destiné à </a:t>
            </a:r>
            <a:r>
              <a:rPr lang="fr-FR" sz="2400" dirty="0" err="1" smtClean="0"/>
              <a:t>Alof</a:t>
            </a:r>
            <a:r>
              <a:rPr lang="fr-FR" sz="2400" dirty="0" smtClean="0"/>
              <a:t> de </a:t>
            </a:r>
            <a:r>
              <a:rPr lang="fr-FR" sz="2400" dirty="0" err="1" smtClean="0"/>
              <a:t>Wignacourt</a:t>
            </a:r>
            <a:r>
              <a:rPr lang="fr-FR" sz="2400" dirty="0" smtClean="0"/>
              <a:t> pour obtenir son pardon mais en possession du vice-roi de Naples, qui le ramena quand il rentra dans son pays.</a:t>
            </a:r>
          </a:p>
          <a:p>
            <a:r>
              <a:rPr lang="fr-FR" sz="2400" dirty="0" smtClean="0"/>
              <a:t>Après la version de 1606, il choisit ici le moment où Salomé a reçu la tête tranchée sur un plateau, le bourreau vient de terminer sa besogne on ne discerne vraiment que sa musculature Salomé n’est pas représenté comme habituellement : plus âgée, affectée</a:t>
            </a:r>
          </a:p>
          <a:p>
            <a:r>
              <a:rPr lang="fr-FR" sz="2400" dirty="0" smtClean="0"/>
              <a:t>Remarquable travail de contraste au niveau des couleurs : blanc, rouge, bruns</a:t>
            </a:r>
            <a:endParaRPr lang="fr-FR" sz="2400" dirty="0"/>
          </a:p>
        </p:txBody>
      </p:sp>
      <p:sp>
        <p:nvSpPr>
          <p:cNvPr id="5" name="Rectangle 4"/>
          <p:cNvSpPr/>
          <p:nvPr/>
        </p:nvSpPr>
        <p:spPr>
          <a:xfrm>
            <a:off x="212768" y="3499684"/>
            <a:ext cx="11715995" cy="3046988"/>
          </a:xfrm>
          <a:prstGeom prst="rect">
            <a:avLst/>
          </a:prstGeom>
        </p:spPr>
        <p:txBody>
          <a:bodyPr wrap="square">
            <a:spAutoFit/>
          </a:bodyPr>
          <a:lstStyle/>
          <a:p>
            <a:r>
              <a:rPr lang="fr-FR" sz="2400" b="1" dirty="0"/>
              <a:t>« David avec la tête de Goliath »</a:t>
            </a:r>
            <a:r>
              <a:rPr lang="fr-FR" sz="2400" dirty="0"/>
              <a:t>1609-1610</a:t>
            </a:r>
            <a:br>
              <a:rPr lang="fr-FR" sz="2400" dirty="0"/>
            </a:br>
            <a:r>
              <a:rPr lang="fr-FR" sz="2400" dirty="0"/>
              <a:t>( 125 x 101 cm) Galerie Borghèse</a:t>
            </a:r>
            <a:br>
              <a:rPr lang="fr-FR" sz="2400" dirty="0"/>
            </a:br>
            <a:r>
              <a:rPr lang="fr-FR" sz="2400" dirty="0" smtClean="0"/>
              <a:t>Il </a:t>
            </a:r>
            <a:r>
              <a:rPr lang="fr-FR" sz="2400" dirty="0"/>
              <a:t>se figure toujours en Goliath tandis que le jeune David semble porter un regard plein de compassion tel un Christ en tant que juge suprême et sauveur des hommes</a:t>
            </a:r>
            <a:br>
              <a:rPr lang="fr-FR" sz="2400" dirty="0"/>
            </a:br>
            <a:r>
              <a:rPr lang="fr-FR" sz="2400" dirty="0"/>
              <a:t>Sur l’épée on peut lire une abréviation incertaine </a:t>
            </a:r>
            <a:br>
              <a:rPr lang="fr-FR" sz="2400" dirty="0"/>
            </a:br>
            <a:r>
              <a:rPr lang="fr-FR" sz="2400" dirty="0"/>
              <a:t>Il s’agit soit de HASOS « humilias </a:t>
            </a:r>
            <a:r>
              <a:rPr lang="fr-FR" sz="2400" dirty="0" err="1"/>
              <a:t>ocidit</a:t>
            </a:r>
            <a:r>
              <a:rPr lang="fr-FR" sz="2400" dirty="0"/>
              <a:t> </a:t>
            </a:r>
            <a:r>
              <a:rPr lang="fr-FR" sz="2400" dirty="0" err="1"/>
              <a:t>superbium</a:t>
            </a:r>
            <a:r>
              <a:rPr lang="fr-FR" sz="2400" dirty="0"/>
              <a:t> » (</a:t>
            </a:r>
            <a:r>
              <a:rPr lang="fr-FR" sz="2400" i="1" dirty="0"/>
              <a:t>L’humilité tue l’orgueil) </a:t>
            </a:r>
            <a:r>
              <a:rPr lang="fr-FR" sz="2400" dirty="0"/>
              <a:t>ou de MACO « Michel Angelo Caravage Opus »(</a:t>
            </a:r>
            <a:r>
              <a:rPr lang="fr-FR" sz="2400" i="1" dirty="0"/>
              <a:t>Œuvre de Michel Angelo CARAVAGE)</a:t>
            </a:r>
            <a:r>
              <a:rPr lang="fr-FR" sz="2400" dirty="0"/>
              <a:t/>
            </a:r>
            <a:br>
              <a:rPr lang="fr-FR" sz="2400" dirty="0"/>
            </a:br>
            <a:r>
              <a:rPr lang="fr-FR" sz="2400" dirty="0" smtClean="0"/>
              <a:t>Destiné </a:t>
            </a:r>
            <a:r>
              <a:rPr lang="fr-FR" sz="2400" dirty="0"/>
              <a:t>à Scipion Borghèse, toujours dans le but de l’émouvoir et d’émouvoir le </a:t>
            </a:r>
            <a:r>
              <a:rPr lang="fr-FR" sz="2400" dirty="0" smtClean="0"/>
              <a:t>Pape</a:t>
            </a:r>
            <a:endParaRPr lang="fr-FR" sz="2400" dirty="0"/>
          </a:p>
        </p:txBody>
      </p:sp>
    </p:spTree>
    <p:extLst>
      <p:ext uri="{BB962C8B-B14F-4D97-AF65-F5344CB8AC3E}">
        <p14:creationId xmlns:p14="http://schemas.microsoft.com/office/powerpoint/2010/main" val="23763674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3555" y="2856139"/>
            <a:ext cx="9840190" cy="1325563"/>
          </a:xfrm>
        </p:spPr>
        <p:txBody>
          <a:bodyPr>
            <a:noAutofit/>
          </a:bodyPr>
          <a:lstStyle/>
          <a:p>
            <a:r>
              <a:rPr lang="fr-FR" sz="2800" dirty="0" smtClean="0"/>
              <a:t>Une autre reprise est celle de </a:t>
            </a:r>
            <a:r>
              <a:rPr lang="fr-FR" sz="2800" b="1" dirty="0" smtClean="0"/>
              <a:t>«  Saint Jean Baptiste » </a:t>
            </a:r>
            <a:r>
              <a:rPr lang="fr-FR" sz="2800" dirty="0" smtClean="0"/>
              <a:t>1609-1610 (159 x 124 cm) Galerie Borghèse à Rome</a:t>
            </a:r>
            <a:br>
              <a:rPr lang="fr-FR" sz="2800" dirty="0" smtClean="0"/>
            </a:br>
            <a:r>
              <a:rPr lang="fr-FR" sz="2800" dirty="0"/>
              <a:t/>
            </a:r>
            <a:br>
              <a:rPr lang="fr-FR" sz="2800" dirty="0"/>
            </a:br>
            <a:r>
              <a:rPr lang="fr-FR" sz="2800" dirty="0" smtClean="0"/>
              <a:t>Il n’inclut pas les attributs classiques de ce saint:</a:t>
            </a:r>
            <a:br>
              <a:rPr lang="fr-FR" sz="2800" dirty="0" smtClean="0"/>
            </a:br>
            <a:r>
              <a:rPr lang="fr-FR" sz="2800" dirty="0" smtClean="0"/>
              <a:t>- le cartouche portant «  agnus dei »</a:t>
            </a:r>
            <a:br>
              <a:rPr lang="fr-FR" sz="2800" dirty="0" smtClean="0"/>
            </a:br>
            <a:r>
              <a:rPr lang="fr-FR" sz="2800" dirty="0" smtClean="0"/>
              <a:t>- un agneau </a:t>
            </a:r>
            <a:br>
              <a:rPr lang="fr-FR" sz="2800" dirty="0" smtClean="0"/>
            </a:br>
            <a:r>
              <a:rPr lang="fr-FR" sz="2800" dirty="0" smtClean="0"/>
              <a:t>- le bâton crucifère</a:t>
            </a:r>
            <a:br>
              <a:rPr lang="fr-FR" sz="2800" dirty="0" smtClean="0"/>
            </a:br>
            <a:r>
              <a:rPr lang="fr-FR" sz="2800" dirty="0" smtClean="0"/>
              <a:t>- la tunique en peau de bête</a:t>
            </a:r>
            <a:br>
              <a:rPr lang="fr-FR" sz="2800" dirty="0" smtClean="0"/>
            </a:br>
            <a:r>
              <a:rPr lang="fr-FR" sz="2800" dirty="0" smtClean="0"/>
              <a:t/>
            </a:r>
            <a:br>
              <a:rPr lang="fr-FR" sz="2800" dirty="0" smtClean="0"/>
            </a:br>
            <a:r>
              <a:rPr lang="fr-FR" sz="2800" dirty="0" smtClean="0"/>
              <a:t>Le mouton est remplacé par un bélier sans doute en référence au sacrifice d’Isaac ; le bâton crucifère par un en bambou, la peau de bête est remplacée par un grand drap rouge ( élément récurrent dans les œuvres tardives) </a:t>
            </a:r>
            <a:br>
              <a:rPr lang="fr-FR" sz="2800" dirty="0" smtClean="0"/>
            </a:br>
            <a:r>
              <a:rPr lang="fr-FR" sz="2800" dirty="0"/>
              <a:t/>
            </a:r>
            <a:br>
              <a:rPr lang="fr-FR" sz="2800" dirty="0"/>
            </a:br>
            <a:endParaRPr lang="fr-FR" sz="2800" b="1" dirty="0"/>
          </a:p>
        </p:txBody>
      </p:sp>
    </p:spTree>
    <p:extLst>
      <p:ext uri="{BB962C8B-B14F-4D97-AF65-F5344CB8AC3E}">
        <p14:creationId xmlns:p14="http://schemas.microsoft.com/office/powerpoint/2010/main" val="38311729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081" y="2869333"/>
            <a:ext cx="11845637" cy="1325563"/>
          </a:xfrm>
        </p:spPr>
        <p:txBody>
          <a:bodyPr>
            <a:noAutofit/>
          </a:bodyPr>
          <a:lstStyle/>
          <a:p>
            <a:r>
              <a:rPr lang="fr-FR" sz="2800" dirty="0" smtClean="0"/>
              <a:t>Le légendaire massacre de sainte Ursule ( fille du roi de Bretagne) et des 11 000 vierges par les barbares car elle avait refusé de prendre Attila pour époux.</a:t>
            </a:r>
            <a:br>
              <a:rPr lang="fr-FR" sz="2800" dirty="0" smtClean="0"/>
            </a:br>
            <a:r>
              <a:rPr lang="fr-FR" sz="2800" dirty="0" smtClean="0"/>
              <a:t>La scène pourrait se dérouler dans le campement des Huns, dans les ténèbres. Ursule, incrédule, regarde sa blessure mortelle, son</a:t>
            </a:r>
            <a:br>
              <a:rPr lang="fr-FR" sz="2800" dirty="0" smtClean="0"/>
            </a:br>
            <a:r>
              <a:rPr lang="fr-FR" sz="2800" dirty="0" smtClean="0"/>
              <a:t>visage est déjà blafard</a:t>
            </a:r>
            <a:br>
              <a:rPr lang="fr-FR" sz="2800" dirty="0" smtClean="0"/>
            </a:br>
            <a:r>
              <a:rPr lang="fr-FR" sz="2800" dirty="0" smtClean="0"/>
              <a:t>5 personnages entourent la sainte parmi lesquels on reconnait l’artiste tenant une</a:t>
            </a:r>
            <a:br>
              <a:rPr lang="fr-FR" sz="2800" dirty="0" smtClean="0"/>
            </a:br>
            <a:r>
              <a:rPr lang="fr-FR" sz="2800" dirty="0" smtClean="0"/>
              <a:t>lance.  </a:t>
            </a:r>
            <a:endParaRPr lang="fr-FR" sz="28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8084" y="4983979"/>
            <a:ext cx="2237716" cy="1728548"/>
          </a:xfrm>
          <a:prstGeom prst="rect">
            <a:avLst/>
          </a:prstGeom>
        </p:spPr>
      </p:pic>
      <p:sp>
        <p:nvSpPr>
          <p:cNvPr id="5" name="ZoneTexte 4"/>
          <p:cNvSpPr txBox="1"/>
          <p:nvPr/>
        </p:nvSpPr>
        <p:spPr>
          <a:xfrm>
            <a:off x="135081" y="940315"/>
            <a:ext cx="6951518" cy="830997"/>
          </a:xfrm>
          <a:prstGeom prst="rect">
            <a:avLst/>
          </a:prstGeom>
          <a:noFill/>
        </p:spPr>
        <p:txBody>
          <a:bodyPr wrap="square" rtlCol="0">
            <a:spAutoFit/>
          </a:bodyPr>
          <a:lstStyle/>
          <a:p>
            <a:r>
              <a:rPr lang="fr-FR" sz="2400" b="1" dirty="0" smtClean="0"/>
              <a:t>« Le Martyre de sainte Ursule » </a:t>
            </a:r>
            <a:r>
              <a:rPr lang="fr-FR" sz="2400" dirty="0" smtClean="0"/>
              <a:t>1610</a:t>
            </a:r>
          </a:p>
          <a:p>
            <a:r>
              <a:rPr lang="fr-FR" sz="2400" dirty="0" smtClean="0"/>
              <a:t>(142 x 180 cm) Palais </a:t>
            </a:r>
            <a:r>
              <a:rPr lang="fr-FR" sz="2400" dirty="0" err="1" smtClean="0"/>
              <a:t>Zevallos</a:t>
            </a:r>
            <a:r>
              <a:rPr lang="fr-FR" sz="2400" dirty="0" smtClean="0"/>
              <a:t> </a:t>
            </a:r>
            <a:r>
              <a:rPr lang="fr-FR" sz="2400" dirty="0" err="1" smtClean="0"/>
              <a:t>Stigliano</a:t>
            </a:r>
            <a:r>
              <a:rPr lang="fr-FR" sz="2400" dirty="0" smtClean="0"/>
              <a:t> NAPLES</a:t>
            </a:r>
            <a:endParaRPr lang="fr-FR" sz="2400" dirty="0"/>
          </a:p>
        </p:txBody>
      </p:sp>
      <p:sp>
        <p:nvSpPr>
          <p:cNvPr id="6" name="ZoneTexte 5"/>
          <p:cNvSpPr txBox="1"/>
          <p:nvPr/>
        </p:nvSpPr>
        <p:spPr>
          <a:xfrm>
            <a:off x="363682" y="135926"/>
            <a:ext cx="6026727" cy="461665"/>
          </a:xfrm>
          <a:prstGeom prst="rect">
            <a:avLst/>
          </a:prstGeom>
          <a:noFill/>
        </p:spPr>
        <p:txBody>
          <a:bodyPr wrap="square" rtlCol="0">
            <a:spAutoFit/>
          </a:bodyPr>
          <a:lstStyle/>
          <a:p>
            <a:r>
              <a:rPr lang="fr-FR" sz="2400" dirty="0" smtClean="0">
                <a:solidFill>
                  <a:schemeClr val="accent1"/>
                </a:solidFill>
              </a:rPr>
              <a:t>Dernier tableau peint par CARAVAGE</a:t>
            </a:r>
            <a:endParaRPr lang="fr-FR" sz="2400" dirty="0">
              <a:solidFill>
                <a:schemeClr val="accent1"/>
              </a:solidFill>
            </a:endParaRPr>
          </a:p>
        </p:txBody>
      </p:sp>
    </p:spTree>
    <p:extLst>
      <p:ext uri="{BB962C8B-B14F-4D97-AF65-F5344CB8AC3E}">
        <p14:creationId xmlns:p14="http://schemas.microsoft.com/office/powerpoint/2010/main" val="1625126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281" y="2796597"/>
            <a:ext cx="11367655" cy="1325563"/>
          </a:xfrm>
        </p:spPr>
        <p:txBody>
          <a:bodyPr>
            <a:noAutofit/>
          </a:bodyPr>
          <a:lstStyle/>
          <a:p>
            <a:r>
              <a:rPr lang="fr-FR" sz="2800" dirty="0" smtClean="0"/>
              <a:t>Il veut tenter de regagner Rome, il s’embarque sur une felouque emmenant avec lui 2 tableaux de Saint Jean Baptiste et une Madeleine:3 toiles destinées à gagner les faveurs du pape et de Scipion </a:t>
            </a:r>
            <a:r>
              <a:rPr lang="fr-FR" sz="2800" dirty="0" err="1" smtClean="0"/>
              <a:t>Borghèse,l’influent</a:t>
            </a:r>
            <a:r>
              <a:rPr lang="fr-FR" sz="2800" dirty="0" smtClean="0"/>
              <a:t> cardinal- neveu du pape.</a:t>
            </a:r>
            <a:br>
              <a:rPr lang="fr-FR" sz="2800" dirty="0" smtClean="0"/>
            </a:br>
            <a:r>
              <a:rPr lang="fr-FR" sz="2800" dirty="0"/>
              <a:t/>
            </a:r>
            <a:br>
              <a:rPr lang="fr-FR" sz="2800" dirty="0"/>
            </a:br>
            <a:r>
              <a:rPr lang="fr-FR" sz="2800" dirty="0" smtClean="0"/>
              <a:t>Il est contraint de faire escale à PORTO ERCOLE malheureusement la felouque repart avec ses toiles et il se retrouve dans le plus grand dénuement : </a:t>
            </a:r>
            <a:r>
              <a:rPr lang="fr-FR" sz="2800" b="1" dirty="0" smtClean="0"/>
              <a:t>il meurt le 18 juillet 1610</a:t>
            </a:r>
            <a:br>
              <a:rPr lang="fr-FR" sz="2800" b="1" dirty="0" smtClean="0"/>
            </a:br>
            <a:r>
              <a:rPr lang="fr-FR" sz="2800" b="1" dirty="0"/>
              <a:t/>
            </a:r>
            <a:br>
              <a:rPr lang="fr-FR" sz="2800" b="1" dirty="0"/>
            </a:br>
            <a:r>
              <a:rPr lang="fr-FR" sz="2800" b="1" dirty="0" smtClean="0"/>
              <a:t>Les causes de sa mort demeurent mystérieuses : maladie (paludisme)</a:t>
            </a:r>
            <a:br>
              <a:rPr lang="fr-FR" sz="2800" b="1" dirty="0" smtClean="0"/>
            </a:br>
            <a:r>
              <a:rPr lang="fr-FR" sz="2800" b="1" dirty="0" smtClean="0"/>
              <a:t>empoisonnement au plomb ( dû aux peintures), meurtre ( par des opposants de l’ombre)</a:t>
            </a:r>
            <a:r>
              <a:rPr lang="fr-FR" sz="2800" dirty="0" smtClean="0"/>
              <a:t/>
            </a:r>
            <a:br>
              <a:rPr lang="fr-FR" sz="2800" dirty="0" smtClean="0"/>
            </a:br>
            <a:r>
              <a:rPr lang="fr-FR" sz="2800" dirty="0"/>
              <a:t/>
            </a:r>
            <a:br>
              <a:rPr lang="fr-FR" sz="2800" dirty="0"/>
            </a:br>
            <a:r>
              <a:rPr lang="fr-FR" sz="2800" dirty="0" smtClean="0"/>
              <a:t>Il semblerait qu’il soit mort des suites d’une septicémie à staphylocoque doré conséquence d’une infection osseuse causée par une blessure reçue lors d’une bagarre ( expertise de 2010 des professeurs </a:t>
            </a:r>
            <a:r>
              <a:rPr lang="fr-FR" sz="2800" dirty="0" err="1" smtClean="0"/>
              <a:t>Drancourt</a:t>
            </a:r>
            <a:r>
              <a:rPr lang="fr-FR" sz="2800" dirty="0" smtClean="0"/>
              <a:t> et RAOULT!</a:t>
            </a:r>
            <a:r>
              <a:rPr lang="fr-FR" sz="2800" b="1" dirty="0" smtClean="0"/>
              <a:t> )</a:t>
            </a:r>
            <a:endParaRPr lang="fr-FR" sz="2800" b="1" dirty="0"/>
          </a:p>
        </p:txBody>
      </p:sp>
    </p:spTree>
    <p:extLst>
      <p:ext uri="{BB962C8B-B14F-4D97-AF65-F5344CB8AC3E}">
        <p14:creationId xmlns:p14="http://schemas.microsoft.com/office/powerpoint/2010/main" val="13908683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547" y="3056371"/>
            <a:ext cx="10515600" cy="1325563"/>
          </a:xfrm>
        </p:spPr>
        <p:txBody>
          <a:bodyPr>
            <a:normAutofit fontScale="90000"/>
          </a:bodyPr>
          <a:lstStyle/>
          <a:p>
            <a:r>
              <a:rPr lang="fr-FR" b="1" u="sng" dirty="0" smtClean="0"/>
              <a:t>CONCLUSION</a:t>
            </a:r>
            <a:br>
              <a:rPr lang="fr-FR" b="1" u="sng" dirty="0" smtClean="0"/>
            </a:br>
            <a:r>
              <a:rPr lang="fr-FR" b="1" u="sng" dirty="0"/>
              <a:t/>
            </a:r>
            <a:br>
              <a:rPr lang="fr-FR" b="1" u="sng" dirty="0"/>
            </a:br>
            <a:r>
              <a:rPr lang="fr-FR" sz="3100" dirty="0" smtClean="0"/>
              <a:t>Si CARAVAGE a laissé peu de documents sur sa personne, pas de descendants, pas d’élève; ce que l’on sait sur sa vie repose sur ses actes judiciaires dus à son caractère bourru, belliqueux .</a:t>
            </a:r>
            <a:br>
              <a:rPr lang="fr-FR" sz="3100" dirty="0" smtClean="0"/>
            </a:br>
            <a:r>
              <a:rPr lang="fr-FR" sz="3100" dirty="0" smtClean="0"/>
              <a:t/>
            </a:r>
            <a:br>
              <a:rPr lang="fr-FR" sz="3100" dirty="0" smtClean="0"/>
            </a:br>
            <a:r>
              <a:rPr lang="fr-FR" sz="3100" dirty="0" smtClean="0"/>
              <a:t>Ce dont nous sommes sûrs :</a:t>
            </a:r>
            <a:br>
              <a:rPr lang="fr-FR" sz="3100" dirty="0" smtClean="0"/>
            </a:br>
            <a:r>
              <a:rPr lang="fr-FR" sz="3100" dirty="0"/>
              <a:t>-</a:t>
            </a:r>
            <a:r>
              <a:rPr lang="fr-FR" sz="3100" dirty="0" smtClean="0"/>
              <a:t> c’est sa parfaite connaissance des écrits bibliques avec des œuvres documentées mais qui défient les certitudes classiques, qui interrogent sur l’Humanité </a:t>
            </a:r>
            <a:r>
              <a:rPr lang="fr-FR" sz="3100" smtClean="0"/>
              <a:t>avec des </a:t>
            </a:r>
            <a:r>
              <a:rPr lang="fr-FR" sz="3100" dirty="0" smtClean="0"/>
              <a:t>modèles qu’il choisit parmi les plus humbles</a:t>
            </a:r>
            <a:br>
              <a:rPr lang="fr-FR" sz="3100" dirty="0" smtClean="0"/>
            </a:br>
            <a:r>
              <a:rPr lang="fr-FR" sz="3100" dirty="0" smtClean="0"/>
              <a:t>- c’est son génie artistique en matière de maitrise du clair-obscur qui influencera par la suite de nombreux grands peintres</a:t>
            </a:r>
            <a:br>
              <a:rPr lang="fr-FR" sz="3100" dirty="0" smtClean="0"/>
            </a:br>
            <a:r>
              <a:rPr lang="fr-FR" sz="3100" dirty="0"/>
              <a:t/>
            </a:r>
            <a:br>
              <a:rPr lang="fr-FR" sz="3100" dirty="0"/>
            </a:br>
            <a:r>
              <a:rPr lang="fr-FR" sz="3100" b="1" dirty="0" smtClean="0"/>
              <a:t>UN GENIE d’OMBRE et de LUMIERE</a:t>
            </a:r>
            <a:r>
              <a:rPr lang="fr-FR" sz="3100" b="1" u="sng" dirty="0" smtClean="0"/>
              <a:t/>
            </a:r>
            <a:br>
              <a:rPr lang="fr-FR" sz="3100" b="1" u="sng" dirty="0" smtClean="0"/>
            </a:br>
            <a:r>
              <a:rPr lang="fr-FR" sz="3100" b="1" u="sng" dirty="0"/>
              <a:t/>
            </a:r>
            <a:br>
              <a:rPr lang="fr-FR" sz="3100" b="1" u="sng" dirty="0"/>
            </a:br>
            <a:endParaRPr lang="fr-FR" sz="3100" b="1" u="sng" dirty="0"/>
          </a:p>
        </p:txBody>
      </p:sp>
    </p:spTree>
    <p:extLst>
      <p:ext uri="{BB962C8B-B14F-4D97-AF65-F5344CB8AC3E}">
        <p14:creationId xmlns:p14="http://schemas.microsoft.com/office/powerpoint/2010/main" val="15222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1" y="2848552"/>
            <a:ext cx="5257799" cy="1325563"/>
          </a:xfrm>
        </p:spPr>
        <p:txBody>
          <a:bodyPr>
            <a:normAutofit fontScale="90000"/>
          </a:bodyPr>
          <a:lstStyle/>
          <a:p>
            <a:r>
              <a:rPr lang="fr-FR" sz="2800" b="1" dirty="0" smtClean="0"/>
              <a:t>« Jeune Bacchus malade » </a:t>
            </a:r>
            <a:r>
              <a:rPr lang="fr-FR" sz="2800" dirty="0" smtClean="0"/>
              <a:t>1594 (67 x 53 cm)</a:t>
            </a:r>
            <a:br>
              <a:rPr lang="fr-FR" sz="2800" dirty="0" smtClean="0"/>
            </a:br>
            <a:r>
              <a:rPr lang="fr-FR" sz="2800" dirty="0" smtClean="0"/>
              <a:t>Galerie </a:t>
            </a:r>
            <a:r>
              <a:rPr lang="fr-FR" sz="2800" dirty="0" err="1" smtClean="0"/>
              <a:t>Borghese</a:t>
            </a:r>
            <a:r>
              <a:rPr lang="fr-FR" sz="2800" dirty="0" smtClean="0"/>
              <a:t> à Rome</a:t>
            </a:r>
            <a:br>
              <a:rPr lang="fr-FR" sz="2800" dirty="0" smtClean="0"/>
            </a:br>
            <a:r>
              <a:rPr lang="fr-FR" sz="2800" dirty="0"/>
              <a:t/>
            </a:r>
            <a:br>
              <a:rPr lang="fr-FR" sz="2800" dirty="0"/>
            </a:br>
            <a:r>
              <a:rPr lang="fr-FR" sz="2800" dirty="0" smtClean="0"/>
              <a:t>un modèle?  ou CARAVAGE  - convalescent de la malaria-?</a:t>
            </a:r>
            <a:br>
              <a:rPr lang="fr-FR" sz="2800" dirty="0" smtClean="0"/>
            </a:br>
            <a:r>
              <a:rPr lang="fr-FR" sz="2800" dirty="0" smtClean="0"/>
              <a:t>Le portrait montre les marques de la maladie : teint cireux, yeux cernés; à côté de cela il représente une certaine musculature; quant aux ongles sales c’est encore un détail saisissant</a:t>
            </a:r>
            <a:br>
              <a:rPr lang="fr-FR" sz="2800" dirty="0" smtClean="0"/>
            </a:br>
            <a:r>
              <a:rPr lang="fr-FR" sz="2800" dirty="0" smtClean="0"/>
              <a:t/>
            </a:r>
            <a:br>
              <a:rPr lang="fr-FR" sz="2800" dirty="0" smtClean="0"/>
            </a:br>
            <a:r>
              <a:rPr lang="fr-FR" sz="2800" dirty="0" smtClean="0"/>
              <a:t>Les fruits sont traités avec un important souci de mimétisme posés sur un socle de pierre</a:t>
            </a:r>
            <a:br>
              <a:rPr lang="fr-FR" sz="2800" dirty="0" smtClean="0"/>
            </a:br>
            <a:r>
              <a:rPr lang="fr-FR" sz="2800" dirty="0" smtClean="0"/>
              <a:t>Certains historiens d’art ont vu dans ces 3 fruits posés une analogie avec des attributs sexuels!</a:t>
            </a:r>
            <a:br>
              <a:rPr lang="fr-FR" sz="2800" dirty="0" smtClean="0"/>
            </a:br>
            <a:r>
              <a:rPr lang="fr-FR" sz="2800" dirty="0"/>
              <a:t/>
            </a:r>
            <a:br>
              <a:rPr lang="fr-FR" sz="2800" dirty="0"/>
            </a:br>
            <a:endParaRPr lang="fr-FR" sz="2800" dirty="0"/>
          </a:p>
        </p:txBody>
      </p:sp>
      <p:sp>
        <p:nvSpPr>
          <p:cNvPr id="4" name="Titre 1"/>
          <p:cNvSpPr txBox="1">
            <a:spLocks/>
          </p:cNvSpPr>
          <p:nvPr/>
        </p:nvSpPr>
        <p:spPr>
          <a:xfrm>
            <a:off x="6286499" y="2557607"/>
            <a:ext cx="578773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smtClean="0"/>
              <a:t>« Bacchus » </a:t>
            </a:r>
            <a:r>
              <a:rPr lang="fr-FR" sz="2400" dirty="0" smtClean="0"/>
              <a:t>vers 1594 ( 95 x 85 cm)</a:t>
            </a:r>
            <a:br>
              <a:rPr lang="fr-FR" sz="2400" dirty="0" smtClean="0"/>
            </a:br>
            <a:r>
              <a:rPr lang="fr-FR" sz="2400" dirty="0" smtClean="0"/>
              <a:t>Galerie des Offices à Florence</a:t>
            </a:r>
            <a:br>
              <a:rPr lang="fr-FR" sz="2400" dirty="0" smtClean="0"/>
            </a:br>
            <a:r>
              <a:rPr lang="fr-FR" sz="2400" dirty="0" smtClean="0"/>
              <a:t/>
            </a:r>
            <a:br>
              <a:rPr lang="fr-FR" sz="2400" dirty="0" smtClean="0"/>
            </a:br>
            <a:r>
              <a:rPr lang="fr-FR" sz="2400" dirty="0" smtClean="0"/>
              <a:t>Ici il reprend l’iconographie classique de ce Dieu (appelé Dionysos chez les Grecs) vêtu à l’antique, coiffé de feuilles de vigne et de grappes de raisin, tenant une coupe de vin</a:t>
            </a:r>
            <a:br>
              <a:rPr lang="fr-FR" sz="2400" dirty="0" smtClean="0"/>
            </a:br>
            <a:r>
              <a:rPr lang="fr-FR" sz="2400" dirty="0" smtClean="0"/>
              <a:t/>
            </a:r>
            <a:br>
              <a:rPr lang="fr-FR" sz="2400" dirty="0" smtClean="0"/>
            </a:br>
            <a:r>
              <a:rPr lang="fr-FR" sz="2400" dirty="0" smtClean="0"/>
              <a:t>Même modèle que dans les tableaux précédents avec une forme d’androgynie et une sensualité provenant de la pose lascive et indolente.</a:t>
            </a:r>
            <a:br>
              <a:rPr lang="fr-FR" sz="2400" dirty="0" smtClean="0"/>
            </a:br>
            <a:r>
              <a:rPr lang="fr-FR" sz="2400" dirty="0" smtClean="0"/>
              <a:t>Toujours le choix des fruits symboliques dont pour certains on distingue des signes de détérioration ( inexorable anéantissement)</a:t>
            </a:r>
            <a:endParaRPr lang="fr-FR" sz="2400" dirty="0"/>
          </a:p>
        </p:txBody>
      </p:sp>
    </p:spTree>
    <p:extLst>
      <p:ext uri="{BB962C8B-B14F-4D97-AF65-F5344CB8AC3E}">
        <p14:creationId xmlns:p14="http://schemas.microsoft.com/office/powerpoint/2010/main" val="2352966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177" y="1649022"/>
            <a:ext cx="11395365" cy="1325563"/>
          </a:xfrm>
        </p:spPr>
        <p:txBody>
          <a:bodyPr>
            <a:noAutofit/>
          </a:bodyPr>
          <a:lstStyle/>
          <a:p>
            <a:r>
              <a:rPr lang="fr-FR" sz="2800" dirty="0" smtClean="0"/>
              <a:t>C’est la seule nature morte peinte par l’artiste ( les autres sont intégrées dans des compositions) </a:t>
            </a:r>
            <a:br>
              <a:rPr lang="fr-FR" sz="2800" dirty="0" smtClean="0"/>
            </a:br>
            <a:r>
              <a:rPr lang="fr-FR" sz="2800" u="sng" dirty="0" smtClean="0"/>
              <a:t>C’est un véritable trompe l’œil </a:t>
            </a:r>
            <a:r>
              <a:rPr lang="fr-FR" sz="2800" dirty="0" smtClean="0"/>
              <a:t>avec le fond uniforme mais il faut y voir incontestablement une référence christique soulignée par les grappes de raisin, les feuilles de vigne et les figues près des pommes symboles du péché originel avec le thème de la vanité : décrépitude de fruits et de feuilles avec notamment la pomme percée par un ver</a:t>
            </a:r>
            <a:r>
              <a:rPr lang="fr-FR" sz="2800" u="sng" dirty="0" smtClean="0"/>
              <a:t/>
            </a:r>
            <a:br>
              <a:rPr lang="fr-FR" sz="2800" u="sng" dirty="0" smtClean="0"/>
            </a:br>
            <a:endParaRPr lang="fr-FR" sz="2800" u="sng" dirty="0"/>
          </a:p>
        </p:txBody>
      </p:sp>
      <p:sp>
        <p:nvSpPr>
          <p:cNvPr id="4" name="ZoneTexte 3"/>
          <p:cNvSpPr txBox="1"/>
          <p:nvPr/>
        </p:nvSpPr>
        <p:spPr>
          <a:xfrm>
            <a:off x="173177" y="275988"/>
            <a:ext cx="9646232" cy="461665"/>
          </a:xfrm>
          <a:prstGeom prst="rect">
            <a:avLst/>
          </a:prstGeom>
          <a:noFill/>
        </p:spPr>
        <p:txBody>
          <a:bodyPr wrap="square" rtlCol="0">
            <a:spAutoFit/>
          </a:bodyPr>
          <a:lstStyle/>
          <a:p>
            <a:r>
              <a:rPr lang="fr-FR" sz="2400" b="1" dirty="0" smtClean="0"/>
              <a:t>« Corbeille de fruits » </a:t>
            </a:r>
            <a:r>
              <a:rPr lang="fr-FR" sz="2400" dirty="0" smtClean="0"/>
              <a:t>1597 ( 31 x 47 cm) Pinacothèque Milan</a:t>
            </a:r>
            <a:endParaRPr lang="fr-FR" sz="2400" dirty="0"/>
          </a:p>
        </p:txBody>
      </p:sp>
      <p:sp>
        <p:nvSpPr>
          <p:cNvPr id="5" name="Rectangle 4"/>
          <p:cNvSpPr/>
          <p:nvPr/>
        </p:nvSpPr>
        <p:spPr>
          <a:xfrm>
            <a:off x="173177" y="3539387"/>
            <a:ext cx="11779832" cy="3785652"/>
          </a:xfrm>
          <a:prstGeom prst="rect">
            <a:avLst/>
          </a:prstGeom>
        </p:spPr>
        <p:txBody>
          <a:bodyPr wrap="square">
            <a:spAutoFit/>
          </a:bodyPr>
          <a:lstStyle/>
          <a:p>
            <a:r>
              <a:rPr lang="fr-FR" sz="2400" dirty="0"/>
              <a:t>Il sera introduit ( sans doute par Prosper </a:t>
            </a:r>
            <a:r>
              <a:rPr lang="fr-FR" sz="2400" dirty="0" err="1"/>
              <a:t>Orsi</a:t>
            </a:r>
            <a:r>
              <a:rPr lang="fr-FR" sz="2400" dirty="0"/>
              <a:t>, un peintre qui </a:t>
            </a:r>
            <a:r>
              <a:rPr lang="fr-FR" sz="2400" dirty="0" smtClean="0"/>
              <a:t>l’hébergeait)chez </a:t>
            </a:r>
            <a:r>
              <a:rPr lang="fr-FR" sz="2400" dirty="0"/>
              <a:t>le cardinal DEL MONTE.</a:t>
            </a:r>
            <a:br>
              <a:rPr lang="fr-FR" sz="2400" dirty="0"/>
            </a:br>
            <a:r>
              <a:rPr lang="fr-FR" sz="2400" dirty="0" smtClean="0"/>
              <a:t>Ce </a:t>
            </a:r>
            <a:r>
              <a:rPr lang="fr-FR" sz="2400" dirty="0"/>
              <a:t>séjour sera déterminant dans sa vie car il lui permettra à la fois d’acquérir des stimulations intellectuelles mais surtout d’élargir son cercle de connaissances dans la haute société romaine.</a:t>
            </a:r>
            <a:br>
              <a:rPr lang="fr-FR" sz="2400" dirty="0"/>
            </a:br>
            <a:r>
              <a:rPr lang="fr-FR" sz="2400" dirty="0" smtClean="0"/>
              <a:t>Il </a:t>
            </a:r>
            <a:r>
              <a:rPr lang="fr-FR" sz="2400" dirty="0"/>
              <a:t>va alors réaliser quelques tableaux sur le thème de la musique destinés au salon de musique du cardinal :</a:t>
            </a:r>
            <a:br>
              <a:rPr lang="fr-FR" sz="2400" dirty="0"/>
            </a:br>
            <a:r>
              <a:rPr lang="fr-FR" sz="2400" dirty="0" smtClean="0"/>
              <a:t>«</a:t>
            </a:r>
            <a:r>
              <a:rPr lang="fr-FR" sz="2400" dirty="0"/>
              <a:t>  </a:t>
            </a:r>
            <a:r>
              <a:rPr lang="fr-FR" sz="2400" b="1" dirty="0"/>
              <a:t>les Musiciens</a:t>
            </a:r>
            <a:r>
              <a:rPr lang="fr-FR" sz="2400" dirty="0"/>
              <a:t> » et «  </a:t>
            </a:r>
            <a:r>
              <a:rPr lang="fr-FR" sz="2400" b="1" dirty="0"/>
              <a:t>le Joueur de luth</a:t>
            </a:r>
            <a:r>
              <a:rPr lang="fr-FR" sz="2400" dirty="0"/>
              <a:t> »</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154807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216" y="87600"/>
            <a:ext cx="7024254" cy="1325563"/>
          </a:xfrm>
        </p:spPr>
        <p:txBody>
          <a:bodyPr>
            <a:normAutofit/>
          </a:bodyPr>
          <a:lstStyle/>
          <a:p>
            <a:r>
              <a:rPr lang="fr-FR" sz="2800" b="1" dirty="0" smtClean="0"/>
              <a:t>« Les Musiciens</a:t>
            </a:r>
            <a:r>
              <a:rPr lang="fr-FR" sz="2800" dirty="0" smtClean="0"/>
              <a:t> »  ou </a:t>
            </a:r>
            <a:r>
              <a:rPr lang="fr-FR" sz="2800" b="1" dirty="0" smtClean="0"/>
              <a:t>« Le Concert» </a:t>
            </a:r>
            <a:r>
              <a:rPr lang="fr-FR" sz="2800" dirty="0" smtClean="0"/>
              <a:t>-1595</a:t>
            </a:r>
            <a:br>
              <a:rPr lang="fr-FR" sz="2800" dirty="0" smtClean="0"/>
            </a:br>
            <a:r>
              <a:rPr lang="fr-FR" sz="2800" dirty="0" smtClean="0"/>
              <a:t>(92 x 118 cm) </a:t>
            </a:r>
            <a:r>
              <a:rPr lang="fr-FR" sz="2800" dirty="0" err="1" smtClean="0"/>
              <a:t>Metropolitan</a:t>
            </a:r>
            <a:r>
              <a:rPr lang="fr-FR" sz="2800" dirty="0" smtClean="0"/>
              <a:t> Museum New York</a:t>
            </a:r>
            <a:endParaRPr lang="fr-FR" sz="2800" b="1" dirty="0"/>
          </a:p>
        </p:txBody>
      </p:sp>
      <p:sp>
        <p:nvSpPr>
          <p:cNvPr id="5" name="ZoneTexte 4"/>
          <p:cNvSpPr txBox="1"/>
          <p:nvPr/>
        </p:nvSpPr>
        <p:spPr>
          <a:xfrm>
            <a:off x="183688" y="1128436"/>
            <a:ext cx="4668865" cy="5262979"/>
          </a:xfrm>
          <a:prstGeom prst="rect">
            <a:avLst/>
          </a:prstGeom>
          <a:noFill/>
        </p:spPr>
        <p:txBody>
          <a:bodyPr wrap="square" rtlCol="0">
            <a:spAutoFit/>
          </a:bodyPr>
          <a:lstStyle/>
          <a:p>
            <a:r>
              <a:rPr lang="fr-FR" sz="2400" dirty="0" smtClean="0"/>
              <a:t>4 jeunes musiciens vêtus à l’antique avec leur tunique ceinturée : au centre, le regard tout ému, il accorde son luth; celui qui nous tourne le dos examine sa partition avec son violon posé près de lui; dans le fond ( autoportrait??) c’est un joueur de clarinette et à gauche il pourrait s’apparenter à un Cupidon tenant une grappe de raisin.</a:t>
            </a:r>
            <a:br>
              <a:rPr lang="fr-FR" sz="2400" dirty="0" smtClean="0"/>
            </a:br>
            <a:r>
              <a:rPr lang="fr-FR" sz="2400" dirty="0" smtClean="0"/>
              <a:t/>
            </a:r>
            <a:br>
              <a:rPr lang="fr-FR" sz="2400" dirty="0" smtClean="0"/>
            </a:br>
            <a:r>
              <a:rPr lang="fr-FR" sz="2400" dirty="0" smtClean="0"/>
              <a:t>La musique et l’amour émanent de ce tableau ou règne l’harmonie</a:t>
            </a:r>
            <a:endParaRPr lang="fr-FR" sz="2400" dirty="0"/>
          </a:p>
        </p:txBody>
      </p:sp>
      <p:sp>
        <p:nvSpPr>
          <p:cNvPr id="4" name="Rectangle 3"/>
          <p:cNvSpPr/>
          <p:nvPr/>
        </p:nvSpPr>
        <p:spPr>
          <a:xfrm>
            <a:off x="6961908" y="150216"/>
            <a:ext cx="5860473" cy="1200329"/>
          </a:xfrm>
          <a:prstGeom prst="rect">
            <a:avLst/>
          </a:prstGeom>
        </p:spPr>
        <p:txBody>
          <a:bodyPr wrap="square">
            <a:spAutoFit/>
          </a:bodyPr>
          <a:lstStyle/>
          <a:p>
            <a:r>
              <a:rPr lang="fr-FR" b="1" dirty="0"/>
              <a:t> Le Joueur de luth » </a:t>
            </a:r>
            <a:r>
              <a:rPr lang="fr-FR" dirty="0"/>
              <a:t>1595-96 ( 94 x 119 cm)</a:t>
            </a:r>
            <a:br>
              <a:rPr lang="fr-FR" dirty="0"/>
            </a:br>
            <a:r>
              <a:rPr lang="fr-FR" dirty="0"/>
              <a:t>Musée de l’Ermitage St Pétersbourg ( acquis par le tsar Alexandre 1</a:t>
            </a:r>
            <a:r>
              <a:rPr lang="fr-FR" baseline="30000" dirty="0"/>
              <a:t>er</a:t>
            </a:r>
            <a:r>
              <a:rPr lang="fr-FR" dirty="0"/>
              <a:t>)</a:t>
            </a:r>
            <a:br>
              <a:rPr lang="fr-FR" dirty="0"/>
            </a:br>
            <a:endParaRPr lang="fr-FR" dirty="0"/>
          </a:p>
        </p:txBody>
      </p:sp>
      <p:sp>
        <p:nvSpPr>
          <p:cNvPr id="6" name="Rectangle 5"/>
          <p:cNvSpPr/>
          <p:nvPr/>
        </p:nvSpPr>
        <p:spPr>
          <a:xfrm>
            <a:off x="6764479" y="1128435"/>
            <a:ext cx="5320147" cy="5262979"/>
          </a:xfrm>
          <a:prstGeom prst="rect">
            <a:avLst/>
          </a:prstGeom>
        </p:spPr>
        <p:txBody>
          <a:bodyPr wrap="square">
            <a:spAutoFit/>
          </a:bodyPr>
          <a:lstStyle/>
          <a:p>
            <a:r>
              <a:rPr lang="fr-FR" sz="2400" dirty="0"/>
              <a:t>Remarquable bouquet de fleurs dans une carafe de cristal; quelques fruits près d’une partition; celle-ci a pu être identifiée : ouverture de 4 madrigaux sur un thème amoureux ( « </a:t>
            </a:r>
            <a:r>
              <a:rPr lang="fr-FR" sz="2400" i="1" dirty="0"/>
              <a:t>Vous savez que je vous aime »)</a:t>
            </a:r>
            <a:r>
              <a:rPr lang="fr-FR" sz="2400" dirty="0"/>
              <a:t>.</a:t>
            </a:r>
            <a:br>
              <a:rPr lang="fr-FR" sz="2400" dirty="0"/>
            </a:br>
            <a:r>
              <a:rPr lang="fr-FR" sz="2400" dirty="0"/>
              <a:t>Le thème de l’amour est renforcé par le luth : instrument de musique du courtisan tandis que le violon posé sur la table est lui aussi peint avec beaucoup de précision.</a:t>
            </a:r>
            <a:br>
              <a:rPr lang="fr-FR" sz="2400" dirty="0"/>
            </a:br>
            <a:r>
              <a:rPr lang="fr-FR" sz="2400" dirty="0" smtClean="0"/>
              <a:t>Le </a:t>
            </a:r>
            <a:r>
              <a:rPr lang="fr-FR" sz="2400" dirty="0"/>
              <a:t>jeune musicien ( beauté androgyne) s’apprête peut être à chanter avec ses lèvres entrouvertes</a:t>
            </a:r>
          </a:p>
        </p:txBody>
      </p:sp>
    </p:spTree>
    <p:extLst>
      <p:ext uri="{BB962C8B-B14F-4D97-AF65-F5344CB8AC3E}">
        <p14:creationId xmlns:p14="http://schemas.microsoft.com/office/powerpoint/2010/main" val="226635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618" y="375516"/>
            <a:ext cx="10515600" cy="1325563"/>
          </a:xfrm>
        </p:spPr>
        <p:txBody>
          <a:bodyPr>
            <a:normAutofit/>
          </a:bodyPr>
          <a:lstStyle/>
          <a:p>
            <a:r>
              <a:rPr lang="fr-FR" sz="2800" b="1" dirty="0" smtClean="0"/>
              <a:t>« Le Repos pendant la fuite en Egypte »</a:t>
            </a:r>
            <a:r>
              <a:rPr lang="fr-FR" sz="2800" dirty="0" smtClean="0"/>
              <a:t> 1596</a:t>
            </a:r>
            <a:br>
              <a:rPr lang="fr-FR" sz="2800" dirty="0" smtClean="0"/>
            </a:br>
            <a:r>
              <a:rPr lang="fr-FR" sz="2800" dirty="0" smtClean="0"/>
              <a:t>(135,5 x 166,5 cm)</a:t>
            </a:r>
            <a:endParaRPr lang="fr-FR" sz="2800" dirty="0"/>
          </a:p>
        </p:txBody>
      </p:sp>
      <p:sp>
        <p:nvSpPr>
          <p:cNvPr id="4" name="ZoneTexte 3"/>
          <p:cNvSpPr txBox="1"/>
          <p:nvPr/>
        </p:nvSpPr>
        <p:spPr>
          <a:xfrm>
            <a:off x="311725" y="1437486"/>
            <a:ext cx="7793183" cy="2677656"/>
          </a:xfrm>
          <a:prstGeom prst="rect">
            <a:avLst/>
          </a:prstGeom>
          <a:noFill/>
        </p:spPr>
        <p:txBody>
          <a:bodyPr wrap="square" rtlCol="0">
            <a:spAutoFit/>
          </a:bodyPr>
          <a:lstStyle/>
          <a:p>
            <a:r>
              <a:rPr lang="fr-FR" sz="2400" dirty="0" smtClean="0"/>
              <a:t>Un ange magnifique joue du violon tandis que Joseph lui tend la partition.</a:t>
            </a:r>
          </a:p>
          <a:p>
            <a:r>
              <a:rPr lang="fr-FR" sz="2400" dirty="0" smtClean="0"/>
              <a:t>Là encore la partition a pu être déchiffrée : il s’agit d’un motet </a:t>
            </a:r>
            <a:r>
              <a:rPr lang="fr-FR" sz="2400" dirty="0"/>
              <a:t>composé en 1526. </a:t>
            </a:r>
            <a:r>
              <a:rPr lang="fr-FR" sz="2400" dirty="0" smtClean="0"/>
              <a:t>en l’honneur de la Vierge tiré du « Cantique des Cantiques ».</a:t>
            </a:r>
            <a:br>
              <a:rPr lang="fr-FR" sz="2400" dirty="0" smtClean="0"/>
            </a:br>
            <a:r>
              <a:rPr lang="fr-FR" sz="2400" dirty="0" smtClean="0"/>
              <a:t>Celle-ci tient tendrement son enfant blotti contre son sein et semble dormir.</a:t>
            </a:r>
            <a:endParaRPr lang="fr-FR" sz="24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3623" y="4687888"/>
            <a:ext cx="3482122" cy="2036328"/>
          </a:xfrm>
          <a:prstGeom prst="rect">
            <a:avLst/>
          </a:prstGeom>
        </p:spPr>
      </p:pic>
    </p:spTree>
    <p:extLst>
      <p:ext uri="{BB962C8B-B14F-4D97-AF65-F5344CB8AC3E}">
        <p14:creationId xmlns:p14="http://schemas.microsoft.com/office/powerpoint/2010/main" val="12965161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1506</Words>
  <Application>Microsoft Office PowerPoint</Application>
  <PresentationFormat>Grand écran</PresentationFormat>
  <Paragraphs>128</Paragraphs>
  <Slides>59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59</vt:i4>
      </vt:variant>
    </vt:vector>
  </HeadingPairs>
  <TitlesOfParts>
    <vt:vector size="63" baseType="lpstr">
      <vt:lpstr>Arial</vt:lpstr>
      <vt:lpstr>Calibri</vt:lpstr>
      <vt:lpstr>Calibri Light</vt:lpstr>
      <vt:lpstr>Thème Office</vt:lpstr>
      <vt:lpstr>LE CARAVAGE Un Génie d’Ombre et de Lumière</vt:lpstr>
      <vt:lpstr>Formation et débuts à Rome</vt:lpstr>
      <vt:lpstr>Il quitte Milan pour Rome en 1592 :   - il aurait été contraint de partir suite à une affaire criminelle   - sa protectrice la marquise Constanza  s’y est installée.  A l’époque Rome est une ville dynamique, un creuset de personnalités et de talents et d’opportunités artistiques. C’est aussi une ville où se côtoient richesse et extrême pauvreté  Il va passer d’un atelier à un autre et est «  peintre à façon » pour réaliser des copies de dévotion, des portraits et des natures mortes : il y est exploité par d’austères commanditaires ( Mgr « Salade ») </vt:lpstr>
      <vt:lpstr>Il va rejoindre le célèbre atelier de Giuseppe CESARI- plus connu sous le nom de Cavalier d’ARPIN- peintre le plus influent de Rome.</vt:lpstr>
      <vt:lpstr>«  Garçon mordu par un lézard » 1593-94 ( 66 x 52 cm)  Une nature morte avec des cerises ( où était sans doute le lézard) et un vase avec des fleurs ( rose et jasmin) Le portrait d’un enfant androgyne ( 1 fleur dans les cheveux) – autoportrait ? Ou modèle?-  La surprise et l’étonnement sont reproduits avec un réalisme impressionnant  Remarquable travail sur le galbe de la carafe où l’on discerne la pièce, les drapés, la gestuelle des mains</vt:lpstr>
      <vt:lpstr>« Jeune Bacchus malade » 1594 (67 x 53 cm) Galerie Borghese à Rome  un modèle?  ou CARAVAGE  - convalescent de la malaria-? Le portrait montre les marques de la maladie : teint cireux, yeux cernés; à côté de cela il représente une certaine musculature; quant aux ongles sales c’est encore un détail saisissant  Les fruits sont traités avec un important souci de mimétisme posés sur un socle de pierre Certains historiens d’art ont vu dans ces 3 fruits posés une analogie avec des attributs sexuels!  </vt:lpstr>
      <vt:lpstr>C’est la seule nature morte peinte par l’artiste ( les autres sont intégrées dans des compositions)  C’est un véritable trompe l’œil avec le fond uniforme mais il faut y voir incontestablement une référence christique soulignée par les grappes de raisin, les feuilles de vigne et les figues près des pommes symboles du péché originel avec le thème de la vanité : décrépitude de fruits et de feuilles avec notamment la pomme percée par un ver </vt:lpstr>
      <vt:lpstr>« Les Musiciens »  ou « Le Concert» -1595 (92 x 118 cm) Metropolitan Museum New York</vt:lpstr>
      <vt:lpstr>« Le Repos pendant la fuite en Egypte » 1596 (135,5 x 166,5 cm)</vt:lpstr>
      <vt:lpstr>A l’érudite représentation du thème musical, il va associer la description du monde réel:  il peint les rues, les tavernes qu’il fréquente et où il rencontre bohémiens et prostituées exprimant ainsi l’humble réalité populaire à travers notamment :   «  La Diseuse de Bonne Aventure »  « Les Tricheurs »</vt:lpstr>
      <vt:lpstr> Il a réalisé 2 toiles sur ce sujet( 1 est conservée à Rome l’autre au Louvre) Celle-ci a été peinte alors qu’il était chez le Cavalier d’Arpin pour le cardinal del Monte  Une jeune bohémienne lit les lignes de la main d’un élégant jeune homme mais en profite pour lui retirer la bague de son doigt tout en le regardant sournoisement. Scène de genre où les 2 personnages sont décrits avec une grande précision dans un décor indéfini et surtout une portée moralisatrice  </vt:lpstr>
      <vt:lpstr>Les commandes font se faire de plus en plus nombreuses; elles seront essentiellement d’inspiration religieuse: Ancien et Nouveau Testament</vt:lpstr>
      <vt:lpstr>« Méduse »1597-98 huile sur toile montée sur bouclier de peuplier ( 60x 55 cm) Galerie des Offices à Florence La bordure est noire agrémentée de décorations en relief ( guilloché)en or  Le cardinal del Monte l’avait offerte à Ferdinand de Médicis, grand duc de Toscane Selon Ovide quiconque levait le regard sur Méduse était transformé en pierre; elle fut décapitée par Persée grâce à son bouclier en bronze qui lui évita de plonger ses yeux dans ceux du monstre Le peintre montre le moment de la décapitation de cette tête coiffée de reptiles : le sang jaillit, les yeux sont révulsés de stupeur; pour certains c’est un autoportrait.  Peinte sur un bouclier c’est l’expression de la victoire    </vt:lpstr>
      <vt:lpstr>« Sainte Catherine d’Alexandrie » 1597-98 (173 x 133 cm) La sainte est représentée en figure entière, entourée des instruments de son supplice( roue dentée qui fut brisée grâce à une intervention divine et épée de la décapitation) et de la palme du martyre à ses pieds. On distingue l’auréole au dessus de sa tête  Elle s’appuie sur la roue posée sur un gros coussin damassé  et ornée de riches tissus  ( le modèle est une courtisane qui posera de nombreuses fois pour LE CARAVAGE)</vt:lpstr>
      <vt:lpstr>L’unique peinture murale réalisée par CARAVAGE en 1596-1597 pour le cardinal qui s’intéressait notamment à l’alchimie est celle de « JUPITER, NEPTUNE et PLUTON » 3 divinités païennes les fils du Titan CRONOS qui font allusion aux différents stades de l’agrégation de la matière</vt:lpstr>
      <vt:lpstr> Il représente l’épisode biblique de façon très sanglante en montrant le moment où la jeune femme enfonce la lame et que l’homme, secoué de spasmes, se contorsionne entre la vie et la mort. Abra, la vieille servante se tient prête à recueillir la tête pour la mettre dans le sac. Chaque visage est expressif et on peut s’imaginer face à une action théâtrale(rideau rouge) avec des jeux de contrastes ( visage ridé de la servante/ teint délicat de Judith)et toujours le clair-obscur qui peut s’assimiler ici à la vie/la mort, le bien/le mal.</vt:lpstr>
      <vt:lpstr>LES COMMANDES PUBLIQUES  Toujours grâce à son mécène le cardinal DEL MONTE, il va obtenir une commande pour orner les murs d’une chapelle de l’église Saint-Louis des Français à Rome afin d’illustrer les épisodes marquants de la vie de Saint Matthieu ( la chapelle Contarelli était dédiée à Matthieu Cointrel)  Dans le même temps, il reçoit commande pour l’église Santa Maria del Popolo sur le thème de « la Conversion de St Paul » et « le Crucifiement de St Pierre »  </vt:lpstr>
      <vt:lpstr>La Chapelle CONTARELLI entre 1599 et 1602 </vt:lpstr>
      <vt:lpstr>« La Vocation de saint Matthieu » 322 x 340cm  Le peintre s’appuie sur les Ecritures   …Jésus vit en passant un homme du nom de Matthieu, assis à son bureau de collecteur d’impôts. Il lui dit : «  Suis-moi ». L’homme se leva et le suivit  mais il campe la scène dans une sorte de taverne où 5 personnages en tenue d’époque sont attablés. Le Christ ( petite auréole) accompagné de St Pierre ( de dos) désigne du doigt Lévi celui qu’il appelle à devenir un de ses apôtres; eux sont vêtus à l’antique pour symboliser leurs figures éternelles, universelles et intemporelles Le travail sur la lumière prend une valeur hautement symbolique    </vt:lpstr>
      <vt:lpstr>« Le Martyre de saint Matthieu » ( 323 x 343 cm)  Alors qu’il s’apprête à officier, Matthieu est assassiné.  Le bourreau figure en personnage central : à demi-nu, le visage grimaçant, il saisit le poignet de Matthieu qui en essayant de parer le coup mortel va pouvoir recevoir la palme de martyre qu’un ange venu du ciel lui envoie. CARAVAGE s’est représenté dans cette scène</vt:lpstr>
      <vt:lpstr>Après l’installation des deux toiles latérales, il reçoit la commande d’un retable représentant St Matthieu et l’ange. Dans un 1er temps, CARAVAGE peint le saint entrain de rédiger les Evangiles mais cette œuvre n’aurait pas plu!  Le saint apparaissait comme un homme gauche et rudimentaire, le regard plein de stupeur, en fait c’est l’ange qui guidait sa main pour l’aider dans la rédaction de son évangile C’est surtout l’ange avec son côté un peu  aguichant qui avait choqué! «  un manque de bienséance… »  </vt:lpstr>
      <vt:lpstr>« Saint Matthieu et l’ange » 1602  ( 296,5 x 195 cm)  Cette fois le saint apparait comme véritable protagoniste, il est debout avec un genou posé sur un tabouret à l’équilibre incertain. Il porte une toge rouge comme les philosophes antiques L’ange est assimilé à l’inspiration divine; il est drapé de blanc, suspendu en vol dans un mouvement de tourbillon; il semble compter avec ses doigts.  Remarquable travail sur la lumière et surtout sur les drapés dans un décor très épuré et un mobilier sommaire.  </vt:lpstr>
      <vt:lpstr>« La Conversion de saint Paul » et «  Le Crucifiement de saint Pierre » - 1604-                ( peintures installées en 1605 dans la basilique)</vt:lpstr>
      <vt:lpstr>Ces détails montrent l’effort des bourreaux  ( muscles tendus, déséquilibre des corps), le visage de Pierre inspiré par Sénèque qui regarde le clou enfoncé dans sa main  et surtout la pierre au sol qui est là pour rappeler les paroles du Christ : «  Tu es Pierre et sur cette pierre, je bâtirai mon Eglise » </vt:lpstr>
      <vt:lpstr>« Le Souper à Emmaüs » 1601 (141 x 196,2 cm) National Gallery de Londres  Encore une commande qui rejoignit ensuite la collection BORGHESE puis Londres en 1801  Les images reflètent les paroles de l’Evangile ( selon Luc) lorsque le Christ ressuscité apparait à ses disciples à Emmaüs puis dine avec eux. Dans un espace indéfini, le Christ au visage imberbe et juvénile (allusion à la vie éternelle) portant des vêtements inspirés de l’antique reprend les gestes de la Cène devant 2 disciples qui ainsi le reconnaissent</vt:lpstr>
      <vt:lpstr>« Amour victorieux » 1601-1602 (156 x 113 cm) Musée BERLIN  Peint pour un marquis romain, ce tableau caché de façon théâtrale derrière un rideau suscitait stupeur et émerveillement. Il reprenait très vraisemblablement les  vers de Virgile «  l’Amour triomphe de tout et nous cédons à l’Amour » Un jeune garçon au regard aguicheur portant des ailes, tenant des flèches se présente comme l’incarnation d’Eros. Il est impudique ( + les draps froissés) et semble se moquer de tout ce qui l’entoure : la science, les arts, le pouvoir qui sont au sol</vt:lpstr>
      <vt:lpstr>« Le Sacrifice d’Isaac » 1602 (104 x 135 cm) Galerie des Offices FLORENCE  Commandé par Maffeo BARBERINI ( futur pape Urbain VIII) cette peinture reprend le récit biblique avec son côté poignant ( Genèse 22, 13-13) et CARAVAGE la construit avec une composition équilibrée où les rapports entre les 3 protagonistes sont parfaitement décrits notamment à travers les mains d’Abraham et celles de l’ange </vt:lpstr>
      <vt:lpstr>« Le Jeune saint Jean-Baptiste au bélier » 1602  ( 129 x94 cm) Musée du Capitole ROME  -Sans doute le même modèle que pour Isaac et le même bélier-  Immergé dans la nature, entièrement nu, le jeune garçon souriant nous regarde de façon un peu provocante tenant son bélier dans son bras droit.  CARAVAGE se débarrasse des attributs habituels où il tient une croix et pose avec un agneau; par contre il reprend les poses tordues, un peu alambiquées chères à MICHEL-ANGE = les ignudi  Contraste de couleurs, effets de lumière; on est davantage dans une scène profane que religieuse         </vt:lpstr>
      <vt:lpstr>« La Mise au tombeau » 1602-1604 (300 x 203 cm) Musée du VATICAN Commande pour une chapelle des oratoriens, cette toile fut placée au-dessus de l’autel jusqu’en 1797 quand les troupes napoléoniennes s’en saisirent pour l’emmener à Paris( retourna à Rome en 1817) Dans une composition géométrique puissante, on voit les 3 femmes de la mise au tombeau: Marie de Cléophas les bras levés dans la pose classique de l’orante, la Vierge Marie la tête recouverte d’un voile noir qui tend la main vers son fils exsangue et Marie-Madeleine qui essuie ses yeux mouillés par le chagrin</vt:lpstr>
      <vt:lpstr>« L’incrédulité de saint Thomas » 1603  ( 107 x 146 cm) Palais de Sans-Souci POTSDAM (acquis par le roi de Prusse en 1815)  Evangile de Jean 20,26-29  CARAVAGE choisit de représenter le moment de vulnérabilité, la prise de conscience de la réalité dans une sorte de dialogue muet Les 3 apôtres en tenue sombre de pèlerins sont regroupés; on sent la tension qui émane de leurs corps et leurs regards tous dirigés vers la blessure que Thomas touche du bout de son index la plaie du Christ tout irradié de lumière  </vt:lpstr>
      <vt:lpstr>En aout 1603, 1ère mésaventure pour CARAVAGE  Avec des amis ( Onorio LONGHI, Orazio GENTILESCHI et Filipo TRISEGUI) il est convoqué devant le Tribunal de Rome pour avoir diffamé dans un sonnet contenant de graves insultes, des allusions obscènes le peintre BAGLIONE.  CARAVAGE est condamné à une peine de prison mais est rapidement libéré grâce à l’intervention de l’ambassadeur de France – ce qui prouve le soutien considérable dont jouissait le peintre près des notables romains-  </vt:lpstr>
      <vt:lpstr>« La Madone des pèlerins » 1604 ( 260 x 150 cm) ou « Vierge de Lorette » ( 1er pèlerinage marial) Eglise de St Augustin à Rome  Le commanditaire vouait une grande vénération à la Vierge de Lorette, le tableau du CARAVAGE reçu son assentiment alors qu’il fut décrié par de nombreux dévots: - les pèlerins, humbles personnages en haillons, les pieds sales, le visage buriné sont agenouillés - la Vierge Marie telle une matrone romaine sur le seuil de sa porte, pieds nus, le bébé entièrement nu protégé par un lange et qui semble peser son poids! C’est sans nul doute Maddalena ( Lena) la compagne du peintre qui est sous les traits de la Vierge et qu’il continuera à prendre comme modèle.</vt:lpstr>
      <vt:lpstr>« La Mort de la Vierge » 1605-1606 (369 x 145 cm) Musée du Louvre Paris Encore une commande pour une chapelle d’une église de l’ordre des carmes mais refusée car les Pères eurent vent que sous les traits de la Vierge, il s’agissait d’une prostituée enceinte qui venait de se suicider par noyade dans le Tibre : un scandale Elle fut alors achetée par le duc de Mantoue ( sur les conseils et par l’intermédiaire de Rubens) en 1607 puis acquise par le roi d’Angleterre en 1627 et enfin donnée à Louis XIV en 1671  Elle est au Louvre depuis la Révolution.</vt:lpstr>
      <vt:lpstr>« Madone des Palefreniers » 1606 292 x 211 cm Galerie Borghèse à Rome  Commande pour un autel consacré à Ste Anne ( patronne des palefreniers) dans la basilique St Pierre mais qui ne fut pas admis à cause de l’indécence de la Vierge ,de la nudité de l’enfant Jésus mais aussi car la scène absence de tout décorum semblait se situer dans une écurie!! La toile fut acheté par le cardinal Scipion Borghèse ( grand amateur et collectionneur d’art)  </vt:lpstr>
      <vt:lpstr>LES ANNEES d’EXIL  Entre 1600 et le 28 mai 1606 c’est une succession de délits commis par CARAVAGE!!   - 19 novembre 1600 : coups et blessures avec bâton et épée  - 1601  : il blesse un garde du château St Ange  - 1604 : un garçon d’auberge lui reproche de lui avoir lancé à la figure un plat d’artichauts brûlants  - mai 1605 : port d’arme illégal  - agresse et blesse gravement à la tête un notaire qui venait lui signifier  l’interdiction de fréquenter Léna qu’il qualifie de prostituée des bas fonds  - toujours en 1605, sa logeuse qui l’avait mis à la porte pour 6 mois de loyers impayé l’accuse d’avoir démoli ses volets à coups de pierres  </vt:lpstr>
      <vt:lpstr>Le drame c’est le 28 mai 1606  Alors que dans Rome c’est la fête; toute la ville célèbre le couronnement du nouveau pape Paul V, CARAVAGE va se quereller avec un jeune noble à la réputation sulfureuse Ranuccio TOMASSONI et il le tue.  On ne connait pas véritablement la raison du duel : - jalousie à l’égard d’une prostituée? - dette de jeu?  Il quitte Rome en catastrophe, est condamné à mort par contumace et alors la cavale commence et avec cet exil forcé ses tableaux vont être encore plus sombres, plus mortifères.    </vt:lpstr>
      <vt:lpstr>Il est vraisemblable qu’après cette fatale nuit il s’est rendu chez sa protectrice, son amie de toujours la marquise de Caravaggio – Constanza COLONNA.  Il va séjourner à Naples à 2 reprises : d’octobre 1606 à juin 1607 puis à l’automne 1609 pendant presque 1 an: c’est une période intense pendant laquelle ses recherches picturales vont s’intensifier et où ses œuvres seront marquées par la tension morale qui l’habite et pleines de tragédie.</vt:lpstr>
      <vt:lpstr>« Saint François en méditation » 1606 (128 x 97 cm) Palais Barberini à Rome On pense que c’est GENTILESCHI qui avait prêté un habit de prêtre capucin pour la réalisation de cette représentation du saint méditant crâne à la main.  Un naturalisme descriptif très prononcé dans le drapé de la bure brunâtre, rapiécée et déchirée ( pauvreté des franciscains); dans les traits du visage pour ce dialogue avec la mort représentée par le crâne ainsi que la présence d’un grand crucifix posé sur une pierre Un décor dépouillé( en tant qu’ermite, il est sans doute dans une grotte)  une lumière qui éclaire le crâne et le visage</vt:lpstr>
      <vt:lpstr>« Les Sept Œuvres de miséricorde »1606-1607 (390 x 260 ) église Pio Monte della Misericordia Naples Commande obtenue grâce au soutien de la famille Colonna avec une iconographie assez inhabituelle pour décrire les missions charitables Il mêle les différentes pratiques pieuses dans un rythme tumultueux de figures et d’actions chargées de pathos puisant son inspiration dans la réalité populaire napolitaine. Des anges voltigent avec Marie et l’enfant au dessus de scènes criantes de vérité avec des effets de lumière directe ( la torche que tient l’homme dans le fond) et indirecte sur l’homme au sol et la femme au sein dénudé allaitant un vieillard.</vt:lpstr>
      <vt:lpstr>Les 7 œuvres de miséricorde sont :  -1 enterrer les morts -2 visiter les prisonniers et nourrir les affamés( la « Charité Romaine ») -3 aider les sans abri ( l’aubergiste montre le chemin à un pèlerin qui porte la coquille sur son bonnet) -4 visiter les malades( 1 git au sol) -5 vêtir ceux qui n’ont rien ( St Martin) -6 donner à boire (il boit à la mâchoire  d’un âne comme Samson dans la Bible) -7 s’occuper des malades  Véritable idée de génie de mettre en scène les 7 œuvres dans une même narration. Véritable idée de génie de parler de rédemption et de grâce divine quand on connait sa situation </vt:lpstr>
      <vt:lpstr>Avec sa fronde, le jeune berger David ( futur roi d’Israël)abat le géant Goliath (chef des Philistins) puis la montre à son roi Saül  Ici le jeune David ( attitude juvénile mais déterminée) tient une épée et ce sont sous les traits du CARAVAGE lui-même qu’est représenté Goliath avec son cou sanguinolent  Pour le Pape, il veut faire amende honorable du crime qu’il a perpétué et surtout espère se faire gracier.</vt:lpstr>
      <vt:lpstr>Il reprend ce thème en 1609-1610 ( 125 x 101 cm) Galerie Borghese  Il se figure toujours en Goliath tandis que le jeune David semble porter un regard plein de compassion tel un Christ en tant que juge suprême et sauveur des hommes Sur l’épée on peut lire une abréviation incertaine  Il s’agit soit de HASOS « humilias ocidit superbium » (L’humilité tue l’orgueil) ou de MACO « Michel Angelo Caravage Opus »(Œuvre de Michel Angelo CARAVAGE)  Destiné à Scipion Borghèse, toujours dans le but de l’émouvoir et d’émouvoir le Pape</vt:lpstr>
      <vt:lpstr>« Flagellation du Christ » 1607 (286 x213cm) Musée Capodimonte Naples  A Naples, on ne se soucie pas des forfaits du peintre puisqu’il reçoit des commandes comme ici par Tomasso di Franchis pour la chapelle familiale de San Domenico Maggiore.  Il s’inspire d’œuvres relatant le Christ à la colonne ( sans doute vues dans la collection des Colonna) mais ajoute ici, outre la flagellation par 2 bourreaux, le supplice de la couronne d’épines et ce afin de donner plus de pathos à la scène</vt:lpstr>
      <vt:lpstr>C’est un style proche de celui du tableau précédent Une sorte de scène intimiste obtenue grâce à une palette de couleurs brunes  La tête sanguinolente est portée par Salomé qui détourne le regard ( est-elle dégoutée?) alors que la vieille femme (Hérodiade) fixe intensément le résultat de sa volonté</vt:lpstr>
      <vt:lpstr>En juillet 1607, il arrive à MALTE à bord d’une embarcation menée par Fabrizio SFORZA COLONNA ( le fils de la marquise)  Il va chercher refuge près d’influents mécènes, il se rapproche de l’Ordre des Chevaliers pour lequel il va réaliser de splendides tableaux et toujours grâce à la protection de la marquise il va être nommé Chevalier de l’Ordre de Malte. Ses œuvres permettent de valoriser la puissance à la fois de l’Ordre mais aussi de l’ile ( supériorité du monde chrétien sur les musulmans)  Hélas, son fort caractère, ses excès, ses fréquentations vont l’amener à violer les rigoureux statuts de l’Ordre : une rixe en aout 1608 va le conduire à la forteresse Sant Angelo d’où il parvient à s’échapper le 6 octobre. Ce fait entrainera la privation de l’habit, sa dégradation et son expulsion.     </vt:lpstr>
      <vt:lpstr>« Portrait d’Alof de Wignacourt » 1607 (195 x 134 cm) Musée du Louvre Paris  C’est après avoir réalisé ce portrait du Grand Maitre de l’ordre des Chevaliers que CARAVAGE a été intronisé; il souhaitait ainsi pouvoir obtenir le pardon du pape pour le crime qu’il avait commis. Il représente de Wignacourt, âgé d’environ 60 ans, en pied, portant une armure signe qu’il s’est distingué pour protéger l’ile de Malte face aux attaques turques, il est accompagné d’un page qui tient son heaume. Il souligne avec cet air martial toute la force et le caractère du personnage comme dans les portraits officiels historiques en insistant sur la gloire militaire de l’Ordre. Par opposition il montre une certaine timidité pour le page tout comme on note le contraste entre l’habit guerrier de l’un et les habits luxueux de l’autre.</vt:lpstr>
      <vt:lpstr>« Saint Jérôme écrivant » 1607/1608 ( 117 x 157 cm) Cathédrale La Vallette à MALTE</vt:lpstr>
      <vt:lpstr>« Amour endormi » 1608 (72 x 105 cm) Palais Pitti, Galerie Palatine à Florence   Il s’agit là encore d’une commande pour un membre de l’Ordre ( à usage privé compte-tenu des dimensions).  Certes, il s’agit bien d’un petit Eros endormi avec ses ailes dans le dos, le carquois rempli de flèches qui soutient sa nuque mais certains historiens y ont vu un enfant un peu souffreteux, avec une certain décadence physique proche d’Hypnos ( sommeil) voire de Thanatos( mort).    </vt:lpstr>
      <vt:lpstr>1er détail intéressant: il signe « F.MichelAn » dans le sang qui jaillit de tête tranchée du saint  ( F = frère= il est entré dans l’Ordre le 14 juillet 1608) 2nd détail: la décapitation était la peine encourue pour les chevaliers coupables de crime 3ème détail: originalité de la scène inhabituelle</vt:lpstr>
      <vt:lpstr>Après s’être échappé ( de manière rocambolesque) du fort en octobre 1608, il s’embarque pour la Sicile  où il séjournera à Syracuse, à Messine puis à Palerme ( il aurait déclaré être chevalier de l’Ordre pour pouvoir effectuer le trajet de MALTE vers la SICILE)  Il est hébergé par un ami et parvient à obtenir des commandes :  «  L’Enterrement de sainte Lucie » pour l’église du même nom à Syracuse puis à Messine :  «  La Résurrection de Lazare » pour le compte d’un riche marchand génois Giovani Battista de Lazari et «  Adoration des bergers » pour l’église des Capucins </vt:lpstr>
      <vt:lpstr>« L’Enterrement de sainte Lucie » 1608 ( 408 x 300 cm) Eglise Santa Lucia al Sepolcro Syracuse Il a réalisé cette œuvre monumentale entre le 6 octobre et le 6 décembre; il fallait qu’elle soit livrée pour le 13 décembre dans l’église construite sur le lieu de son martyre et de sa sépulture. Il a fait le choix de ne pas représenter le martyre mais une scène sans doute dans les catacombes Les personnages sont concentrés dans la partie inférieure tandis que l’autre partie est complètement vide avec une architecture sévère, dépouillée juste délimitée par un arc La palette chromatique pauvre accentue le côté dramatique avec une lumière qui éclaire les visages Le corps gisant de la sainte est au centre, on voit sa violente blessure au cou. Tous les personnages sont affligés même l’évêque (mitre et crosse); focus est mis sur les 2 fossoyeurs qui creusent la tombe</vt:lpstr>
      <vt:lpstr>« La Résurrection de Lazare » 1609 (380 x 275 cm –composé de 6 morceaux de tissu cousus ensemble) Musée régional de Messine  Le sujet du tableau inclut le nom du commanditaire et fait référence à l’activité d’hospice de l’ordre des Clercs ( ministres des infirmes) alors qu’au départ il devait représenter la Vierge, Jean-Baptiste et d’autres saints. Dans un fond très sombre avec une lumière tamisée, il représente le miracle accompli par le Christ sur Lazare ( le frère de Marthe et Marie); on dénombre 13 personnages:6 se pressent derrière le Christ et 5 entourent le corps de Lazare avec ses bras en croix.</vt:lpstr>
      <vt:lpstr>« Adoration des bergers » 1609 ( 314 x 211cm) Musée régional de Messine Cette œuvre destinée pour le maitre-autel de l’église des Capucins a été déplacé au musée au moment de la suppression des corporations religieuses. La position de la Vierge, allongée au sol et accoudée sur la mangeoire est surprenante mais existait dans les icônes byzantines. Il la représente pleine de douceur avec son enfant tandis que les bergers agenouillés semblent remplis d’étonnement et en même temps de protection Pour respecter le vœu de pauvreté de l’ordre, il n’y a pas de décors ni de détails superflus</vt:lpstr>
      <vt:lpstr>En août ou septembre 1609, il quitte la Sicile pour se rendre à Naples où il va vivre environ 1 an toujours grâce à la protection de la marquise COLONNA mais aussi à celle de l’aristocratie espagnole.  On relève encore une rixe fin octobre 1609 dans une taverne, rixe qui lui valut une balafre au visage.  Quelques toiles seront réalisées durant ce bref séjour à Naples.</vt:lpstr>
      <vt:lpstr>« Salomé avec la tête de Jean-Baptiste » 1609 (116 x 140 cm) Palais royal de Madrid</vt:lpstr>
      <vt:lpstr>Une autre reprise est celle de «  Saint Jean Baptiste » 1609-1610 (159 x 124 cm) Galerie Borghèse à Rome  Il n’inclut pas les attributs classiques de ce saint: - le cartouche portant «  agnus dei » - un agneau  - le bâton crucifère - la tunique en peau de bête  Le mouton est remplacé par un bélier sans doute en référence au sacrifice d’Isaac ; le bâton crucifère par un en bambou, la peau de bête est remplacée par un grand drap rouge ( élément récurrent dans les œuvres tardives)   </vt:lpstr>
      <vt:lpstr>Le légendaire massacre de sainte Ursule ( fille du roi de Bretagne) et des 11 000 vierges par les barbares car elle avait refusé de prendre Attila pour époux. La scène pourrait se dérouler dans le campement des Huns, dans les ténèbres. Ursule, incrédule, regarde sa blessure mortelle, son visage est déjà blafard 5 personnages entourent la sainte parmi lesquels on reconnait l’artiste tenant une lance.  </vt:lpstr>
      <vt:lpstr>Il veut tenter de regagner Rome, il s’embarque sur une felouque emmenant avec lui 2 tableaux de Saint Jean Baptiste et une Madeleine:3 toiles destinées à gagner les faveurs du pape et de Scipion Borghèse,l’influent cardinal- neveu du pape.  Il est contraint de faire escale à PORTO ERCOLE malheureusement la felouque repart avec ses toiles et il se retrouve dans le plus grand dénuement : il meurt le 18 juillet 1610  Les causes de sa mort demeurent mystérieuses : maladie (paludisme) empoisonnement au plomb ( dû aux peintures), meurtre ( par des opposants de l’ombre)  Il semblerait qu’il soit mort des suites d’une septicémie à staphylocoque doré conséquence d’une infection osseuse causée par une blessure reçue lors d’une bagarre ( expertise de 2010 des professeurs Drancourt et RAOULT! )</vt:lpstr>
      <vt:lpstr>CONCLUSION  Si CARAVAGE a laissé peu de documents sur sa personne, pas de descendants, pas d’élève; ce que l’on sait sur sa vie repose sur ses actes judiciaires dus à son caractère bourru, belliqueux .  Ce dont nous sommes sûrs : - c’est sa parfaite connaissance des écrits bibliques avec des œuvres documentées mais qui défient les certitudes classiques, qui interrogent sur l’Humanité avec des modèles qu’il choisit parmi les plus humbles - c’est son génie artistique en matière de maitrise du clair-obscur qui influencera par la suite de nombreux grands peintres  UN GENIE d’OMBRE et de LUMIERE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CARAVAGE Un Génie d’Ombre et de Lumière</dc:title>
  <dc:creator>Béatrice</dc:creator>
  <cp:lastModifiedBy>User</cp:lastModifiedBy>
  <cp:revision>161</cp:revision>
  <dcterms:created xsi:type="dcterms:W3CDTF">2023-12-23T13:04:30Z</dcterms:created>
  <dcterms:modified xsi:type="dcterms:W3CDTF">2024-02-06T14:11:05Z</dcterms:modified>
</cp:coreProperties>
</file>