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7" r:id="rId6"/>
    <p:sldId id="278" r:id="rId7"/>
    <p:sldId id="262" r:id="rId8"/>
    <p:sldId id="265" r:id="rId9"/>
    <p:sldId id="274" r:id="rId10"/>
    <p:sldId id="296" r:id="rId11"/>
    <p:sldId id="269" r:id="rId12"/>
    <p:sldId id="299" r:id="rId13"/>
    <p:sldId id="297" r:id="rId14"/>
    <p:sldId id="272" r:id="rId15"/>
    <p:sldId id="275" r:id="rId16"/>
    <p:sldId id="282" r:id="rId17"/>
    <p:sldId id="280" r:id="rId18"/>
    <p:sldId id="290" r:id="rId19"/>
    <p:sldId id="294" r:id="rId20"/>
    <p:sldId id="284" r:id="rId21"/>
    <p:sldId id="292" r:id="rId22"/>
    <p:sldId id="332" r:id="rId23"/>
    <p:sldId id="295" r:id="rId24"/>
    <p:sldId id="306" r:id="rId25"/>
    <p:sldId id="308" r:id="rId26"/>
    <p:sldId id="305" r:id="rId27"/>
    <p:sldId id="318" r:id="rId28"/>
    <p:sldId id="309" r:id="rId29"/>
    <p:sldId id="327" r:id="rId30"/>
    <p:sldId id="328" r:id="rId31"/>
    <p:sldId id="314" r:id="rId32"/>
    <p:sldId id="322" r:id="rId33"/>
    <p:sldId id="312" r:id="rId34"/>
    <p:sldId id="325" r:id="rId35"/>
    <p:sldId id="330" r:id="rId36"/>
    <p:sldId id="347" r:id="rId37"/>
    <p:sldId id="331" r:id="rId38"/>
    <p:sldId id="342" r:id="rId39"/>
    <p:sldId id="335" r:id="rId40"/>
    <p:sldId id="344" r:id="rId41"/>
    <p:sldId id="336" r:id="rId42"/>
    <p:sldId id="340" r:id="rId4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sorterViewPr>
    <p:cViewPr>
      <p:scale>
        <a:sx n="100" d="100"/>
        <a:sy n="100" d="100"/>
      </p:scale>
      <p:origin x="0" y="-15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3CEF89A-2B4D-471C-B045-F16E3BF66A17}" type="datetimeFigureOut">
              <a:rPr lang="fr-FR" smtClean="0"/>
              <a:t>20/11/2023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485059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CEF89A-2B4D-471C-B045-F16E3BF66A17}" type="datetimeFigureOut">
              <a:rPr lang="fr-FR" smtClean="0"/>
              <a:t>20/11/2023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4007950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CEF89A-2B4D-471C-B045-F16E3BF66A17}" type="datetimeFigureOut">
              <a:rPr lang="fr-FR" smtClean="0"/>
              <a:t>20/11/2023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305091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3CEF89A-2B4D-471C-B045-F16E3BF66A17}" type="datetimeFigureOut">
              <a:rPr lang="fr-FR" smtClean="0"/>
              <a:t>20/11/2023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2470186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3CEF89A-2B4D-471C-B045-F16E3BF66A17}" type="datetimeFigureOut">
              <a:rPr lang="fr-FR" smtClean="0"/>
              <a:t>20/11/2023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158529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3CEF89A-2B4D-471C-B045-F16E3BF66A17}" type="datetimeFigureOut">
              <a:rPr lang="fr-FR" smtClean="0"/>
              <a:t>20/11/2023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1613644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3CEF89A-2B4D-471C-B045-F16E3BF66A17}" type="datetimeFigureOut">
              <a:rPr lang="fr-FR" smtClean="0"/>
              <a:t>20/11/2023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3599600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3CEF89A-2B4D-471C-B045-F16E3BF66A17}" type="datetimeFigureOut">
              <a:rPr lang="fr-FR" smtClean="0"/>
              <a:t>20/11/2023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1518294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3CEF89A-2B4D-471C-B045-F16E3BF66A17}" type="datetimeFigureOut">
              <a:rPr lang="fr-FR" smtClean="0"/>
              <a:t>20/11/2023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3860763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3CEF89A-2B4D-471C-B045-F16E3BF66A17}" type="datetimeFigureOut">
              <a:rPr lang="fr-FR" smtClean="0"/>
              <a:t>20/11/2023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405056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3CEF89A-2B4D-471C-B045-F16E3BF66A17}" type="datetimeFigureOut">
              <a:rPr lang="fr-FR" smtClean="0"/>
              <a:t>20/11/2023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F0D14C-61E4-4CF0-A027-DC4A5AD12936}" type="slidenum">
              <a:rPr lang="fr-FR" smtClean="0"/>
              <a:t>‹N°›</a:t>
            </a:fld>
            <a:endParaRPr lang="fr-FR"/>
          </a:p>
        </p:txBody>
      </p:sp>
    </p:spTree>
    <p:extLst>
      <p:ext uri="{BB962C8B-B14F-4D97-AF65-F5344CB8AC3E}">
        <p14:creationId xmlns:p14="http://schemas.microsoft.com/office/powerpoint/2010/main" val="547402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CEF89A-2B4D-471C-B045-F16E3BF66A17}" type="datetimeFigureOut">
              <a:rPr lang="fr-FR" smtClean="0"/>
              <a:t>20/11/2023</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0D14C-61E4-4CF0-A027-DC4A5AD12936}" type="slidenum">
              <a:rPr lang="fr-FR" smtClean="0"/>
              <a:t>‹N°›</a:t>
            </a:fld>
            <a:endParaRPr lang="fr-FR"/>
          </a:p>
        </p:txBody>
      </p:sp>
    </p:spTree>
    <p:extLst>
      <p:ext uri="{BB962C8B-B14F-4D97-AF65-F5344CB8AC3E}">
        <p14:creationId xmlns:p14="http://schemas.microsoft.com/office/powerpoint/2010/main" val="2323994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u="sng" dirty="0" smtClean="0">
                <a:effectLst>
                  <a:outerShdw blurRad="38100" dist="38100" dir="2700000" algn="tl">
                    <a:srgbClr val="000000">
                      <a:alpha val="43137"/>
                    </a:srgbClr>
                  </a:outerShdw>
                </a:effectLst>
              </a:rPr>
              <a:t>Maurice DENIS</a:t>
            </a:r>
            <a:br>
              <a:rPr lang="fr-FR" u="sng" dirty="0" smtClean="0">
                <a:effectLst>
                  <a:outerShdw blurRad="38100" dist="38100" dir="2700000" algn="tl">
                    <a:srgbClr val="000000">
                      <a:alpha val="43137"/>
                    </a:srgbClr>
                  </a:outerShdw>
                </a:effectLst>
              </a:rPr>
            </a:br>
            <a:endParaRPr lang="fr-FR" u="sng" dirty="0">
              <a:effectLst>
                <a:outerShdw blurRad="38100" dist="38100" dir="2700000" algn="tl">
                  <a:srgbClr val="000000">
                    <a:alpha val="43137"/>
                  </a:srgbClr>
                </a:outerShdw>
              </a:effectLst>
            </a:endParaRPr>
          </a:p>
        </p:txBody>
      </p:sp>
      <p:sp>
        <p:nvSpPr>
          <p:cNvPr id="3" name="Sous-titre 2"/>
          <p:cNvSpPr>
            <a:spLocks noGrp="1"/>
          </p:cNvSpPr>
          <p:nvPr>
            <p:ph type="subTitle" idx="1"/>
          </p:nvPr>
        </p:nvSpPr>
        <p:spPr>
          <a:xfrm>
            <a:off x="1184564" y="2926629"/>
            <a:ext cx="9244446" cy="1655762"/>
          </a:xfrm>
        </p:spPr>
        <p:txBody>
          <a:bodyPr>
            <a:normAutofit fontScale="25000" lnSpcReduction="20000"/>
          </a:bodyPr>
          <a:lstStyle/>
          <a:p>
            <a:r>
              <a:rPr lang="fr-FR" sz="11200" b="1" dirty="0" smtClean="0"/>
              <a:t>1870-1943</a:t>
            </a:r>
          </a:p>
          <a:p>
            <a:endParaRPr lang="fr-FR" sz="3200" b="1" dirty="0" smtClean="0"/>
          </a:p>
          <a:p>
            <a:endParaRPr lang="fr-FR" sz="3200" b="1" dirty="0"/>
          </a:p>
          <a:p>
            <a:pPr algn="l"/>
            <a:r>
              <a:rPr lang="fr-FR" sz="5900" b="1" dirty="0" smtClean="0"/>
              <a:t>	</a:t>
            </a:r>
            <a:r>
              <a:rPr lang="fr-FR" sz="11200" b="1" u="sng" dirty="0" smtClean="0"/>
              <a:t>Bibliographie</a:t>
            </a:r>
            <a:r>
              <a:rPr lang="fr-FR" sz="11200" b="1" dirty="0" smtClean="0"/>
              <a:t> : catalogue d’exposition:</a:t>
            </a:r>
          </a:p>
          <a:p>
            <a:pPr algn="l"/>
            <a:r>
              <a:rPr lang="fr-FR" sz="11200" b="1" dirty="0" smtClean="0"/>
              <a:t> « </a:t>
            </a:r>
            <a:r>
              <a:rPr lang="fr-FR" sz="11200" b="1" u="sng" dirty="0" smtClean="0"/>
              <a:t>les Chemins de la Nature</a:t>
            </a:r>
            <a:r>
              <a:rPr lang="fr-FR" sz="11200" b="1" dirty="0" smtClean="0"/>
              <a:t> » aux éditions OUEST FRANCE</a:t>
            </a:r>
            <a:endParaRPr lang="fr-FR" sz="11200" b="1" dirty="0"/>
          </a:p>
        </p:txBody>
      </p:sp>
    </p:spTree>
    <p:extLst>
      <p:ext uri="{BB962C8B-B14F-4D97-AF65-F5344CB8AC3E}">
        <p14:creationId xmlns:p14="http://schemas.microsoft.com/office/powerpoint/2010/main" val="3653667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2117" y="1729740"/>
            <a:ext cx="11772900" cy="1956003"/>
          </a:xfrm>
        </p:spPr>
        <p:txBody>
          <a:bodyPr>
            <a:normAutofit fontScale="90000"/>
          </a:bodyPr>
          <a:lstStyle/>
          <a:p>
            <a:r>
              <a:rPr lang="fr-FR" sz="2800" b="1" dirty="0" smtClean="0"/>
              <a:t>     </a:t>
            </a:r>
            <a:r>
              <a:rPr lang="fr-FR" sz="2800" b="1" dirty="0" smtClean="0">
                <a:solidFill>
                  <a:schemeClr val="accent1"/>
                </a:solidFill>
              </a:rPr>
              <a:t>« St Georges aux rochers rouges</a:t>
            </a:r>
            <a:r>
              <a:rPr lang="fr-FR" sz="2800" b="1" dirty="0" smtClean="0"/>
              <a:t> » </a:t>
            </a:r>
            <a:r>
              <a:rPr lang="fr-FR" sz="2800" dirty="0" smtClean="0"/>
              <a:t>1910 ( 75 x 131 cm) Musée Beaux Arts </a:t>
            </a:r>
            <a:r>
              <a:rPr lang="fr-FR" sz="2800" dirty="0" smtClean="0"/>
              <a:t>ANGERS</a:t>
            </a:r>
            <a:br>
              <a:rPr lang="fr-FR" sz="2800" dirty="0" smtClean="0"/>
            </a:br>
            <a:r>
              <a:rPr lang="fr-FR" sz="2800" dirty="0"/>
              <a:t/>
            </a:r>
            <a:br>
              <a:rPr lang="fr-FR" sz="2800" dirty="0"/>
            </a:br>
            <a:r>
              <a:rPr lang="fr-FR" sz="3100" dirty="0" smtClean="0"/>
              <a:t>Episode tiré de «  la Légende Dorée » de Jacques de Voragine où l’on peut reconnaitre au centre St Georges en armure sur son cheval blanc qui brandit une lance en direction du dragon qui garde la grotte devant laquelle se trouve la princesse qui implore le ciel. Quelques bretonnes ( références à GAUGUIN) sont au 1</a:t>
            </a:r>
            <a:r>
              <a:rPr lang="fr-FR" sz="3100" baseline="30000" dirty="0" smtClean="0"/>
              <a:t>er</a:t>
            </a:r>
            <a:r>
              <a:rPr lang="fr-FR" sz="3100" dirty="0" smtClean="0"/>
              <a:t> plan</a:t>
            </a:r>
            <a:br>
              <a:rPr lang="fr-FR" sz="3100" dirty="0" smtClean="0"/>
            </a:br>
            <a:r>
              <a:rPr lang="fr-FR" sz="3100" dirty="0" smtClean="0"/>
              <a:t>Il situe l’action à Ploumanac’h avec ses célèbres rochers de granit rose mais il ajoute une dimension surnaturelle en relation avec la légende : combat du Bien contre le Mal ( la Foi dicte le Bien et sera triomphante)</a:t>
            </a:r>
            <a:endParaRPr lang="fr-FR" sz="3100" dirty="0"/>
          </a:p>
        </p:txBody>
      </p:sp>
    </p:spTree>
    <p:extLst>
      <p:ext uri="{BB962C8B-B14F-4D97-AF65-F5344CB8AC3E}">
        <p14:creationId xmlns:p14="http://schemas.microsoft.com/office/powerpoint/2010/main" val="3010385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21681" y="2921289"/>
            <a:ext cx="4970319" cy="1325563"/>
          </a:xfrm>
        </p:spPr>
        <p:txBody>
          <a:bodyPr>
            <a:normAutofit fontScale="90000"/>
          </a:bodyPr>
          <a:lstStyle/>
          <a:p>
            <a:r>
              <a:rPr lang="fr-FR" sz="2800" b="1" dirty="0" smtClean="0">
                <a:solidFill>
                  <a:schemeClr val="accent1"/>
                </a:solidFill>
              </a:rPr>
              <a:t>« Amour, Foi, Espérance » </a:t>
            </a:r>
            <a:r>
              <a:rPr lang="fr-FR" sz="2800" dirty="0" smtClean="0">
                <a:solidFill>
                  <a:schemeClr val="accent1"/>
                </a:solidFill>
              </a:rPr>
              <a:t>1915</a:t>
            </a:r>
            <a:br>
              <a:rPr lang="fr-FR" sz="2800" dirty="0" smtClean="0">
                <a:solidFill>
                  <a:schemeClr val="accent1"/>
                </a:solidFill>
              </a:rPr>
            </a:br>
            <a:r>
              <a:rPr lang="fr-FR" sz="2800" dirty="0" smtClean="0"/>
              <a:t>(56 x 66 cm)</a:t>
            </a:r>
            <a:br>
              <a:rPr lang="fr-FR" sz="2800" dirty="0" smtClean="0"/>
            </a:br>
            <a:r>
              <a:rPr lang="fr-FR" sz="2800" dirty="0" smtClean="0"/>
              <a:t>Cette trilogie féminine illustre les 3 vertus théologales.</a:t>
            </a:r>
            <a:br>
              <a:rPr lang="fr-FR" sz="2800" dirty="0" smtClean="0"/>
            </a:br>
            <a:r>
              <a:rPr lang="fr-FR" sz="2800" dirty="0" smtClean="0"/>
              <a:t/>
            </a:r>
            <a:br>
              <a:rPr lang="fr-FR" sz="2800" dirty="0" smtClean="0"/>
            </a:br>
            <a:r>
              <a:rPr lang="fr-FR" sz="2800" dirty="0" smtClean="0"/>
              <a:t>Elles s’élèvent, bras et regards tendus vers le ciel au dessus des soldats</a:t>
            </a:r>
            <a:br>
              <a:rPr lang="fr-FR" sz="2800" dirty="0" smtClean="0"/>
            </a:br>
            <a:r>
              <a:rPr lang="fr-FR" sz="2800" dirty="0" smtClean="0"/>
              <a:t>qui rampent tandis que des cadavres jonchent le sol et que dans le lointain on aperçoit la fumée des incendies</a:t>
            </a:r>
            <a:br>
              <a:rPr lang="fr-FR" sz="2800" dirty="0" smtClean="0"/>
            </a:br>
            <a:r>
              <a:rPr lang="fr-FR" sz="2800" dirty="0"/>
              <a:t/>
            </a:r>
            <a:br>
              <a:rPr lang="fr-FR" sz="2800" dirty="0"/>
            </a:br>
            <a:r>
              <a:rPr lang="fr-FR" sz="2800" dirty="0" smtClean="0"/>
              <a:t>Sacrifice des soldats pour leur patrie à mettre en parallèle avec le sacrifice du Christ pour les Hommes</a:t>
            </a:r>
            <a:br>
              <a:rPr lang="fr-FR" sz="2800" dirty="0" smtClean="0"/>
            </a:br>
            <a:r>
              <a:rPr lang="fr-FR" sz="2800" dirty="0"/>
              <a:t/>
            </a:r>
            <a:br>
              <a:rPr lang="fr-FR" sz="2800" dirty="0"/>
            </a:br>
            <a:r>
              <a:rPr lang="fr-FR" sz="2800" i="1" u="sng" dirty="0" smtClean="0"/>
              <a:t>Il fera don de ce tableau au Musée du Louvre en 1919 en mémoire de son fils mort pour la France en 1918</a:t>
            </a:r>
            <a:r>
              <a:rPr lang="fr-FR" sz="2800" u="sng" dirty="0" smtClean="0"/>
              <a:t/>
            </a:r>
            <a:br>
              <a:rPr lang="fr-FR" sz="2800" u="sng" dirty="0" smtClean="0"/>
            </a:br>
            <a:endParaRPr lang="fr-FR" sz="2800" u="sng" dirty="0"/>
          </a:p>
        </p:txBody>
      </p:sp>
      <p:sp>
        <p:nvSpPr>
          <p:cNvPr id="4" name="ZoneTexte 3"/>
          <p:cNvSpPr txBox="1"/>
          <p:nvPr/>
        </p:nvSpPr>
        <p:spPr>
          <a:xfrm>
            <a:off x="0" y="0"/>
            <a:ext cx="7232073" cy="707886"/>
          </a:xfrm>
          <a:prstGeom prst="rect">
            <a:avLst/>
          </a:prstGeom>
          <a:noFill/>
        </p:spPr>
        <p:txBody>
          <a:bodyPr wrap="square" rtlCol="0">
            <a:spAutoFit/>
          </a:bodyPr>
          <a:lstStyle/>
          <a:p>
            <a:r>
              <a:rPr lang="fr-FR" sz="2000" i="1" dirty="0" smtClean="0"/>
              <a:t>Il a été démobilisé après la naissance de son 6</a:t>
            </a:r>
            <a:r>
              <a:rPr lang="fr-FR" sz="2000" i="1" baseline="30000" dirty="0" smtClean="0"/>
              <a:t>ème</a:t>
            </a:r>
            <a:r>
              <a:rPr lang="fr-FR" sz="2000" i="1" dirty="0" smtClean="0"/>
              <a:t> enfant né prématuré en 1915 puis il sera peintre aux Armées.</a:t>
            </a:r>
            <a:endParaRPr lang="fr-FR" sz="2000" i="1" dirty="0"/>
          </a:p>
        </p:txBody>
      </p:sp>
      <p:sp>
        <p:nvSpPr>
          <p:cNvPr id="5" name="Rectangle 4"/>
          <p:cNvSpPr/>
          <p:nvPr/>
        </p:nvSpPr>
        <p:spPr>
          <a:xfrm>
            <a:off x="180109" y="1478156"/>
            <a:ext cx="6096000" cy="2677656"/>
          </a:xfrm>
          <a:prstGeom prst="rect">
            <a:avLst/>
          </a:prstGeom>
        </p:spPr>
        <p:txBody>
          <a:bodyPr>
            <a:spAutoFit/>
          </a:bodyPr>
          <a:lstStyle/>
          <a:p>
            <a:r>
              <a:rPr lang="fr-FR" sz="2400" b="1" dirty="0">
                <a:solidFill>
                  <a:schemeClr val="accent1"/>
                </a:solidFill>
              </a:rPr>
              <a:t>« Messe à Verneuil » </a:t>
            </a:r>
            <a:r>
              <a:rPr lang="fr-FR" sz="2400" dirty="0">
                <a:solidFill>
                  <a:schemeClr val="accent1"/>
                </a:solidFill>
              </a:rPr>
              <a:t>1917 </a:t>
            </a:r>
            <a:r>
              <a:rPr lang="fr-FR" sz="2400" dirty="0"/>
              <a:t>( 73x 54 cm)</a:t>
            </a:r>
            <a:br>
              <a:rPr lang="fr-FR" sz="2400" dirty="0"/>
            </a:br>
            <a:r>
              <a:rPr lang="fr-FR" sz="2400" dirty="0"/>
              <a:t/>
            </a:r>
            <a:br>
              <a:rPr lang="fr-FR" sz="2400" dirty="0"/>
            </a:br>
            <a:r>
              <a:rPr lang="fr-FR" sz="2400" dirty="0"/>
              <a:t>Il assiste à l’office dominical dans une église presque vide ( «  une dizaine de poilus ») la nef a le toit éventré, les vitraux sont brisés mais :</a:t>
            </a:r>
            <a:br>
              <a:rPr lang="fr-FR" sz="2400" dirty="0"/>
            </a:br>
            <a:r>
              <a:rPr lang="fr-FR" sz="2400" u="sng" dirty="0"/>
              <a:t>le sublime côtoie l’horreur, le sacré côtoie la désolation mais </a:t>
            </a:r>
            <a:r>
              <a:rPr lang="fr-FR" sz="2400" b="1" u="sng" dirty="0"/>
              <a:t>le sacré perdure</a:t>
            </a:r>
            <a:endParaRPr lang="fr-FR" sz="2400" dirty="0"/>
          </a:p>
        </p:txBody>
      </p:sp>
    </p:spTree>
    <p:extLst>
      <p:ext uri="{BB962C8B-B14F-4D97-AF65-F5344CB8AC3E}">
        <p14:creationId xmlns:p14="http://schemas.microsoft.com/office/powerpoint/2010/main" val="2436531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9718" y="1575595"/>
            <a:ext cx="5205846" cy="1325563"/>
          </a:xfrm>
        </p:spPr>
        <p:txBody>
          <a:bodyPr>
            <a:normAutofit fontScale="90000"/>
          </a:bodyPr>
          <a:lstStyle/>
          <a:p>
            <a:r>
              <a:rPr lang="fr-FR" sz="2800" b="1" dirty="0" smtClean="0">
                <a:solidFill>
                  <a:schemeClr val="accent1"/>
                </a:solidFill>
              </a:rPr>
              <a:t>« Batterie de 155 en forêt de Coucy »</a:t>
            </a:r>
            <a:r>
              <a:rPr lang="fr-FR" sz="2800" b="1" dirty="0" smtClean="0"/>
              <a:t> </a:t>
            </a:r>
            <a:r>
              <a:rPr lang="fr-FR" sz="2800" dirty="0" smtClean="0"/>
              <a:t>1917-18 ( 75 x 113 cm)</a:t>
            </a:r>
            <a:br>
              <a:rPr lang="fr-FR" sz="2800" dirty="0" smtClean="0"/>
            </a:br>
            <a:r>
              <a:rPr lang="fr-FR" sz="2800" dirty="0"/>
              <a:t/>
            </a:r>
            <a:br>
              <a:rPr lang="fr-FR" sz="2800" dirty="0"/>
            </a:br>
            <a:r>
              <a:rPr lang="fr-FR" sz="2800" dirty="0" smtClean="0"/>
              <a:t>4 canons entrain d’être chargés ou déjà en phase de tir avec des hommes qui s’affairent pour les mettre en branle, d’autres personnages à la silhouette à peine esquissée attendent</a:t>
            </a:r>
            <a:br>
              <a:rPr lang="fr-FR" sz="2800" dirty="0" smtClean="0"/>
            </a:br>
            <a:r>
              <a:rPr lang="fr-FR" sz="2800" dirty="0"/>
              <a:t/>
            </a:r>
            <a:br>
              <a:rPr lang="fr-FR" sz="2800" dirty="0"/>
            </a:br>
            <a:r>
              <a:rPr lang="fr-FR" sz="2800" dirty="0" smtClean="0"/>
              <a:t>On remarque le filet de camouflage : il a appartenu à cette section comme d’autres peintres </a:t>
            </a:r>
            <a:endParaRPr lang="fr-FR" sz="2800" dirty="0"/>
          </a:p>
        </p:txBody>
      </p:sp>
      <p:sp>
        <p:nvSpPr>
          <p:cNvPr id="4" name="Rectangle 3"/>
          <p:cNvSpPr/>
          <p:nvPr/>
        </p:nvSpPr>
        <p:spPr>
          <a:xfrm>
            <a:off x="5908964" y="0"/>
            <a:ext cx="6096000" cy="3416320"/>
          </a:xfrm>
          <a:prstGeom prst="rect">
            <a:avLst/>
          </a:prstGeom>
        </p:spPr>
        <p:txBody>
          <a:bodyPr>
            <a:spAutoFit/>
          </a:bodyPr>
          <a:lstStyle/>
          <a:p>
            <a:r>
              <a:rPr lang="fr-FR" sz="2400" b="1" dirty="0">
                <a:solidFill>
                  <a:schemeClr val="accent1"/>
                </a:solidFill>
              </a:rPr>
              <a:t>« Soirée calme en 1</a:t>
            </a:r>
            <a:r>
              <a:rPr lang="fr-FR" sz="2400" b="1" baseline="30000" dirty="0">
                <a:solidFill>
                  <a:schemeClr val="accent1"/>
                </a:solidFill>
              </a:rPr>
              <a:t>ère</a:t>
            </a:r>
            <a:r>
              <a:rPr lang="fr-FR" sz="2400" b="1" dirty="0">
                <a:solidFill>
                  <a:schemeClr val="accent1"/>
                </a:solidFill>
              </a:rPr>
              <a:t> ligne » </a:t>
            </a:r>
            <a:r>
              <a:rPr lang="fr-FR" sz="2400" dirty="0">
                <a:solidFill>
                  <a:schemeClr val="accent1"/>
                </a:solidFill>
              </a:rPr>
              <a:t>1917 </a:t>
            </a:r>
            <a:r>
              <a:rPr lang="fr-FR" sz="2400" dirty="0"/>
              <a:t>( 94 x 194 cm)</a:t>
            </a:r>
            <a:br>
              <a:rPr lang="fr-FR" sz="2400" dirty="0"/>
            </a:br>
            <a:r>
              <a:rPr lang="fr-FR" sz="2400" dirty="0"/>
              <a:t>Une tranche de vie : des soldats qui se délassent ( au 1</a:t>
            </a:r>
            <a:r>
              <a:rPr lang="fr-FR" sz="2400" baseline="30000" dirty="0"/>
              <a:t>er</a:t>
            </a:r>
            <a:r>
              <a:rPr lang="fr-FR" sz="2400" dirty="0"/>
              <a:t> plan on en voit un qui lit une lettre en fumant sa pipe, d’autres qui accomplissent des corvées(la gamelle) ou construisent des ouvrages de bois pour cette composition de format imposant qui s’articule autour d’un pan de mur écroulé.</a:t>
            </a:r>
          </a:p>
        </p:txBody>
      </p:sp>
      <p:sp>
        <p:nvSpPr>
          <p:cNvPr id="5" name="Rectangle 4"/>
          <p:cNvSpPr/>
          <p:nvPr/>
        </p:nvSpPr>
        <p:spPr>
          <a:xfrm>
            <a:off x="5832764" y="3335434"/>
            <a:ext cx="6096000" cy="3416320"/>
          </a:xfrm>
          <a:prstGeom prst="rect">
            <a:avLst/>
          </a:prstGeom>
        </p:spPr>
        <p:txBody>
          <a:bodyPr>
            <a:spAutoFit/>
          </a:bodyPr>
          <a:lstStyle/>
          <a:p>
            <a:r>
              <a:rPr lang="fr-FR" sz="2400" dirty="0"/>
              <a:t>Une lumière rougeoyante éclaire le pan de mur, cette lumière se reflète à la surface de l’étang et sur les collines à l’arrière-plan</a:t>
            </a:r>
            <a:br>
              <a:rPr lang="fr-FR" sz="2400" dirty="0"/>
            </a:br>
            <a:r>
              <a:rPr lang="fr-FR" sz="2400" dirty="0"/>
              <a:t>Ce rouge contraste avec le vert/bleu des uniformes des soldats.</a:t>
            </a:r>
            <a:br>
              <a:rPr lang="fr-FR" sz="2400" dirty="0"/>
            </a:br>
            <a:r>
              <a:rPr lang="fr-FR" sz="2400" dirty="0" smtClean="0"/>
              <a:t>La </a:t>
            </a:r>
            <a:r>
              <a:rPr lang="fr-FR" sz="2400" dirty="0"/>
              <a:t>touche nabis se traduit par les entrelacs roses qu’il dessine sur le sol qui fait de cette scène une peinture moralisatrice et non un éclairage de documentaliste</a:t>
            </a:r>
          </a:p>
        </p:txBody>
      </p:sp>
    </p:spTree>
    <p:extLst>
      <p:ext uri="{BB962C8B-B14F-4D97-AF65-F5344CB8AC3E}">
        <p14:creationId xmlns:p14="http://schemas.microsoft.com/office/powerpoint/2010/main" val="243240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517" y="1945914"/>
            <a:ext cx="6199909" cy="1325563"/>
          </a:xfrm>
        </p:spPr>
        <p:txBody>
          <a:bodyPr>
            <a:normAutofit fontScale="90000"/>
          </a:bodyPr>
          <a:lstStyle/>
          <a:p>
            <a:r>
              <a:rPr lang="fr-FR" sz="2800" b="1" dirty="0" smtClean="0">
                <a:solidFill>
                  <a:schemeClr val="accent1"/>
                </a:solidFill>
              </a:rPr>
              <a:t>« Le Sacré-Cœur crucifié » </a:t>
            </a:r>
            <a:r>
              <a:rPr lang="fr-FR" sz="2800" dirty="0" smtClean="0">
                <a:solidFill>
                  <a:schemeClr val="accent1"/>
                </a:solidFill>
              </a:rPr>
              <a:t>1916</a:t>
            </a:r>
            <a:br>
              <a:rPr lang="fr-FR" sz="2800" dirty="0" smtClean="0">
                <a:solidFill>
                  <a:schemeClr val="accent1"/>
                </a:solidFill>
              </a:rPr>
            </a:br>
            <a:r>
              <a:rPr lang="fr-FR" sz="2800" dirty="0" smtClean="0"/>
              <a:t>(98 x 107 cm)</a:t>
            </a:r>
            <a:br>
              <a:rPr lang="fr-FR" sz="2800" dirty="0" smtClean="0"/>
            </a:br>
            <a:r>
              <a:rPr lang="fr-FR" sz="2800" dirty="0"/>
              <a:t/>
            </a:r>
            <a:br>
              <a:rPr lang="fr-FR" sz="2800" dirty="0"/>
            </a:br>
            <a:r>
              <a:rPr lang="fr-FR" sz="2800" dirty="0" smtClean="0"/>
              <a:t>Il ne s’agit pas d’une représentation classique</a:t>
            </a:r>
            <a:br>
              <a:rPr lang="fr-FR" sz="2800" dirty="0" smtClean="0"/>
            </a:br>
            <a:r>
              <a:rPr lang="fr-FR" sz="2800" dirty="0" smtClean="0"/>
              <a:t>avec ce cœur en feu.</a:t>
            </a:r>
            <a:br>
              <a:rPr lang="fr-FR" sz="2800" dirty="0" smtClean="0"/>
            </a:br>
            <a:r>
              <a:rPr lang="fr-FR" sz="2800" dirty="0" smtClean="0"/>
              <a:t>Attitudes d’amour entre Marie et le Christ : même inclinaison de la tête qui repose sur le corps de l’autre.</a:t>
            </a:r>
            <a:br>
              <a:rPr lang="fr-FR" sz="2800" dirty="0" smtClean="0"/>
            </a:br>
            <a:r>
              <a:rPr lang="fr-FR" sz="2800" dirty="0" smtClean="0"/>
              <a:t>On perçoit chez Marie à la fois la douleur mais aussi le courage et surtout la tendresse</a:t>
            </a:r>
            <a:br>
              <a:rPr lang="fr-FR" sz="2800" dirty="0" smtClean="0"/>
            </a:br>
            <a:r>
              <a:rPr lang="fr-FR" sz="2800" dirty="0"/>
              <a:t/>
            </a:r>
            <a:br>
              <a:rPr lang="fr-FR" sz="2800" dirty="0"/>
            </a:br>
            <a:r>
              <a:rPr lang="fr-FR" sz="2800" dirty="0" smtClean="0"/>
              <a:t>Il situe cette scène avec au fond une terre aride, une terre de désolation qui sans doute évoque la guerre qui fait rage (1916)</a:t>
            </a:r>
            <a:endParaRPr lang="fr-FR" sz="2800" dirty="0"/>
          </a:p>
        </p:txBody>
      </p:sp>
      <p:sp>
        <p:nvSpPr>
          <p:cNvPr id="3" name="Rectangle 2"/>
          <p:cNvSpPr/>
          <p:nvPr/>
        </p:nvSpPr>
        <p:spPr>
          <a:xfrm>
            <a:off x="7360227" y="379998"/>
            <a:ext cx="6096000" cy="1200329"/>
          </a:xfrm>
          <a:prstGeom prst="rect">
            <a:avLst/>
          </a:prstGeom>
        </p:spPr>
        <p:txBody>
          <a:bodyPr>
            <a:spAutoFit/>
          </a:bodyPr>
          <a:lstStyle/>
          <a:p>
            <a:r>
              <a:rPr lang="fr-FR" sz="2400" b="1" dirty="0">
                <a:solidFill>
                  <a:schemeClr val="accent1"/>
                </a:solidFill>
              </a:rPr>
              <a:t>« La Solitude du Christ » </a:t>
            </a:r>
            <a:r>
              <a:rPr lang="fr-FR" sz="2400" dirty="0">
                <a:solidFill>
                  <a:schemeClr val="accent1"/>
                </a:solidFill>
              </a:rPr>
              <a:t>1918</a:t>
            </a:r>
          </a:p>
          <a:p>
            <a:r>
              <a:rPr lang="fr-FR" sz="2400" dirty="0"/>
              <a:t> ( 88 x 136 cm)</a:t>
            </a:r>
            <a:br>
              <a:rPr lang="fr-FR" sz="2400" dirty="0"/>
            </a:br>
            <a:endParaRPr lang="fr-FR" sz="2400" dirty="0"/>
          </a:p>
        </p:txBody>
      </p:sp>
      <p:sp>
        <p:nvSpPr>
          <p:cNvPr id="4" name="Rectangle 3"/>
          <p:cNvSpPr/>
          <p:nvPr/>
        </p:nvSpPr>
        <p:spPr>
          <a:xfrm>
            <a:off x="6625936" y="1828029"/>
            <a:ext cx="5697683" cy="3785652"/>
          </a:xfrm>
          <a:prstGeom prst="rect">
            <a:avLst/>
          </a:prstGeom>
        </p:spPr>
        <p:txBody>
          <a:bodyPr wrap="square">
            <a:spAutoFit/>
          </a:bodyPr>
          <a:lstStyle/>
          <a:p>
            <a:r>
              <a:rPr lang="fr-FR" sz="2400" dirty="0"/>
              <a:t>Encore une scène souvent peinte mais ici pas de désert nous sommes dans un décor ouvert sur la mer: un paysage de landes bretonnes aux couleurs automnales. Un homme agenouillé, mains en position de prière tournées vers le ciel comme son regard implorant</a:t>
            </a:r>
            <a:br>
              <a:rPr lang="fr-FR" sz="2400" dirty="0"/>
            </a:br>
            <a:r>
              <a:rPr lang="fr-FR" sz="2400" dirty="0"/>
              <a:t>Une sorte d’écrasement du personnage par le fait que l’image est «  en plongée »</a:t>
            </a:r>
            <a:br>
              <a:rPr lang="fr-FR" sz="2400" dirty="0"/>
            </a:br>
            <a:endParaRPr lang="fr-FR" sz="2400" dirty="0"/>
          </a:p>
        </p:txBody>
      </p:sp>
    </p:spTree>
    <p:extLst>
      <p:ext uri="{BB962C8B-B14F-4D97-AF65-F5344CB8AC3E}">
        <p14:creationId xmlns:p14="http://schemas.microsoft.com/office/powerpoint/2010/main" val="2625426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5409" y="3247163"/>
            <a:ext cx="10442864" cy="1325563"/>
          </a:xfrm>
        </p:spPr>
        <p:txBody>
          <a:bodyPr>
            <a:noAutofit/>
          </a:bodyPr>
          <a:lstStyle/>
          <a:p>
            <a:r>
              <a:rPr lang="fr-FR" sz="2800" b="1" dirty="0">
                <a:solidFill>
                  <a:schemeClr val="accent1"/>
                </a:solidFill>
              </a:rPr>
              <a:t>« Bethsabée dans les jardins du Prieuré » </a:t>
            </a:r>
            <a:r>
              <a:rPr lang="fr-FR" sz="2800" dirty="0">
                <a:solidFill>
                  <a:schemeClr val="accent1"/>
                </a:solidFill>
              </a:rPr>
              <a:t>1918</a:t>
            </a:r>
            <a:br>
              <a:rPr lang="fr-FR" sz="2800" dirty="0">
                <a:solidFill>
                  <a:schemeClr val="accent1"/>
                </a:solidFill>
              </a:rPr>
            </a:br>
            <a:r>
              <a:rPr lang="fr-FR" sz="2800" dirty="0"/>
              <a:t>(71 x 53 cm</a:t>
            </a:r>
            <a:r>
              <a:rPr lang="fr-FR" sz="2800" dirty="0" smtClean="0"/>
              <a:t>)</a:t>
            </a:r>
            <a:br>
              <a:rPr lang="fr-FR" sz="2800" dirty="0" smtClean="0"/>
            </a:br>
            <a:r>
              <a:rPr lang="fr-FR" sz="2800" dirty="0"/>
              <a:t/>
            </a:r>
            <a:br>
              <a:rPr lang="fr-FR" sz="2800" dirty="0"/>
            </a:br>
            <a:r>
              <a:rPr lang="fr-FR" sz="2800" dirty="0" smtClean="0"/>
              <a:t>Plantée dans le décor intime de son jardin, il donne à cette héroïne de l’Ancien Testament beaucoup de douceur grâce aux couleurs, à la lumière qui irradie</a:t>
            </a:r>
            <a:br>
              <a:rPr lang="fr-FR" sz="2800" dirty="0" smtClean="0"/>
            </a:br>
            <a:r>
              <a:rPr lang="fr-FR" sz="2800" dirty="0"/>
              <a:t/>
            </a:r>
            <a:br>
              <a:rPr lang="fr-FR" sz="2800" dirty="0"/>
            </a:br>
            <a:r>
              <a:rPr lang="fr-FR" sz="2800" dirty="0" smtClean="0"/>
              <a:t>Il faut y voir ce qu’il affectionnait par dessus tout : célébrer la BEAUTE que l’on retrouve à la fois dans la nature et dans les corps féminins ( pour lui c’est la résultante de l’œuvre divine)</a:t>
            </a:r>
            <a:r>
              <a:rPr lang="fr-FR" sz="2800" i="1" dirty="0" smtClean="0"/>
              <a:t/>
            </a:r>
            <a:br>
              <a:rPr lang="fr-FR" sz="2800" i="1" dirty="0" smtClean="0"/>
            </a:br>
            <a:r>
              <a:rPr lang="fr-FR" sz="2800" i="1" dirty="0"/>
              <a:t/>
            </a:r>
            <a:br>
              <a:rPr lang="fr-FR" sz="2800" i="1" dirty="0"/>
            </a:br>
            <a:r>
              <a:rPr lang="fr-FR" sz="2800" i="1" dirty="0" smtClean="0"/>
              <a:t>Epouse du roi DAVID elle sera la mère du roi</a:t>
            </a:r>
            <a:br>
              <a:rPr lang="fr-FR" sz="2800" i="1" dirty="0" smtClean="0"/>
            </a:br>
            <a:r>
              <a:rPr lang="fr-FR" sz="2800" i="1" dirty="0" smtClean="0"/>
              <a:t>SALOMON ( </a:t>
            </a:r>
            <a:r>
              <a:rPr lang="fr-FR" sz="2800" b="1" i="1" dirty="0" smtClean="0"/>
              <a:t>Livre de Samuel</a:t>
            </a:r>
            <a:r>
              <a:rPr lang="fr-FR" sz="2800" i="1" dirty="0" smtClean="0"/>
              <a:t>)</a:t>
            </a:r>
            <a:r>
              <a:rPr lang="fr-FR" sz="2800" dirty="0" smtClean="0"/>
              <a:t/>
            </a:r>
            <a:br>
              <a:rPr lang="fr-FR" sz="2800" dirty="0" smtClean="0"/>
            </a:br>
            <a:r>
              <a:rPr lang="fr-FR" sz="2800" dirty="0" smtClean="0"/>
              <a:t> </a:t>
            </a:r>
            <a:r>
              <a:rPr lang="fr-FR" sz="2800" dirty="0"/>
              <a:t/>
            </a:r>
            <a:br>
              <a:rPr lang="fr-FR" sz="2800" dirty="0"/>
            </a:br>
            <a:endParaRPr lang="fr-FR" sz="2800" dirty="0"/>
          </a:p>
        </p:txBody>
      </p:sp>
    </p:spTree>
    <p:extLst>
      <p:ext uri="{BB962C8B-B14F-4D97-AF65-F5344CB8AC3E}">
        <p14:creationId xmlns:p14="http://schemas.microsoft.com/office/powerpoint/2010/main" val="1240681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3290" y="2147022"/>
            <a:ext cx="4800600" cy="1325563"/>
          </a:xfrm>
        </p:spPr>
        <p:txBody>
          <a:bodyPr>
            <a:noAutofit/>
          </a:bodyPr>
          <a:lstStyle/>
          <a:p>
            <a:r>
              <a:rPr lang="fr-FR" sz="2800" b="1" dirty="0" smtClean="0">
                <a:solidFill>
                  <a:schemeClr val="accent1"/>
                </a:solidFill>
              </a:rPr>
              <a:t>« Eurydice » </a:t>
            </a:r>
            <a:r>
              <a:rPr lang="fr-FR" sz="2800" dirty="0" smtClean="0">
                <a:solidFill>
                  <a:schemeClr val="accent1"/>
                </a:solidFill>
              </a:rPr>
              <a:t>1903 </a:t>
            </a:r>
            <a:r>
              <a:rPr lang="fr-FR" sz="2800" dirty="0" smtClean="0"/>
              <a:t>( 76 x 96 cm)</a:t>
            </a:r>
            <a:br>
              <a:rPr lang="fr-FR" sz="2800" dirty="0" smtClean="0"/>
            </a:br>
            <a:r>
              <a:rPr lang="fr-FR" sz="2800" dirty="0" smtClean="0"/>
              <a:t>Il regroupe dans le même tableau les différents épisodes de l’héroïne de la mythologie : la morsure du serpent, la descente aux enfers, sa délivrance par Orphée.</a:t>
            </a:r>
            <a:br>
              <a:rPr lang="fr-FR" sz="2800" dirty="0" smtClean="0"/>
            </a:br>
            <a:r>
              <a:rPr lang="fr-FR" sz="2800" dirty="0" smtClean="0"/>
              <a:t> </a:t>
            </a:r>
            <a:br>
              <a:rPr lang="fr-FR" sz="2800" dirty="0" smtClean="0"/>
            </a:br>
            <a:r>
              <a:rPr lang="fr-FR" sz="2800" dirty="0" smtClean="0"/>
              <a:t>Il plante la scène dans un paysage méditerranéen baigné de lumière ce qui confère à l’ensemble un aspect poétique et idyllique</a:t>
            </a:r>
            <a:endParaRPr lang="fr-FR" sz="2800" dirty="0"/>
          </a:p>
        </p:txBody>
      </p:sp>
      <p:sp>
        <p:nvSpPr>
          <p:cNvPr id="4" name="Rectangle 3"/>
          <p:cNvSpPr/>
          <p:nvPr/>
        </p:nvSpPr>
        <p:spPr>
          <a:xfrm>
            <a:off x="5895109" y="715861"/>
            <a:ext cx="6096000" cy="4154984"/>
          </a:xfrm>
          <a:prstGeom prst="rect">
            <a:avLst/>
          </a:prstGeom>
        </p:spPr>
        <p:txBody>
          <a:bodyPr>
            <a:spAutoFit/>
          </a:bodyPr>
          <a:lstStyle/>
          <a:p>
            <a:r>
              <a:rPr lang="fr-FR" sz="2400" dirty="0"/>
              <a:t>Dans cette </a:t>
            </a:r>
            <a:r>
              <a:rPr lang="fr-FR" sz="2400" dirty="0">
                <a:solidFill>
                  <a:schemeClr val="accent1"/>
                </a:solidFill>
              </a:rPr>
              <a:t>2</a:t>
            </a:r>
            <a:r>
              <a:rPr lang="fr-FR" sz="2400" baseline="30000" dirty="0">
                <a:solidFill>
                  <a:schemeClr val="accent1"/>
                </a:solidFill>
              </a:rPr>
              <a:t>nde</a:t>
            </a:r>
            <a:r>
              <a:rPr lang="fr-FR" sz="2400" dirty="0">
                <a:solidFill>
                  <a:schemeClr val="accent1"/>
                </a:solidFill>
              </a:rPr>
              <a:t> version de 1910 </a:t>
            </a:r>
            <a:r>
              <a:rPr lang="fr-FR" sz="2400" dirty="0"/>
              <a:t>le traitement est simplifié; il y a une seule scène représentée dans des couleurs douces, des personnages vêtus à l’antique aux tenues virginales répartis par petits groupe dans une sorte de bois sacré avec une nature printanière</a:t>
            </a:r>
            <a:br>
              <a:rPr lang="fr-FR" sz="2400" dirty="0"/>
            </a:br>
            <a:r>
              <a:rPr lang="fr-FR" sz="2400" dirty="0"/>
              <a:t/>
            </a:r>
            <a:br>
              <a:rPr lang="fr-FR" sz="2400" dirty="0"/>
            </a:br>
            <a:r>
              <a:rPr lang="fr-FR" sz="2400" dirty="0"/>
              <a:t>On reconnait Orphée au entre avec sa lyre et sans doute Eurydice agenouillée</a:t>
            </a:r>
            <a:br>
              <a:rPr lang="fr-FR" sz="2400" dirty="0"/>
            </a:br>
            <a:r>
              <a:rPr lang="fr-FR" sz="2400" dirty="0"/>
              <a:t>Afin d’affirmer sa vocation de nymphe des forêts, c’est en ce lieu qu’il plante la scène</a:t>
            </a:r>
          </a:p>
        </p:txBody>
      </p:sp>
    </p:spTree>
    <p:extLst>
      <p:ext uri="{BB962C8B-B14F-4D97-AF65-F5344CB8AC3E}">
        <p14:creationId xmlns:p14="http://schemas.microsoft.com/office/powerpoint/2010/main" val="2278619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7299" y="2568791"/>
            <a:ext cx="9663545" cy="1325563"/>
          </a:xfrm>
        </p:spPr>
        <p:txBody>
          <a:bodyPr>
            <a:normAutofit fontScale="90000"/>
          </a:bodyPr>
          <a:lstStyle/>
          <a:p>
            <a:r>
              <a:rPr lang="fr-FR" sz="2800" b="1" dirty="0" smtClean="0">
                <a:solidFill>
                  <a:schemeClr val="accent1"/>
                </a:solidFill>
              </a:rPr>
              <a:t>« Les Muses » </a:t>
            </a:r>
            <a:r>
              <a:rPr lang="fr-FR" sz="2800" dirty="0" smtClean="0">
                <a:solidFill>
                  <a:schemeClr val="accent1"/>
                </a:solidFill>
              </a:rPr>
              <a:t>1892 </a:t>
            </a:r>
            <a:r>
              <a:rPr lang="fr-FR" sz="2800" dirty="0" smtClean="0"/>
              <a:t>( 171 x 137,5 cm)</a:t>
            </a:r>
            <a:br>
              <a:rPr lang="fr-FR" sz="2800" dirty="0" smtClean="0"/>
            </a:br>
            <a:r>
              <a:rPr lang="fr-FR" sz="2800" dirty="0" smtClean="0"/>
              <a:t>Musée d’Orsay</a:t>
            </a:r>
            <a:br>
              <a:rPr lang="fr-FR" sz="2800" dirty="0" smtClean="0"/>
            </a:br>
            <a:r>
              <a:rPr lang="fr-FR" sz="2800" dirty="0"/>
              <a:t/>
            </a:r>
            <a:br>
              <a:rPr lang="fr-FR" sz="2800" dirty="0"/>
            </a:br>
            <a:r>
              <a:rPr lang="fr-FR" sz="2800" dirty="0" smtClean="0"/>
              <a:t>Les 9 Muses des Arts sont vêtues de manière contemporaine et ne disposent pas de leur attribut respectif</a:t>
            </a:r>
            <a:br>
              <a:rPr lang="fr-FR" sz="2800" dirty="0" smtClean="0"/>
            </a:br>
            <a:r>
              <a:rPr lang="fr-FR" sz="2800" dirty="0" smtClean="0"/>
              <a:t>Elles servent </a:t>
            </a:r>
            <a:r>
              <a:rPr lang="fr-FR" sz="2800" dirty="0" smtClean="0"/>
              <a:t>de prétexte pour représenter </a:t>
            </a:r>
            <a:r>
              <a:rPr lang="fr-FR" sz="2800" dirty="0" smtClean="0"/>
              <a:t>Marthe dans </a:t>
            </a:r>
            <a:r>
              <a:rPr lang="fr-FR" sz="2800" dirty="0" smtClean="0"/>
              <a:t>un décor de sous-bois ( St Germain en Laye) au feuillage automnal.</a:t>
            </a:r>
            <a:br>
              <a:rPr lang="fr-FR" sz="2800" dirty="0" smtClean="0"/>
            </a:br>
            <a:r>
              <a:rPr lang="fr-FR" sz="2800" dirty="0" smtClean="0"/>
              <a:t>Le fût vertical des marronniers donnent une sorte de rigueur et structurent l’espace tandis que les feuilles qui jonchent le sol, les motifs des robes, les lignes sinueuses équilibrent le tableau en lui rendant ce caractère harmonieux.</a:t>
            </a:r>
            <a:br>
              <a:rPr lang="fr-FR" sz="2800" dirty="0" smtClean="0"/>
            </a:br>
            <a:r>
              <a:rPr lang="fr-FR" sz="2800" dirty="0" smtClean="0"/>
              <a:t/>
            </a:r>
            <a:br>
              <a:rPr lang="fr-FR" sz="2800" dirty="0" smtClean="0"/>
            </a:br>
            <a:r>
              <a:rPr lang="fr-FR" sz="2800" dirty="0" smtClean="0"/>
              <a:t>En fait c’est Marthe sa muse, son </a:t>
            </a:r>
            <a:r>
              <a:rPr lang="fr-FR" sz="2800" dirty="0" smtClean="0"/>
              <a:t>inspiratrice qui </a:t>
            </a:r>
            <a:r>
              <a:rPr lang="fr-FR" sz="2800" dirty="0" smtClean="0"/>
              <a:t>incarne les 9 Muses dans ce bois sacré.</a:t>
            </a:r>
            <a:endParaRPr lang="fr-FR" sz="2800" dirty="0"/>
          </a:p>
        </p:txBody>
      </p:sp>
    </p:spTree>
    <p:extLst>
      <p:ext uri="{BB962C8B-B14F-4D97-AF65-F5344CB8AC3E}">
        <p14:creationId xmlns:p14="http://schemas.microsoft.com/office/powerpoint/2010/main" val="4099294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t>LES PAYSAGES</a:t>
            </a:r>
            <a:endParaRPr lang="fr-FR" b="1" u="sng" dirty="0"/>
          </a:p>
        </p:txBody>
      </p:sp>
      <p:sp>
        <p:nvSpPr>
          <p:cNvPr id="3" name="Rectangle 2"/>
          <p:cNvSpPr/>
          <p:nvPr/>
        </p:nvSpPr>
        <p:spPr>
          <a:xfrm>
            <a:off x="342900" y="1997839"/>
            <a:ext cx="11201400" cy="3046988"/>
          </a:xfrm>
          <a:prstGeom prst="rect">
            <a:avLst/>
          </a:prstGeom>
        </p:spPr>
        <p:txBody>
          <a:bodyPr wrap="square">
            <a:spAutoFit/>
          </a:bodyPr>
          <a:lstStyle/>
          <a:p>
            <a:r>
              <a:rPr lang="fr-FR" sz="2400" u="sng" dirty="0"/>
              <a:t>St GERMAIN en LAYE </a:t>
            </a:r>
            <a:r>
              <a:rPr lang="fr-FR" sz="2400" dirty="0"/>
              <a:t>est un endroit propice à la contemplation de la nature avec la forêt proche.</a:t>
            </a:r>
            <a:br>
              <a:rPr lang="fr-FR" sz="2400" dirty="0"/>
            </a:br>
            <a:r>
              <a:rPr lang="fr-FR" sz="2400" dirty="0"/>
              <a:t/>
            </a:r>
            <a:br>
              <a:rPr lang="fr-FR" sz="2400" dirty="0"/>
            </a:br>
            <a:r>
              <a:rPr lang="fr-FR" sz="2400" dirty="0"/>
              <a:t>Les différentes saisons et leurs charmes propres ne cesseront d’être sources d’inspiration pour celui qui déclarait que «  la nature sanctifie l’art » </a:t>
            </a:r>
            <a:br>
              <a:rPr lang="fr-FR" sz="2400" dirty="0"/>
            </a:br>
            <a:r>
              <a:rPr lang="fr-FR" sz="2400" dirty="0"/>
              <a:t/>
            </a:r>
            <a:br>
              <a:rPr lang="fr-FR" sz="2400" dirty="0"/>
            </a:br>
            <a:r>
              <a:rPr lang="fr-FR" sz="2400" b="1" dirty="0"/>
              <a:t>On ne peut pour autant parler de DENIS comme d’un peintre de paysages car il y a toujours un symbole spirituel dans le regard qu’il porte sur la nature;</a:t>
            </a:r>
            <a:endParaRPr lang="fr-FR" sz="2400" dirty="0"/>
          </a:p>
        </p:txBody>
      </p:sp>
    </p:spTree>
    <p:extLst>
      <p:ext uri="{BB962C8B-B14F-4D97-AF65-F5344CB8AC3E}">
        <p14:creationId xmlns:p14="http://schemas.microsoft.com/office/powerpoint/2010/main" val="468462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130409"/>
            <a:ext cx="5642265" cy="1325563"/>
          </a:xfrm>
        </p:spPr>
        <p:txBody>
          <a:bodyPr>
            <a:normAutofit fontScale="90000"/>
          </a:bodyPr>
          <a:lstStyle/>
          <a:p>
            <a:r>
              <a:rPr lang="fr-FR" sz="2800" b="1" dirty="0" smtClean="0">
                <a:solidFill>
                  <a:schemeClr val="accent1"/>
                </a:solidFill>
              </a:rPr>
              <a:t>« Chemin dans les arbres » </a:t>
            </a:r>
            <a:r>
              <a:rPr lang="fr-FR" sz="2800" dirty="0" smtClean="0">
                <a:solidFill>
                  <a:schemeClr val="accent1"/>
                </a:solidFill>
              </a:rPr>
              <a:t>1891 </a:t>
            </a:r>
            <a:r>
              <a:rPr lang="fr-FR" sz="2800" dirty="0" smtClean="0"/>
              <a:t>(28 x 19 cm)</a:t>
            </a:r>
            <a:br>
              <a:rPr lang="fr-FR" sz="2800" dirty="0" smtClean="0"/>
            </a:br>
            <a:r>
              <a:rPr lang="fr-FR" sz="2800" dirty="0" smtClean="0"/>
              <a:t>Musée M.DENIS St Germain en Laye</a:t>
            </a:r>
            <a:br>
              <a:rPr lang="fr-FR" sz="2800" dirty="0" smtClean="0"/>
            </a:br>
            <a:r>
              <a:rPr lang="fr-FR" sz="2800" dirty="0"/>
              <a:t/>
            </a:r>
            <a:br>
              <a:rPr lang="fr-FR" sz="2800" dirty="0"/>
            </a:br>
            <a:r>
              <a:rPr lang="fr-FR" sz="2800" dirty="0" smtClean="0"/>
              <a:t>Le thème du chemin qui serpente = thème récurrent qui évoque une progression plus ou moins difficile de l’âme humaine vers la pureté</a:t>
            </a:r>
            <a:br>
              <a:rPr lang="fr-FR" sz="2800" dirty="0" smtClean="0"/>
            </a:br>
            <a:r>
              <a:rPr lang="fr-FR" sz="2800" dirty="0" smtClean="0"/>
              <a:t>Un cheminement obscur vers la lumière divine, vers l’amour pur.</a:t>
            </a:r>
            <a:br>
              <a:rPr lang="fr-FR" sz="2800" dirty="0" smtClean="0"/>
            </a:br>
            <a:r>
              <a:rPr lang="fr-FR" sz="2800" dirty="0"/>
              <a:t/>
            </a:r>
            <a:br>
              <a:rPr lang="fr-FR" sz="2800" dirty="0"/>
            </a:br>
            <a:r>
              <a:rPr lang="fr-FR" sz="2800" dirty="0" smtClean="0"/>
              <a:t>Cette œuvre laisse une impression d’immensité de la nature face à la solitude des hommes avec cette longue enfilade d’arbres aux troncs droits </a:t>
            </a:r>
            <a:br>
              <a:rPr lang="fr-FR" sz="2800" dirty="0" smtClean="0"/>
            </a:br>
            <a:r>
              <a:rPr lang="fr-FR" sz="2800" dirty="0" smtClean="0"/>
              <a:t>(</a:t>
            </a:r>
            <a:r>
              <a:rPr lang="fr-FR" sz="2800" i="1" dirty="0" smtClean="0"/>
              <a:t>se rappeler que l’arbre relie la terre au ciel </a:t>
            </a:r>
            <a:r>
              <a:rPr lang="fr-FR" sz="2800" dirty="0" smtClean="0"/>
              <a:t>…)</a:t>
            </a:r>
            <a:br>
              <a:rPr lang="fr-FR" sz="2800" dirty="0" smtClean="0"/>
            </a:br>
            <a:r>
              <a:rPr lang="fr-FR" sz="2800" dirty="0" smtClean="0"/>
              <a:t>Ils avancent sur le chemin ( de la vie), une voie étroite bordée de murs</a:t>
            </a:r>
            <a:br>
              <a:rPr lang="fr-FR" sz="2800" dirty="0" smtClean="0"/>
            </a:br>
            <a:r>
              <a:rPr lang="fr-FR" sz="2800" dirty="0" smtClean="0"/>
              <a:t/>
            </a:r>
            <a:br>
              <a:rPr lang="fr-FR" sz="2800" dirty="0" smtClean="0"/>
            </a:br>
            <a:r>
              <a:rPr lang="fr-FR" sz="2800" dirty="0" smtClean="0"/>
              <a:t> </a:t>
            </a:r>
            <a:endParaRPr lang="fr-FR" sz="2800" dirty="0"/>
          </a:p>
        </p:txBody>
      </p:sp>
      <p:sp>
        <p:nvSpPr>
          <p:cNvPr id="4" name="Rectangle 3"/>
          <p:cNvSpPr/>
          <p:nvPr/>
        </p:nvSpPr>
        <p:spPr>
          <a:xfrm>
            <a:off x="6251864" y="404614"/>
            <a:ext cx="6096000" cy="5262979"/>
          </a:xfrm>
          <a:prstGeom prst="rect">
            <a:avLst/>
          </a:prstGeom>
        </p:spPr>
        <p:txBody>
          <a:bodyPr>
            <a:spAutoFit/>
          </a:bodyPr>
          <a:lstStyle/>
          <a:p>
            <a:r>
              <a:rPr lang="fr-FR" sz="2400" b="1" dirty="0">
                <a:solidFill>
                  <a:schemeClr val="accent1"/>
                </a:solidFill>
              </a:rPr>
              <a:t>« Avril » </a:t>
            </a:r>
            <a:r>
              <a:rPr lang="fr-FR" sz="2400" dirty="0">
                <a:solidFill>
                  <a:schemeClr val="accent1"/>
                </a:solidFill>
              </a:rPr>
              <a:t>ou </a:t>
            </a:r>
            <a:r>
              <a:rPr lang="fr-FR" sz="2400" b="1" dirty="0">
                <a:solidFill>
                  <a:schemeClr val="accent1"/>
                </a:solidFill>
              </a:rPr>
              <a:t>«  les Anémones » </a:t>
            </a:r>
            <a:r>
              <a:rPr lang="fr-FR" sz="2400" dirty="0">
                <a:solidFill>
                  <a:schemeClr val="accent1"/>
                </a:solidFill>
              </a:rPr>
              <a:t>1891</a:t>
            </a:r>
            <a:r>
              <a:rPr lang="fr-FR" sz="2400" dirty="0"/>
              <a:t/>
            </a:r>
            <a:br>
              <a:rPr lang="fr-FR" sz="2400" dirty="0"/>
            </a:br>
            <a:r>
              <a:rPr lang="fr-FR" sz="2400" dirty="0"/>
              <a:t>(65 x 78 cm)</a:t>
            </a:r>
            <a:br>
              <a:rPr lang="fr-FR" sz="2400" dirty="0"/>
            </a:br>
            <a:r>
              <a:rPr lang="fr-FR" sz="2400" dirty="0"/>
              <a:t/>
            </a:r>
            <a:br>
              <a:rPr lang="fr-FR" sz="2400" dirty="0"/>
            </a:br>
            <a:r>
              <a:rPr lang="fr-FR" sz="2400" dirty="0"/>
              <a:t>Un tableau de jeunesse où les caractéristiques du pointillisme sont évidents</a:t>
            </a:r>
            <a:br>
              <a:rPr lang="fr-FR" sz="2400" dirty="0"/>
            </a:br>
            <a:r>
              <a:rPr lang="fr-FR" sz="2400" dirty="0"/>
              <a:t/>
            </a:r>
            <a:br>
              <a:rPr lang="fr-FR" sz="2400" dirty="0"/>
            </a:br>
            <a:r>
              <a:rPr lang="fr-FR" sz="2400" dirty="0"/>
              <a:t>Un tapis d’anémones blanches que 2 jeunes femmes sont entrain de cueillir; des arbres tortueux recouverts de lierre  qui se dressent de part et d’autre d’un chemin sinueux sur lequel on aperçoit les silhouettes noires de 2 promeneurs :</a:t>
            </a:r>
            <a:br>
              <a:rPr lang="fr-FR" sz="2400" dirty="0"/>
            </a:br>
            <a:r>
              <a:rPr lang="fr-FR" sz="2400" dirty="0"/>
              <a:t>renaissance de la nature dans le chemin tortueux de la vie ?</a:t>
            </a:r>
          </a:p>
        </p:txBody>
      </p:sp>
    </p:spTree>
    <p:extLst>
      <p:ext uri="{BB962C8B-B14F-4D97-AF65-F5344CB8AC3E}">
        <p14:creationId xmlns:p14="http://schemas.microsoft.com/office/powerpoint/2010/main" val="2835676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427" y="2214707"/>
            <a:ext cx="4395356" cy="1325563"/>
          </a:xfrm>
        </p:spPr>
        <p:txBody>
          <a:bodyPr>
            <a:noAutofit/>
          </a:bodyPr>
          <a:lstStyle/>
          <a:p>
            <a:r>
              <a:rPr lang="fr-FR" sz="2800" b="1" dirty="0" smtClean="0">
                <a:solidFill>
                  <a:schemeClr val="accent1"/>
                </a:solidFill>
              </a:rPr>
              <a:t>« Verger en automne » </a:t>
            </a:r>
            <a:r>
              <a:rPr lang="fr-FR" sz="2800" dirty="0" smtClean="0">
                <a:solidFill>
                  <a:schemeClr val="accent1"/>
                </a:solidFill>
              </a:rPr>
              <a:t>1891</a:t>
            </a:r>
            <a:r>
              <a:rPr lang="fr-FR" sz="2800" dirty="0" smtClean="0"/>
              <a:t/>
            </a:r>
            <a:br>
              <a:rPr lang="fr-FR" sz="2800" dirty="0" smtClean="0"/>
            </a:br>
            <a:r>
              <a:rPr lang="fr-FR" sz="2800" dirty="0" smtClean="0"/>
              <a:t>(26 x 27 cm)</a:t>
            </a:r>
            <a:br>
              <a:rPr lang="fr-FR" sz="2800" dirty="0" smtClean="0"/>
            </a:br>
            <a:r>
              <a:rPr lang="fr-FR" sz="2800" dirty="0" smtClean="0"/>
              <a:t>Une composition très structurée avec les lignes verticales des troncs, les branches nues qui s’élancent et d’autre part des sillons, une rivière, d’autres champs et une forêt rouge en arrière plan.</a:t>
            </a:r>
            <a:br>
              <a:rPr lang="fr-FR" sz="2800" dirty="0" smtClean="0"/>
            </a:br>
            <a:r>
              <a:rPr lang="fr-FR" sz="2800" dirty="0" smtClean="0"/>
              <a:t>Les 2 personnages occupés à leurs travaux animent la scène </a:t>
            </a:r>
            <a:endParaRPr lang="fr-FR" sz="2800" dirty="0"/>
          </a:p>
        </p:txBody>
      </p:sp>
      <p:sp>
        <p:nvSpPr>
          <p:cNvPr id="4" name="Rectangle 3"/>
          <p:cNvSpPr/>
          <p:nvPr/>
        </p:nvSpPr>
        <p:spPr>
          <a:xfrm>
            <a:off x="5385955" y="719896"/>
            <a:ext cx="6096000" cy="5632311"/>
          </a:xfrm>
          <a:prstGeom prst="rect">
            <a:avLst/>
          </a:prstGeom>
        </p:spPr>
        <p:txBody>
          <a:bodyPr>
            <a:spAutoFit/>
          </a:bodyPr>
          <a:lstStyle/>
          <a:p>
            <a:r>
              <a:rPr lang="fr-FR" sz="2400" b="1" dirty="0"/>
              <a:t>«</a:t>
            </a:r>
            <a:r>
              <a:rPr lang="fr-FR" sz="2400" b="1" dirty="0">
                <a:solidFill>
                  <a:schemeClr val="accent1"/>
                </a:solidFill>
              </a:rPr>
              <a:t> Paysage aux arbres verts » ou «  les Hêtres de </a:t>
            </a:r>
            <a:r>
              <a:rPr lang="fr-FR" sz="2400" b="1" dirty="0" err="1">
                <a:solidFill>
                  <a:schemeClr val="accent1"/>
                </a:solidFill>
              </a:rPr>
              <a:t>Kerduel</a:t>
            </a:r>
            <a:r>
              <a:rPr lang="fr-FR" sz="2400" b="1" dirty="0">
                <a:solidFill>
                  <a:schemeClr val="accent1"/>
                </a:solidFill>
              </a:rPr>
              <a:t> »</a:t>
            </a:r>
            <a:r>
              <a:rPr lang="fr-FR" sz="2400" dirty="0">
                <a:solidFill>
                  <a:schemeClr val="accent1"/>
                </a:solidFill>
              </a:rPr>
              <a:t>1893</a:t>
            </a:r>
            <a:br>
              <a:rPr lang="fr-FR" sz="2400" dirty="0">
                <a:solidFill>
                  <a:schemeClr val="accent1"/>
                </a:solidFill>
              </a:rPr>
            </a:br>
            <a:r>
              <a:rPr lang="fr-FR" sz="2400" dirty="0"/>
              <a:t>(46 x 42 cm) Musée d’Orsay</a:t>
            </a:r>
            <a:br>
              <a:rPr lang="fr-FR" sz="2400" dirty="0"/>
            </a:br>
            <a:r>
              <a:rPr lang="fr-FR" sz="2400" dirty="0"/>
              <a:t>C’est lors de son voyage de noces à Loctudy</a:t>
            </a:r>
            <a:br>
              <a:rPr lang="fr-FR" sz="2400" dirty="0"/>
            </a:br>
            <a:r>
              <a:rPr lang="fr-FR" sz="2400" dirty="0"/>
              <a:t>qu’il peint ce paysage onirique: scène religieuse ou référence à la légende arthurienne</a:t>
            </a:r>
            <a:br>
              <a:rPr lang="fr-FR" sz="2400" dirty="0"/>
            </a:br>
            <a:r>
              <a:rPr lang="fr-FR" sz="2400" dirty="0"/>
              <a:t/>
            </a:r>
            <a:br>
              <a:rPr lang="fr-FR" sz="2400" dirty="0"/>
            </a:br>
            <a:r>
              <a:rPr lang="fr-FR" sz="2400" dirty="0"/>
              <a:t>Une symphonie de vert, des couleurs traitées en aplats pour cette scène où une procession de jeunes filles ( communiantes, jeunes vierges) se promènent tandis qu’une autre est en conversation avec un ange aux ailes déployées qui se trouve derrière un petit muret.</a:t>
            </a:r>
            <a:br>
              <a:rPr lang="fr-FR" sz="2400" dirty="0"/>
            </a:br>
            <a:r>
              <a:rPr lang="fr-FR" sz="2400" dirty="0"/>
              <a:t/>
            </a:r>
            <a:br>
              <a:rPr lang="fr-FR" sz="2400" dirty="0"/>
            </a:br>
            <a:endParaRPr lang="fr-FR" sz="2400" dirty="0"/>
          </a:p>
        </p:txBody>
      </p:sp>
    </p:spTree>
    <p:extLst>
      <p:ext uri="{BB962C8B-B14F-4D97-AF65-F5344CB8AC3E}">
        <p14:creationId xmlns:p14="http://schemas.microsoft.com/office/powerpoint/2010/main" val="429415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52401" y="2027014"/>
            <a:ext cx="6532418" cy="1325563"/>
          </a:xfrm>
        </p:spPr>
        <p:txBody>
          <a:bodyPr>
            <a:normAutofit fontScale="90000"/>
          </a:bodyPr>
          <a:lstStyle/>
          <a:p>
            <a:r>
              <a:rPr lang="fr-FR" sz="3100" dirty="0" smtClean="0"/>
              <a:t>Maurice DENIS est né le 25 novembre 1870</a:t>
            </a:r>
            <a:br>
              <a:rPr lang="fr-FR" sz="3100" dirty="0" smtClean="0"/>
            </a:br>
            <a:r>
              <a:rPr lang="fr-FR" sz="3100" dirty="0" smtClean="0"/>
              <a:t>à </a:t>
            </a:r>
            <a:r>
              <a:rPr lang="fr-FR" sz="3100" u="sng" dirty="0" smtClean="0"/>
              <a:t>Granville</a:t>
            </a:r>
            <a:r>
              <a:rPr lang="fr-FR" sz="3100" dirty="0" smtClean="0"/>
              <a:t/>
            </a:r>
            <a:br>
              <a:rPr lang="fr-FR" sz="3100" dirty="0" smtClean="0"/>
            </a:br>
            <a:r>
              <a:rPr lang="fr-FR" sz="3100" dirty="0" smtClean="0"/>
              <a:t>Son père travaillait aux Chemins de Fer de </a:t>
            </a:r>
            <a:br>
              <a:rPr lang="fr-FR" sz="3100" dirty="0" smtClean="0"/>
            </a:br>
            <a:r>
              <a:rPr lang="fr-FR" sz="3100" dirty="0" smtClean="0"/>
              <a:t>l’Ouest et sa mère modiste ( tous deux  d’origine paysanne sont originaires de l’Orne)</a:t>
            </a:r>
            <a:br>
              <a:rPr lang="fr-FR" sz="3100" dirty="0" smtClean="0"/>
            </a:br>
            <a:r>
              <a:rPr lang="fr-FR" sz="3100" dirty="0" smtClean="0"/>
              <a:t>Après le conflit franco-prussien, ils retournent à ST GERMAIN en LAY</a:t>
            </a:r>
            <a:r>
              <a:rPr lang="fr-FR" sz="2800" dirty="0" smtClean="0"/>
              <a:t>E et Maurice </a:t>
            </a:r>
            <a:r>
              <a:rPr lang="fr-FR" sz="3100" dirty="0" smtClean="0"/>
              <a:t>suit des études brillantes au Lycée Condorcet puis se tourne vers des études artistiques à l’Académie Julian en 1888</a:t>
            </a:r>
            <a:br>
              <a:rPr lang="fr-FR" sz="3100" dirty="0" smtClean="0"/>
            </a:br>
            <a:r>
              <a:rPr lang="fr-FR" sz="3100" dirty="0"/>
              <a:t/>
            </a:r>
            <a:br>
              <a:rPr lang="fr-FR" sz="3100" dirty="0"/>
            </a:br>
            <a:r>
              <a:rPr lang="fr-FR" sz="3100" b="1" dirty="0" smtClean="0">
                <a:solidFill>
                  <a:schemeClr val="accent1"/>
                </a:solidFill>
              </a:rPr>
              <a:t>« Autoportrait » </a:t>
            </a:r>
            <a:r>
              <a:rPr lang="fr-FR" sz="3100" dirty="0" smtClean="0">
                <a:solidFill>
                  <a:schemeClr val="accent1"/>
                </a:solidFill>
              </a:rPr>
              <a:t>avril 1889</a:t>
            </a:r>
            <a:endParaRPr lang="fr-FR" sz="3100" dirty="0">
              <a:solidFill>
                <a:schemeClr val="accent1"/>
              </a:solidFill>
            </a:endParaRPr>
          </a:p>
        </p:txBody>
      </p:sp>
      <p:sp>
        <p:nvSpPr>
          <p:cNvPr id="2" name="Rectangle 1"/>
          <p:cNvSpPr/>
          <p:nvPr/>
        </p:nvSpPr>
        <p:spPr>
          <a:xfrm>
            <a:off x="7142017" y="1710813"/>
            <a:ext cx="4672446" cy="2308324"/>
          </a:xfrm>
          <a:prstGeom prst="rect">
            <a:avLst/>
          </a:prstGeom>
        </p:spPr>
        <p:txBody>
          <a:bodyPr wrap="square">
            <a:spAutoFit/>
          </a:bodyPr>
          <a:lstStyle/>
          <a:p>
            <a:r>
              <a:rPr lang="fr-FR" sz="2400" b="1" dirty="0">
                <a:solidFill>
                  <a:schemeClr val="accent1"/>
                </a:solidFill>
              </a:rPr>
              <a:t>« Vue de Granville » </a:t>
            </a:r>
            <a:r>
              <a:rPr lang="fr-FR" sz="2400" dirty="0">
                <a:solidFill>
                  <a:schemeClr val="accent1"/>
                </a:solidFill>
              </a:rPr>
              <a:t>1889</a:t>
            </a:r>
            <a:br>
              <a:rPr lang="fr-FR" sz="2400" dirty="0">
                <a:solidFill>
                  <a:schemeClr val="accent1"/>
                </a:solidFill>
              </a:rPr>
            </a:br>
            <a:r>
              <a:rPr lang="fr-FR" sz="2400" dirty="0">
                <a:solidFill>
                  <a:schemeClr val="accent1"/>
                </a:solidFill>
              </a:rPr>
              <a:t/>
            </a:r>
            <a:br>
              <a:rPr lang="fr-FR" sz="2400" dirty="0">
                <a:solidFill>
                  <a:schemeClr val="accent1"/>
                </a:solidFill>
              </a:rPr>
            </a:br>
            <a:r>
              <a:rPr lang="fr-FR" sz="2400" dirty="0"/>
              <a:t>Il n’a que 19 ans lorsqu’il peint cette vue de Granville alors qu’il est encore dans le sillon des peintres impressionnistes</a:t>
            </a:r>
          </a:p>
        </p:txBody>
      </p:sp>
    </p:spTree>
    <p:extLst>
      <p:ext uri="{BB962C8B-B14F-4D97-AF65-F5344CB8AC3E}">
        <p14:creationId xmlns:p14="http://schemas.microsoft.com/office/powerpoint/2010/main" val="387578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69373" y="2734253"/>
            <a:ext cx="10515600" cy="1325563"/>
          </a:xfrm>
        </p:spPr>
        <p:txBody>
          <a:bodyPr>
            <a:noAutofit/>
          </a:bodyPr>
          <a:lstStyle/>
          <a:p>
            <a:r>
              <a:rPr lang="fr-FR" sz="2800" dirty="0" smtClean="0"/>
              <a:t>En Bretagne, dés son âge de 15 ans, il consigne des croquis dans un petit carnet.</a:t>
            </a:r>
            <a:br>
              <a:rPr lang="fr-FR" sz="2800" dirty="0" smtClean="0"/>
            </a:br>
            <a:r>
              <a:rPr lang="fr-FR" sz="2800" dirty="0"/>
              <a:t/>
            </a:r>
            <a:br>
              <a:rPr lang="fr-FR" sz="2800" dirty="0"/>
            </a:br>
            <a:r>
              <a:rPr lang="fr-FR" sz="2800" dirty="0" smtClean="0"/>
              <a:t>La Bretagne et plus précisément PERROS-GUIRREC avec sa villa </a:t>
            </a:r>
            <a:r>
              <a:rPr lang="fr-FR" sz="2800" dirty="0" err="1" smtClean="0"/>
              <a:t>Silencio</a:t>
            </a:r>
            <a:r>
              <a:rPr lang="fr-FR" sz="2800" dirty="0" smtClean="0"/>
              <a:t> seront sources d’inspiration</a:t>
            </a:r>
            <a:br>
              <a:rPr lang="fr-FR" sz="2800" dirty="0" smtClean="0"/>
            </a:br>
            <a:r>
              <a:rPr lang="fr-FR" sz="2800" dirty="0"/>
              <a:t/>
            </a:r>
            <a:br>
              <a:rPr lang="fr-FR" sz="2800" dirty="0"/>
            </a:br>
            <a:r>
              <a:rPr lang="fr-FR" sz="2800" i="1" dirty="0" smtClean="0">
                <a:solidFill>
                  <a:schemeClr val="accent1"/>
                </a:solidFill>
              </a:rPr>
              <a:t>« Rien de beau comme cette vaste étendue d’eau semée de petites voiles » </a:t>
            </a:r>
            <a:r>
              <a:rPr lang="fr-FR" sz="2800" dirty="0" smtClean="0"/>
              <a:t>journal du mardi 2 septembre 1884</a:t>
            </a:r>
            <a:br>
              <a:rPr lang="fr-FR" sz="2800" dirty="0" smtClean="0"/>
            </a:br>
            <a:r>
              <a:rPr lang="fr-FR" sz="2800" dirty="0"/>
              <a:t/>
            </a:r>
            <a:br>
              <a:rPr lang="fr-FR" sz="2800" dirty="0"/>
            </a:br>
            <a:r>
              <a:rPr lang="fr-FR" sz="2800" dirty="0" smtClean="0"/>
              <a:t>La Bretagne c’est en même temps l’influence de l’école de Pont Aven, celle de GAUGUIN</a:t>
            </a:r>
            <a:br>
              <a:rPr lang="fr-FR" sz="2800" dirty="0" smtClean="0"/>
            </a:br>
            <a:r>
              <a:rPr lang="fr-FR" sz="2800" dirty="0"/>
              <a:t/>
            </a:r>
            <a:br>
              <a:rPr lang="fr-FR" sz="2800" dirty="0"/>
            </a:br>
            <a:endParaRPr lang="fr-FR" sz="2800" dirty="0"/>
          </a:p>
        </p:txBody>
      </p:sp>
    </p:spTree>
    <p:extLst>
      <p:ext uri="{BB962C8B-B14F-4D97-AF65-F5344CB8AC3E}">
        <p14:creationId xmlns:p14="http://schemas.microsoft.com/office/powerpoint/2010/main" val="2140382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836" y="2752529"/>
            <a:ext cx="4838701" cy="1325563"/>
          </a:xfrm>
        </p:spPr>
        <p:txBody>
          <a:bodyPr>
            <a:normAutofit fontScale="90000"/>
          </a:bodyPr>
          <a:lstStyle/>
          <a:p>
            <a:r>
              <a:rPr lang="fr-FR" sz="2800" dirty="0" smtClean="0"/>
              <a:t>Un jardin foisonnant de verdure et éclatant de fleurs où déambulent de jeunes enfants et des anges; la scène est prise de l’étage de la villa en bord de mer à PERROS-GUIREC</a:t>
            </a:r>
            <a:br>
              <a:rPr lang="fr-FR" sz="2800" dirty="0" smtClean="0"/>
            </a:br>
            <a:r>
              <a:rPr lang="fr-FR" sz="2800" dirty="0" smtClean="0"/>
              <a:t>La douceur paradisiaque est rendue par la délicatesse des teintes pastel</a:t>
            </a:r>
            <a:br>
              <a:rPr lang="fr-FR" sz="2800" dirty="0" smtClean="0"/>
            </a:br>
            <a:r>
              <a:rPr lang="fr-FR" sz="2800" dirty="0" smtClean="0"/>
              <a:t>Le mouvement est illustré par les différents jeux : farandole, courses, partie de cache-cache</a:t>
            </a:r>
            <a:br>
              <a:rPr lang="fr-FR" sz="2800" dirty="0" smtClean="0"/>
            </a:br>
            <a:r>
              <a:rPr lang="fr-FR" sz="2800" dirty="0" smtClean="0"/>
              <a:t>Le paradis de M.DENIS ce sont les joies familiales dans un lieu qu’il affectionne.</a:t>
            </a:r>
            <a:br>
              <a:rPr lang="fr-FR" sz="2800" dirty="0" smtClean="0"/>
            </a:br>
            <a:r>
              <a:rPr lang="fr-FR" sz="2800" dirty="0" smtClean="0"/>
              <a:t> </a:t>
            </a:r>
            <a:r>
              <a:rPr lang="fr-FR" sz="2800" b="1" dirty="0" smtClean="0"/>
              <a:t>« Son » paradis ne contient ni pomme ni serpent</a:t>
            </a:r>
            <a:endParaRPr lang="fr-FR" sz="2800" b="1" dirty="0"/>
          </a:p>
        </p:txBody>
      </p:sp>
      <p:sp>
        <p:nvSpPr>
          <p:cNvPr id="4" name="ZoneTexte 3"/>
          <p:cNvSpPr txBox="1"/>
          <p:nvPr/>
        </p:nvSpPr>
        <p:spPr>
          <a:xfrm>
            <a:off x="254470" y="124691"/>
            <a:ext cx="6219066" cy="461665"/>
          </a:xfrm>
          <a:prstGeom prst="rect">
            <a:avLst/>
          </a:prstGeom>
          <a:noFill/>
        </p:spPr>
        <p:txBody>
          <a:bodyPr wrap="square" rtlCol="0">
            <a:spAutoFit/>
          </a:bodyPr>
          <a:lstStyle/>
          <a:p>
            <a:r>
              <a:rPr lang="fr-FR" sz="2400" b="1" dirty="0" smtClean="0">
                <a:solidFill>
                  <a:schemeClr val="accent1"/>
                </a:solidFill>
              </a:rPr>
              <a:t>« Le Paradis » </a:t>
            </a:r>
            <a:r>
              <a:rPr lang="fr-FR" sz="2400" dirty="0" smtClean="0">
                <a:solidFill>
                  <a:schemeClr val="accent1"/>
                </a:solidFill>
              </a:rPr>
              <a:t>1912 </a:t>
            </a:r>
            <a:r>
              <a:rPr lang="fr-FR" sz="2400" dirty="0" smtClean="0"/>
              <a:t>( 50 x 75 cm) Musée d’Orsay</a:t>
            </a:r>
            <a:endParaRPr lang="fr-FR" sz="2400" dirty="0"/>
          </a:p>
        </p:txBody>
      </p:sp>
      <p:sp>
        <p:nvSpPr>
          <p:cNvPr id="5" name="Rectangle 4"/>
          <p:cNvSpPr/>
          <p:nvPr/>
        </p:nvSpPr>
        <p:spPr>
          <a:xfrm>
            <a:off x="6331527" y="124691"/>
            <a:ext cx="6096000" cy="5262979"/>
          </a:xfrm>
          <a:prstGeom prst="rect">
            <a:avLst/>
          </a:prstGeom>
        </p:spPr>
        <p:txBody>
          <a:bodyPr>
            <a:spAutoFit/>
          </a:bodyPr>
          <a:lstStyle/>
          <a:p>
            <a:r>
              <a:rPr lang="fr-FR" sz="2400" b="1" dirty="0"/>
              <a:t>« Reflet de soleil sur la rivière » </a:t>
            </a:r>
            <a:r>
              <a:rPr lang="fr-FR" sz="2400" dirty="0"/>
              <a:t>1932 </a:t>
            </a:r>
            <a:br>
              <a:rPr lang="fr-FR" sz="2400" dirty="0"/>
            </a:br>
            <a:r>
              <a:rPr lang="fr-FR" sz="2400" dirty="0"/>
              <a:t>huile sur carton (60 x 35 cm)</a:t>
            </a:r>
            <a:br>
              <a:rPr lang="fr-FR" sz="2400" dirty="0"/>
            </a:br>
            <a:r>
              <a:rPr lang="fr-FR" sz="2400" u="sng" dirty="0"/>
              <a:t>Musée des Impressionnistes GIVERNY</a:t>
            </a:r>
            <a:r>
              <a:rPr lang="fr-FR" sz="2400" dirty="0"/>
              <a:t/>
            </a:r>
            <a:br>
              <a:rPr lang="fr-FR" sz="2400" dirty="0"/>
            </a:br>
            <a:r>
              <a:rPr lang="fr-FR" sz="2400" dirty="0"/>
              <a:t/>
            </a:r>
            <a:br>
              <a:rPr lang="fr-FR" sz="2400" dirty="0"/>
            </a:br>
            <a:r>
              <a:rPr lang="fr-FR" sz="2400" dirty="0"/>
              <a:t>Le soleil et les nuages sont mélangés dans des tons jaunes qui tranchent avec les couleurs froides utilisées pour l’ensemble de ce paysage peint avec une influence japonisante.</a:t>
            </a:r>
            <a:br>
              <a:rPr lang="fr-FR" sz="2400" dirty="0"/>
            </a:br>
            <a:r>
              <a:rPr lang="fr-FR" sz="2400" dirty="0"/>
              <a:t/>
            </a:r>
            <a:br>
              <a:rPr lang="fr-FR" sz="2400" dirty="0"/>
            </a:br>
            <a:r>
              <a:rPr lang="fr-FR" sz="2400" dirty="0"/>
              <a:t>Une étude du reflet de la lumière sur la rivière qui semble serpenter; c’est à la fois une peinture nabi mais avec quelques relents impressionnistes même si ce courant était mésestimé par DENIS et ses amis </a:t>
            </a:r>
          </a:p>
        </p:txBody>
      </p:sp>
      <p:sp>
        <p:nvSpPr>
          <p:cNvPr id="6" name="Titre 1"/>
          <p:cNvSpPr txBox="1">
            <a:spLocks/>
          </p:cNvSpPr>
          <p:nvPr/>
        </p:nvSpPr>
        <p:spPr>
          <a:xfrm>
            <a:off x="4170219" y="5387670"/>
            <a:ext cx="8021781"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dirty="0" smtClean="0">
                <a:solidFill>
                  <a:schemeClr val="accent1"/>
                </a:solidFill>
              </a:rPr>
              <a:t>« Le port de Brest » </a:t>
            </a:r>
            <a:r>
              <a:rPr lang="fr-FR" sz="2000" dirty="0" smtClean="0">
                <a:solidFill>
                  <a:schemeClr val="accent1"/>
                </a:solidFill>
              </a:rPr>
              <a:t>1932</a:t>
            </a:r>
            <a:br>
              <a:rPr lang="fr-FR" sz="2000" dirty="0" smtClean="0">
                <a:solidFill>
                  <a:schemeClr val="accent1"/>
                </a:solidFill>
              </a:rPr>
            </a:br>
            <a:r>
              <a:rPr lang="fr-FR" sz="2000" dirty="0" smtClean="0">
                <a:solidFill>
                  <a:schemeClr val="accent1"/>
                </a:solidFill>
              </a:rPr>
              <a:t/>
            </a:r>
            <a:br>
              <a:rPr lang="fr-FR" sz="2000" dirty="0" smtClean="0">
                <a:solidFill>
                  <a:schemeClr val="accent1"/>
                </a:solidFill>
              </a:rPr>
            </a:br>
            <a:r>
              <a:rPr lang="fr-FR" sz="2000" dirty="0" smtClean="0"/>
              <a:t>Une description assez méthodique qui illustre l’évolution industrielle : 2 bateaux de guerre mouillant au pied du château, au fond les bâtiments de l’arsenal, un remorqueur.</a:t>
            </a:r>
            <a:br>
              <a:rPr lang="fr-FR" sz="2000" dirty="0" smtClean="0"/>
            </a:br>
            <a:r>
              <a:rPr lang="fr-FR" sz="2000" dirty="0" smtClean="0"/>
              <a:t>La palette chromatique utilisée confère une ambiance calme </a:t>
            </a:r>
            <a:endParaRPr lang="fr-FR" sz="2000" dirty="0"/>
          </a:p>
        </p:txBody>
      </p:sp>
    </p:spTree>
    <p:extLst>
      <p:ext uri="{BB962C8B-B14F-4D97-AF65-F5344CB8AC3E}">
        <p14:creationId xmlns:p14="http://schemas.microsoft.com/office/powerpoint/2010/main" val="3335138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44682" y="666461"/>
            <a:ext cx="10515600" cy="1325563"/>
          </a:xfrm>
        </p:spPr>
        <p:txBody>
          <a:bodyPr>
            <a:normAutofit/>
          </a:bodyPr>
          <a:lstStyle/>
          <a:p>
            <a:r>
              <a:rPr lang="fr-FR" sz="2800" dirty="0" smtClean="0"/>
              <a:t>Dans ces représentations de paysages, il faut évoquer les voyages en Provence sur les traces de GAUGUIN et de CEZANNE à St Remy de PROVENCE</a:t>
            </a:r>
            <a:endParaRPr lang="fr-FR" sz="2800" dirty="0"/>
          </a:p>
        </p:txBody>
      </p:sp>
      <p:sp>
        <p:nvSpPr>
          <p:cNvPr id="4" name="ZoneTexte 3"/>
          <p:cNvSpPr txBox="1"/>
          <p:nvPr/>
        </p:nvSpPr>
        <p:spPr>
          <a:xfrm>
            <a:off x="744682" y="1992024"/>
            <a:ext cx="7304809" cy="1200329"/>
          </a:xfrm>
          <a:prstGeom prst="rect">
            <a:avLst/>
          </a:prstGeom>
          <a:noFill/>
        </p:spPr>
        <p:txBody>
          <a:bodyPr wrap="square" rtlCol="0">
            <a:spAutoFit/>
          </a:bodyPr>
          <a:lstStyle/>
          <a:p>
            <a:r>
              <a:rPr lang="fr-FR" sz="2400" b="1" dirty="0" smtClean="0"/>
              <a:t>« Les Antiques à St Remy de Provence » </a:t>
            </a:r>
            <a:r>
              <a:rPr lang="fr-FR" sz="2400" dirty="0" smtClean="0"/>
              <a:t>56 x 41 cm</a:t>
            </a:r>
          </a:p>
          <a:p>
            <a:r>
              <a:rPr lang="fr-FR" sz="2400" dirty="0" smtClean="0"/>
              <a:t>Un paysage provençal désert avec l’arc de triomphe antique sous le soleil couchant </a:t>
            </a:r>
            <a:endParaRPr lang="fr-FR" sz="2400" dirty="0"/>
          </a:p>
        </p:txBody>
      </p:sp>
      <p:sp>
        <p:nvSpPr>
          <p:cNvPr id="5" name="Rectangle 4"/>
          <p:cNvSpPr/>
          <p:nvPr/>
        </p:nvSpPr>
        <p:spPr>
          <a:xfrm>
            <a:off x="370165" y="3317587"/>
            <a:ext cx="7028161" cy="461665"/>
          </a:xfrm>
          <a:prstGeom prst="rect">
            <a:avLst/>
          </a:prstGeom>
        </p:spPr>
        <p:txBody>
          <a:bodyPr wrap="square">
            <a:spAutoFit/>
          </a:bodyPr>
          <a:lstStyle/>
          <a:p>
            <a:r>
              <a:rPr lang="fr-FR" sz="2400" dirty="0"/>
              <a:t>Autre voyage important : l’Italie ( Rome, Florence)</a:t>
            </a:r>
          </a:p>
        </p:txBody>
      </p:sp>
      <p:sp>
        <p:nvSpPr>
          <p:cNvPr id="6" name="Rectangle 5"/>
          <p:cNvSpPr/>
          <p:nvPr/>
        </p:nvSpPr>
        <p:spPr>
          <a:xfrm>
            <a:off x="606137" y="4207548"/>
            <a:ext cx="10761518" cy="2308324"/>
          </a:xfrm>
          <a:prstGeom prst="rect">
            <a:avLst/>
          </a:prstGeom>
        </p:spPr>
        <p:txBody>
          <a:bodyPr wrap="square">
            <a:spAutoFit/>
          </a:bodyPr>
          <a:lstStyle/>
          <a:p>
            <a:r>
              <a:rPr lang="fr-FR" sz="2400" b="1" dirty="0">
                <a:solidFill>
                  <a:schemeClr val="accent1"/>
                </a:solidFill>
              </a:rPr>
              <a:t>« La Vasque de la villa Médicis</a:t>
            </a:r>
            <a:r>
              <a:rPr lang="fr-FR" sz="2400" b="1" dirty="0"/>
              <a:t> » </a:t>
            </a:r>
            <a:r>
              <a:rPr lang="fr-FR" sz="2400" dirty="0"/>
              <a:t>1898</a:t>
            </a:r>
          </a:p>
          <a:p>
            <a:r>
              <a:rPr lang="fr-FR" sz="2400" dirty="0"/>
              <a:t> ( 27 x 48 cm)</a:t>
            </a:r>
          </a:p>
          <a:p>
            <a:r>
              <a:rPr lang="fr-FR" sz="2400" dirty="0"/>
              <a:t>Il revient à une peinture plus classique, se rapproche des œuvres de RAPHAEL</a:t>
            </a:r>
          </a:p>
          <a:p>
            <a:r>
              <a:rPr lang="fr-FR" sz="2400" dirty="0"/>
              <a:t>Une composition symétrique : la vasque au centre, 2 arbres au feuillage sombre enserrent un paysage urbain où l’on reconnait la coupole de San Carlo al Corso qui émerge dans un ciel bleu limpide</a:t>
            </a:r>
            <a:endParaRPr lang="fr-FR" sz="2400" dirty="0"/>
          </a:p>
        </p:txBody>
      </p:sp>
    </p:spTree>
    <p:extLst>
      <p:ext uri="{BB962C8B-B14F-4D97-AF65-F5344CB8AC3E}">
        <p14:creationId xmlns:p14="http://schemas.microsoft.com/office/powerpoint/2010/main" val="2996001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4064" y="1321089"/>
            <a:ext cx="10515600" cy="1325563"/>
          </a:xfrm>
        </p:spPr>
        <p:txBody>
          <a:bodyPr>
            <a:normAutofit fontScale="90000"/>
          </a:bodyPr>
          <a:lstStyle/>
          <a:p>
            <a:r>
              <a:rPr lang="fr-FR" b="1" u="sng" dirty="0" smtClean="0"/>
              <a:t>SCENES de GENRE</a:t>
            </a:r>
            <a:br>
              <a:rPr lang="fr-FR" b="1" u="sng" dirty="0" smtClean="0"/>
            </a:br>
            <a:r>
              <a:rPr lang="fr-FR" b="1" u="sng" dirty="0"/>
              <a:t/>
            </a:r>
            <a:br>
              <a:rPr lang="fr-FR" b="1" u="sng" dirty="0"/>
            </a:br>
            <a:r>
              <a:rPr lang="fr-FR" sz="3600" dirty="0" smtClean="0"/>
              <a:t>le surnom de M.DENIS «  </a:t>
            </a:r>
            <a:r>
              <a:rPr lang="fr-FR" sz="3600" b="1" dirty="0" smtClean="0"/>
              <a:t>le nabi aux belles icônes »</a:t>
            </a:r>
            <a:r>
              <a:rPr lang="fr-FR" sz="3600" b="1" u="sng" dirty="0" smtClean="0"/>
              <a:t/>
            </a:r>
            <a:br>
              <a:rPr lang="fr-FR" sz="3600" b="1" u="sng" dirty="0" smtClean="0"/>
            </a:br>
            <a:r>
              <a:rPr lang="fr-FR" sz="3600" b="1" u="sng" dirty="0"/>
              <a:t/>
            </a:r>
            <a:br>
              <a:rPr lang="fr-FR" sz="3600" b="1" u="sng" dirty="0"/>
            </a:br>
            <a:endParaRPr lang="fr-FR" sz="3600" b="1" u="sng" dirty="0"/>
          </a:p>
        </p:txBody>
      </p:sp>
    </p:spTree>
    <p:extLst>
      <p:ext uri="{BB962C8B-B14F-4D97-AF65-F5344CB8AC3E}">
        <p14:creationId xmlns:p14="http://schemas.microsoft.com/office/powerpoint/2010/main" val="797029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127" y="1813895"/>
            <a:ext cx="6231082" cy="1325563"/>
          </a:xfrm>
        </p:spPr>
        <p:txBody>
          <a:bodyPr>
            <a:normAutofit fontScale="90000"/>
          </a:bodyPr>
          <a:lstStyle/>
          <a:p>
            <a:r>
              <a:rPr lang="fr-FR" sz="2800" b="1" dirty="0" smtClean="0">
                <a:solidFill>
                  <a:schemeClr val="accent1"/>
                </a:solidFill>
              </a:rPr>
              <a:t>« </a:t>
            </a:r>
            <a:r>
              <a:rPr lang="fr-FR" sz="3100" b="1" dirty="0" smtClean="0">
                <a:solidFill>
                  <a:schemeClr val="accent1"/>
                </a:solidFill>
              </a:rPr>
              <a:t>Procession du Pardon à Perros-Guirec</a:t>
            </a:r>
            <a:r>
              <a:rPr lang="fr-FR" sz="3100" b="1" dirty="0" smtClean="0"/>
              <a:t> »</a:t>
            </a:r>
            <a:br>
              <a:rPr lang="fr-FR" sz="3100" b="1" dirty="0" smtClean="0"/>
            </a:br>
            <a:r>
              <a:rPr lang="fr-FR" sz="3100" dirty="0" smtClean="0"/>
              <a:t>1891 ( 61 x 40 cm)</a:t>
            </a:r>
            <a:br>
              <a:rPr lang="fr-FR" sz="3100" dirty="0" smtClean="0"/>
            </a:br>
            <a:r>
              <a:rPr lang="fr-FR" sz="3100" dirty="0" smtClean="0"/>
              <a:t/>
            </a:r>
            <a:br>
              <a:rPr lang="fr-FR" sz="3100" dirty="0" smtClean="0"/>
            </a:br>
            <a:r>
              <a:rPr lang="fr-FR" sz="3100" dirty="0" smtClean="0"/>
              <a:t>Une fête religieuse traditionnelle bretonne représentée dans le style de l’Ecole de Pont-Aven : les couleurs sortent du tube selon l’enseignement théorique de Paul</a:t>
            </a:r>
            <a:r>
              <a:rPr lang="fr-FR" sz="3100" dirty="0"/>
              <a:t> </a:t>
            </a:r>
            <a:r>
              <a:rPr lang="fr-FR" sz="3100" dirty="0" smtClean="0"/>
              <a:t>SERUSIER – grand ami de DENIS-</a:t>
            </a:r>
            <a:br>
              <a:rPr lang="fr-FR" sz="3100" dirty="0" smtClean="0"/>
            </a:br>
            <a:r>
              <a:rPr lang="fr-FR" sz="3100" dirty="0"/>
              <a:t/>
            </a:r>
            <a:br>
              <a:rPr lang="fr-FR" sz="3100" dirty="0"/>
            </a:br>
            <a:r>
              <a:rPr lang="fr-FR" sz="3100" dirty="0" smtClean="0"/>
              <a:t>Ce tableau est l’illustration parfaite du courant nabi</a:t>
            </a:r>
            <a:endParaRPr lang="fr-FR" sz="3100" b="1" dirty="0"/>
          </a:p>
        </p:txBody>
      </p:sp>
      <p:sp>
        <p:nvSpPr>
          <p:cNvPr id="3" name="Rectangle 2"/>
          <p:cNvSpPr/>
          <p:nvPr/>
        </p:nvSpPr>
        <p:spPr>
          <a:xfrm>
            <a:off x="6186054" y="577840"/>
            <a:ext cx="6096000" cy="4893647"/>
          </a:xfrm>
          <a:prstGeom prst="rect">
            <a:avLst/>
          </a:prstGeom>
        </p:spPr>
        <p:txBody>
          <a:bodyPr>
            <a:spAutoFit/>
          </a:bodyPr>
          <a:lstStyle/>
          <a:p>
            <a:r>
              <a:rPr lang="fr-FR" sz="2400" b="1" dirty="0">
                <a:solidFill>
                  <a:schemeClr val="accent1"/>
                </a:solidFill>
              </a:rPr>
              <a:t>« Régates à </a:t>
            </a:r>
            <a:r>
              <a:rPr lang="fr-FR" sz="2400" b="1" dirty="0" err="1">
                <a:solidFill>
                  <a:schemeClr val="accent1"/>
                </a:solidFill>
              </a:rPr>
              <a:t>Perros</a:t>
            </a:r>
            <a:r>
              <a:rPr lang="fr-FR" sz="2400" b="1" dirty="0">
                <a:solidFill>
                  <a:schemeClr val="accent1"/>
                </a:solidFill>
              </a:rPr>
              <a:t> » </a:t>
            </a:r>
            <a:r>
              <a:rPr lang="fr-FR" sz="2400" dirty="0"/>
              <a:t>1892 ( 41 x 32 cm)</a:t>
            </a:r>
            <a:br>
              <a:rPr lang="fr-FR" sz="2400" dirty="0"/>
            </a:br>
            <a:r>
              <a:rPr lang="fr-FR" sz="2400" dirty="0"/>
              <a:t>Musée d’Orsay</a:t>
            </a:r>
            <a:br>
              <a:rPr lang="fr-FR" sz="2400" dirty="0"/>
            </a:br>
            <a:r>
              <a:rPr lang="fr-FR" sz="2400" dirty="0"/>
              <a:t/>
            </a:r>
            <a:br>
              <a:rPr lang="fr-FR" sz="2400" dirty="0"/>
            </a:br>
            <a:r>
              <a:rPr lang="fr-FR" sz="2400" dirty="0"/>
              <a:t>Œuvre nabi typique pour la représentation de la mer ( on est loin de la représentation impressionniste) avec un relent de japonisme (verticalité du mât)</a:t>
            </a:r>
            <a:br>
              <a:rPr lang="fr-FR" sz="2400" dirty="0"/>
            </a:br>
            <a:r>
              <a:rPr lang="fr-FR" sz="2400" dirty="0"/>
              <a:t/>
            </a:r>
            <a:br>
              <a:rPr lang="fr-FR" sz="2400" dirty="0"/>
            </a:br>
            <a:r>
              <a:rPr lang="fr-FR" sz="2400" u="sng" dirty="0"/>
              <a:t>Contraste</a:t>
            </a:r>
            <a:r>
              <a:rPr lang="fr-FR" sz="2400" dirty="0"/>
              <a:t> avec les femmes vêtues de noir au 1</a:t>
            </a:r>
            <a:r>
              <a:rPr lang="fr-FR" sz="2400" baseline="30000" dirty="0"/>
              <a:t>er</a:t>
            </a:r>
            <a:r>
              <a:rPr lang="fr-FR" sz="2400" dirty="0"/>
              <a:t> plan et la couleur  des voiles, des baigneurs</a:t>
            </a:r>
            <a:br>
              <a:rPr lang="fr-FR" sz="2400" dirty="0"/>
            </a:br>
            <a:r>
              <a:rPr lang="fr-FR" sz="2400" u="sng" dirty="0"/>
              <a:t>Contraste</a:t>
            </a:r>
            <a:r>
              <a:rPr lang="fr-FR" sz="2400" dirty="0"/>
              <a:t> entre le côté statique des femmes et le mouvement des baigneurs, des voiles</a:t>
            </a:r>
            <a:br>
              <a:rPr lang="fr-FR" sz="2400" dirty="0"/>
            </a:br>
            <a:endParaRPr lang="fr-FR" sz="2400" dirty="0"/>
          </a:p>
        </p:txBody>
      </p:sp>
    </p:spTree>
    <p:extLst>
      <p:ext uri="{BB962C8B-B14F-4D97-AF65-F5344CB8AC3E}">
        <p14:creationId xmlns:p14="http://schemas.microsoft.com/office/powerpoint/2010/main" val="22143886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473" y="2100407"/>
            <a:ext cx="11700163" cy="1993612"/>
          </a:xfrm>
        </p:spPr>
        <p:txBody>
          <a:bodyPr>
            <a:noAutofit/>
          </a:bodyPr>
          <a:lstStyle/>
          <a:p>
            <a:r>
              <a:rPr lang="fr-FR" sz="2800" dirty="0" smtClean="0"/>
              <a:t>Une scène intimiste quasi religieuse avec ce groupe de jeunes femmes accompagnées d’ enfants au bord de la mer, à l’abri des rochers à l’heure de la baignade</a:t>
            </a:r>
            <a:br>
              <a:rPr lang="fr-FR" sz="2800" dirty="0" smtClean="0"/>
            </a:br>
            <a:r>
              <a:rPr lang="fr-FR" sz="2800" dirty="0" smtClean="0"/>
              <a:t>Il représente 2 fois Marthe : debout, tenant et enlaçant Bernadette et nue allongée sur le sable. Il y a une jeune femme coiffée d’un chapeau de paille qui déshabille Noëlle, une autre qui enlève son corset</a:t>
            </a:r>
            <a:br>
              <a:rPr lang="fr-FR" sz="2800" dirty="0" smtClean="0"/>
            </a:br>
            <a:r>
              <a:rPr lang="fr-FR" sz="2800" dirty="0" smtClean="0"/>
              <a:t>Scène </a:t>
            </a:r>
            <a:r>
              <a:rPr lang="fr-FR" sz="2800" dirty="0" smtClean="0"/>
              <a:t>intemporelle, universelle qui évoque une volupté sereine et paisible</a:t>
            </a:r>
            <a:br>
              <a:rPr lang="fr-FR" sz="2800" dirty="0" smtClean="0"/>
            </a:br>
            <a:r>
              <a:rPr lang="fr-FR" sz="2800" u="sng" dirty="0" smtClean="0"/>
              <a:t>La simplicité est sublimée </a:t>
            </a:r>
            <a:r>
              <a:rPr lang="fr-FR" sz="2800" dirty="0" smtClean="0"/>
              <a:t/>
            </a:r>
            <a:br>
              <a:rPr lang="fr-FR" sz="2800" dirty="0" smtClean="0"/>
            </a:br>
            <a:endParaRPr lang="fr-FR" sz="2800" b="1" dirty="0"/>
          </a:p>
        </p:txBody>
      </p:sp>
      <p:sp>
        <p:nvSpPr>
          <p:cNvPr id="4" name="Rectangle 3"/>
          <p:cNvSpPr/>
          <p:nvPr/>
        </p:nvSpPr>
        <p:spPr>
          <a:xfrm>
            <a:off x="626919" y="276090"/>
            <a:ext cx="6096000" cy="1200329"/>
          </a:xfrm>
          <a:prstGeom prst="rect">
            <a:avLst/>
          </a:prstGeom>
        </p:spPr>
        <p:txBody>
          <a:bodyPr>
            <a:spAutoFit/>
          </a:bodyPr>
          <a:lstStyle/>
          <a:p>
            <a:r>
              <a:rPr lang="fr-FR" sz="2400" b="1" dirty="0">
                <a:solidFill>
                  <a:schemeClr val="accent1"/>
                </a:solidFill>
              </a:rPr>
              <a:t>« Baignade au </a:t>
            </a:r>
            <a:r>
              <a:rPr lang="fr-FR" sz="2400" b="1" dirty="0" err="1">
                <a:solidFill>
                  <a:schemeClr val="accent1"/>
                </a:solidFill>
              </a:rPr>
              <a:t>Pouldu</a:t>
            </a:r>
            <a:r>
              <a:rPr lang="fr-FR" sz="2400" b="1" dirty="0">
                <a:solidFill>
                  <a:schemeClr val="accent1"/>
                </a:solidFill>
              </a:rPr>
              <a:t> </a:t>
            </a:r>
            <a:r>
              <a:rPr lang="fr-FR" sz="2400" b="1" dirty="0"/>
              <a:t>» </a:t>
            </a:r>
            <a:r>
              <a:rPr lang="fr-FR" sz="2400" dirty="0"/>
              <a:t>1899</a:t>
            </a:r>
            <a:br>
              <a:rPr lang="fr-FR" sz="2400" dirty="0"/>
            </a:br>
            <a:r>
              <a:rPr lang="fr-FR" sz="2400" dirty="0"/>
              <a:t>(73 x 100 cm)</a:t>
            </a:r>
            <a:br>
              <a:rPr lang="fr-FR" sz="2400" dirty="0"/>
            </a:br>
            <a:endParaRPr lang="fr-FR" sz="2400" dirty="0"/>
          </a:p>
        </p:txBody>
      </p:sp>
    </p:spTree>
    <p:extLst>
      <p:ext uri="{BB962C8B-B14F-4D97-AF65-F5344CB8AC3E}">
        <p14:creationId xmlns:p14="http://schemas.microsoft.com/office/powerpoint/2010/main" val="708830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4691" y="2339397"/>
            <a:ext cx="11973791" cy="1325563"/>
          </a:xfrm>
        </p:spPr>
        <p:txBody>
          <a:bodyPr>
            <a:noAutofit/>
          </a:bodyPr>
          <a:lstStyle/>
          <a:p>
            <a:r>
              <a:rPr lang="fr-FR" sz="2800" dirty="0" smtClean="0"/>
              <a:t>Dans une belle lumière dorée, un groupe de petites filles : de petites orphelines(?) toutes vêtues de rose regardent le spectacle des régates sous la conduite de trois religieuses dont les cornettes pourraient faire penser à des voiles de petits bateaux, d’autres personnages assistent à ce spectacle (1 homme avec des jumelles)</a:t>
            </a:r>
            <a:br>
              <a:rPr lang="fr-FR" sz="2800" dirty="0" smtClean="0"/>
            </a:br>
            <a:r>
              <a:rPr lang="fr-FR" sz="2800" dirty="0" smtClean="0"/>
              <a:t>La douceur des teintes et le sujet lui-même illustrent une scène bucolique avant que la guerre n’éclate!</a:t>
            </a:r>
            <a:endParaRPr lang="fr-FR" sz="2800" dirty="0"/>
          </a:p>
        </p:txBody>
      </p:sp>
      <p:sp>
        <p:nvSpPr>
          <p:cNvPr id="4" name="ZoneTexte 3"/>
          <p:cNvSpPr txBox="1"/>
          <p:nvPr/>
        </p:nvSpPr>
        <p:spPr>
          <a:xfrm>
            <a:off x="228600" y="166256"/>
            <a:ext cx="11017827" cy="1384995"/>
          </a:xfrm>
          <a:prstGeom prst="rect">
            <a:avLst/>
          </a:prstGeom>
          <a:noFill/>
        </p:spPr>
        <p:txBody>
          <a:bodyPr wrap="square" rtlCol="0">
            <a:spAutoFit/>
          </a:bodyPr>
          <a:lstStyle/>
          <a:p>
            <a:r>
              <a:rPr lang="fr-FR" sz="2800" b="1" dirty="0" smtClean="0">
                <a:solidFill>
                  <a:schemeClr val="accent1"/>
                </a:solidFill>
              </a:rPr>
              <a:t>« La Colonie de vacances » </a:t>
            </a:r>
            <a:r>
              <a:rPr lang="fr-FR" sz="2800" dirty="0" smtClean="0">
                <a:solidFill>
                  <a:schemeClr val="accent1"/>
                </a:solidFill>
              </a:rPr>
              <a:t>1913         </a:t>
            </a:r>
            <a:r>
              <a:rPr lang="fr-FR" sz="2800" dirty="0" smtClean="0"/>
              <a:t>	(50 x 74 cm)</a:t>
            </a:r>
          </a:p>
          <a:p>
            <a:endParaRPr lang="fr-FR" sz="2800" dirty="0"/>
          </a:p>
          <a:p>
            <a:r>
              <a:rPr lang="fr-FR" sz="2800" dirty="0" smtClean="0"/>
              <a:t>Appelée parfois « </a:t>
            </a:r>
            <a:r>
              <a:rPr lang="fr-FR" sz="2800" dirty="0" smtClean="0">
                <a:solidFill>
                  <a:schemeClr val="accent1"/>
                </a:solidFill>
              </a:rPr>
              <a:t> Régates à Trégastel </a:t>
            </a:r>
            <a:r>
              <a:rPr lang="fr-FR" sz="2800" dirty="0" smtClean="0"/>
              <a:t>»</a:t>
            </a:r>
            <a:endParaRPr lang="fr-FR" sz="2800" dirty="0"/>
          </a:p>
        </p:txBody>
      </p:sp>
    </p:spTree>
    <p:extLst>
      <p:ext uri="{BB962C8B-B14F-4D97-AF65-F5344CB8AC3E}">
        <p14:creationId xmlns:p14="http://schemas.microsoft.com/office/powerpoint/2010/main" val="11914972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2282" y="2749189"/>
            <a:ext cx="11180618" cy="1325563"/>
          </a:xfrm>
        </p:spPr>
        <p:txBody>
          <a:bodyPr>
            <a:normAutofit fontScale="90000"/>
          </a:bodyPr>
          <a:lstStyle/>
          <a:p>
            <a:r>
              <a:rPr lang="fr-FR" sz="2800" b="1" dirty="0" smtClean="0">
                <a:solidFill>
                  <a:schemeClr val="accent2"/>
                </a:solidFill>
              </a:rPr>
              <a:t>« Plage au canot et à l’homme nu »</a:t>
            </a:r>
            <a:br>
              <a:rPr lang="fr-FR" sz="2800" b="1" dirty="0" smtClean="0">
                <a:solidFill>
                  <a:schemeClr val="accent2"/>
                </a:solidFill>
              </a:rPr>
            </a:br>
            <a:r>
              <a:rPr lang="fr-FR" sz="2800" dirty="0" smtClean="0"/>
              <a:t>1924 ( 97 x 124 cm)</a:t>
            </a:r>
            <a:br>
              <a:rPr lang="fr-FR" sz="2800" dirty="0" smtClean="0"/>
            </a:br>
            <a:r>
              <a:rPr lang="fr-FR" sz="2800" dirty="0" smtClean="0"/>
              <a:t/>
            </a:r>
            <a:br>
              <a:rPr lang="fr-FR" sz="2800" dirty="0" smtClean="0"/>
            </a:br>
            <a:r>
              <a:rPr lang="fr-FR" sz="2800" dirty="0" smtClean="0"/>
              <a:t>Sur un rivage houleux sur la plage de Trégastel, un groupe de jeunes gens s’efforcent de mettre un canot à l’eau tandis que des jeunes femmes nues se prélassent près de leurs enfants</a:t>
            </a:r>
            <a:br>
              <a:rPr lang="fr-FR" sz="2800" dirty="0" smtClean="0"/>
            </a:br>
            <a:r>
              <a:rPr lang="fr-FR" sz="2800" dirty="0" smtClean="0"/>
              <a:t>L’ensoleillement intense rougit les hauteurs de la pointe du Château tout en assombrissant exagérément l’océan d’une couleur bleu vif</a:t>
            </a:r>
            <a:br>
              <a:rPr lang="fr-FR" sz="2800" dirty="0" smtClean="0"/>
            </a:br>
            <a:r>
              <a:rPr lang="fr-FR" sz="2800" dirty="0" smtClean="0"/>
              <a:t>C’est Dominique qui est représenté de dos, tel un dieu grec il exhibe sa musculature parfaite : référence aux athlètes des JO qui se déroulèrent à Paris cette année là et surtout célébration de la beauté d’un corps sain.</a:t>
            </a:r>
            <a:br>
              <a:rPr lang="fr-FR" sz="2800" dirty="0" smtClean="0"/>
            </a:br>
            <a:r>
              <a:rPr lang="fr-FR" sz="2800" dirty="0" smtClean="0"/>
              <a:t>La nudité n’a aucune connotation négative</a:t>
            </a:r>
            <a:endParaRPr lang="fr-FR" sz="2800" b="1" dirty="0"/>
          </a:p>
        </p:txBody>
      </p:sp>
    </p:spTree>
    <p:extLst>
      <p:ext uri="{BB962C8B-B14F-4D97-AF65-F5344CB8AC3E}">
        <p14:creationId xmlns:p14="http://schemas.microsoft.com/office/powerpoint/2010/main" val="6565364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t>PORTRAITS</a:t>
            </a:r>
            <a:endParaRPr lang="fr-FR" b="1" u="sng" dirty="0"/>
          </a:p>
        </p:txBody>
      </p:sp>
    </p:spTree>
    <p:extLst>
      <p:ext uri="{BB962C8B-B14F-4D97-AF65-F5344CB8AC3E}">
        <p14:creationId xmlns:p14="http://schemas.microsoft.com/office/powerpoint/2010/main" val="3561330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518" y="1934151"/>
            <a:ext cx="11731337" cy="1325563"/>
          </a:xfrm>
        </p:spPr>
        <p:txBody>
          <a:bodyPr>
            <a:noAutofit/>
          </a:bodyPr>
          <a:lstStyle/>
          <a:p>
            <a:r>
              <a:rPr lang="fr-FR" sz="2800" b="1" dirty="0" smtClean="0">
                <a:solidFill>
                  <a:schemeClr val="accent1"/>
                </a:solidFill>
              </a:rPr>
              <a:t>« Portrait de Madame RANSON au chat</a:t>
            </a:r>
            <a:r>
              <a:rPr lang="fr-FR" sz="2800" b="1" dirty="0" smtClean="0"/>
              <a:t> » </a:t>
            </a:r>
            <a:r>
              <a:rPr lang="fr-FR" sz="2800" dirty="0" smtClean="0"/>
              <a:t>vers 1892</a:t>
            </a:r>
            <a:br>
              <a:rPr lang="fr-FR" sz="2800" dirty="0" smtClean="0"/>
            </a:br>
            <a:r>
              <a:rPr lang="fr-FR" sz="2800" dirty="0" smtClean="0"/>
              <a:t>89 x 45 cm Musée M.DENIS</a:t>
            </a:r>
            <a:br>
              <a:rPr lang="fr-FR" sz="2800" dirty="0" smtClean="0"/>
            </a:br>
            <a:r>
              <a:rPr lang="fr-FR" sz="2800" dirty="0"/>
              <a:t/>
            </a:r>
            <a:br>
              <a:rPr lang="fr-FR" sz="2800" dirty="0"/>
            </a:br>
            <a:r>
              <a:rPr lang="fr-FR" sz="2800" dirty="0" smtClean="0"/>
              <a:t>Il s’agit de l’épouse de son ami Paul RANSON.</a:t>
            </a:r>
            <a:br>
              <a:rPr lang="fr-FR" sz="2800" dirty="0" smtClean="0"/>
            </a:br>
            <a:r>
              <a:rPr lang="fr-FR" sz="2800" dirty="0" smtClean="0"/>
              <a:t>Elle est entrain de prendre le thé de manière très élégante  avec son chat qui se frotte sur sa jambe.</a:t>
            </a:r>
            <a:br>
              <a:rPr lang="fr-FR" sz="2800" dirty="0" smtClean="0"/>
            </a:br>
            <a:r>
              <a:rPr lang="fr-FR" sz="2800" dirty="0" smtClean="0"/>
              <a:t>Beaucoup d’emprunts à l’art japonais :</a:t>
            </a:r>
            <a:br>
              <a:rPr lang="fr-FR" sz="2800" dirty="0" smtClean="0"/>
            </a:br>
            <a:r>
              <a:rPr lang="fr-FR" sz="2800" dirty="0" smtClean="0"/>
              <a:t>- le format vertical et étroit</a:t>
            </a:r>
            <a:br>
              <a:rPr lang="fr-FR" sz="2800" dirty="0" smtClean="0"/>
            </a:br>
            <a:r>
              <a:rPr lang="fr-FR" sz="2800" dirty="0" smtClean="0"/>
              <a:t>- l’absence de modelé mais un trait graphique</a:t>
            </a:r>
            <a:br>
              <a:rPr lang="fr-FR" sz="2800" dirty="0" smtClean="0"/>
            </a:br>
            <a:r>
              <a:rPr lang="fr-FR" sz="2800" dirty="0" smtClean="0"/>
              <a:t>- des motifs ondoyants : papier peint avec des oiseaux, robe aux manches bouffantes, boucles dans les cheveux pelage du chat</a:t>
            </a:r>
            <a:br>
              <a:rPr lang="fr-FR" sz="2800" dirty="0" smtClean="0"/>
            </a:br>
            <a:r>
              <a:rPr lang="fr-FR" sz="2800" dirty="0" smtClean="0"/>
              <a:t>Il s’agit d’un portrait très décoratif avec son camaïeu de couleurs et surtout l’importance des arabesques</a:t>
            </a:r>
            <a:endParaRPr lang="fr-FR" sz="2800" dirty="0"/>
          </a:p>
        </p:txBody>
      </p:sp>
      <p:sp>
        <p:nvSpPr>
          <p:cNvPr id="4" name="Rectangle 3"/>
          <p:cNvSpPr/>
          <p:nvPr/>
        </p:nvSpPr>
        <p:spPr>
          <a:xfrm>
            <a:off x="387928" y="5689754"/>
            <a:ext cx="10314708" cy="830997"/>
          </a:xfrm>
          <a:prstGeom prst="rect">
            <a:avLst/>
          </a:prstGeom>
        </p:spPr>
        <p:txBody>
          <a:bodyPr wrap="square">
            <a:spAutoFit/>
          </a:bodyPr>
          <a:lstStyle/>
          <a:p>
            <a:r>
              <a:rPr lang="fr-FR" sz="2400" b="1" dirty="0">
                <a:solidFill>
                  <a:schemeClr val="accent1"/>
                </a:solidFill>
              </a:rPr>
              <a:t>« Marthe, la femme de l’Artiste »                              « La belle endormie » 1892</a:t>
            </a:r>
            <a:br>
              <a:rPr lang="fr-FR" sz="2400" b="1" dirty="0">
                <a:solidFill>
                  <a:schemeClr val="accent1"/>
                </a:solidFill>
              </a:rPr>
            </a:br>
            <a:r>
              <a:rPr lang="fr-FR" sz="2400" dirty="0"/>
              <a:t>1893</a:t>
            </a:r>
          </a:p>
        </p:txBody>
      </p:sp>
    </p:spTree>
    <p:extLst>
      <p:ext uri="{BB962C8B-B14F-4D97-AF65-F5344CB8AC3E}">
        <p14:creationId xmlns:p14="http://schemas.microsoft.com/office/powerpoint/2010/main" val="3092313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6309" y="1715943"/>
            <a:ext cx="11308773" cy="1325563"/>
          </a:xfrm>
        </p:spPr>
        <p:txBody>
          <a:bodyPr>
            <a:noAutofit/>
          </a:bodyPr>
          <a:lstStyle/>
          <a:p>
            <a:r>
              <a:rPr lang="fr-FR" sz="2800" dirty="0" smtClean="0"/>
              <a:t>Ses années d’études vont lui faire rencontrer de futurs artistes qui avaient en commun le désir de fuir les courants picturaux de leur époque : l’impressionnisme ou le naturalisme et de se tourner vers </a:t>
            </a:r>
            <a:br>
              <a:rPr lang="fr-FR" sz="2800" dirty="0" smtClean="0"/>
            </a:br>
            <a:r>
              <a:rPr lang="fr-FR" sz="2800" dirty="0"/>
              <a:t>	</a:t>
            </a:r>
            <a:r>
              <a:rPr lang="fr-FR" sz="2800" dirty="0" smtClean="0"/>
              <a:t>- </a:t>
            </a:r>
            <a:r>
              <a:rPr lang="fr-FR" sz="2800" dirty="0" smtClean="0"/>
              <a:t>une peinture nouvelle assez proche du symbolisme, </a:t>
            </a:r>
            <a:br>
              <a:rPr lang="fr-FR" sz="2800" dirty="0" smtClean="0"/>
            </a:br>
            <a:r>
              <a:rPr lang="fr-FR" sz="2800" dirty="0"/>
              <a:t>	</a:t>
            </a:r>
            <a:r>
              <a:rPr lang="fr-FR" sz="2800" dirty="0" smtClean="0"/>
              <a:t>- des techniques novatrices assez proches de GAUGUIN et de l’Ecole de Pont-Aven</a:t>
            </a:r>
            <a:br>
              <a:rPr lang="fr-FR" sz="2800" dirty="0" smtClean="0"/>
            </a:br>
            <a:r>
              <a:rPr lang="fr-FR" sz="2800" dirty="0" smtClean="0"/>
              <a:t>Avec </a:t>
            </a:r>
            <a:r>
              <a:rPr lang="fr-FR" sz="2800" dirty="0" smtClean="0"/>
              <a:t>ses amis SERUSIER, BONNARD, RANSON, ROUSSEL, VUILLARD… ils créeront leur mouvement : les </a:t>
            </a:r>
            <a:r>
              <a:rPr lang="fr-FR" sz="2800" b="1" u="sng" dirty="0" smtClean="0"/>
              <a:t>NABIS</a:t>
            </a:r>
            <a:r>
              <a:rPr lang="fr-FR" sz="2800" dirty="0" smtClean="0"/>
              <a:t> ( prophètes, inspirés par Dieu en hébreu) terme qui désigne leur soif de renouveau esthétique et leur quête spirituelle</a:t>
            </a:r>
            <a:endParaRPr lang="fr-FR" sz="2800" dirty="0"/>
          </a:p>
        </p:txBody>
      </p:sp>
      <p:sp>
        <p:nvSpPr>
          <p:cNvPr id="3" name="Rectangle 2"/>
          <p:cNvSpPr/>
          <p:nvPr/>
        </p:nvSpPr>
        <p:spPr>
          <a:xfrm>
            <a:off x="256308" y="4287395"/>
            <a:ext cx="11935691" cy="2677656"/>
          </a:xfrm>
          <a:prstGeom prst="rect">
            <a:avLst/>
          </a:prstGeom>
        </p:spPr>
        <p:txBody>
          <a:bodyPr wrap="square">
            <a:spAutoFit/>
          </a:bodyPr>
          <a:lstStyle/>
          <a:p>
            <a:r>
              <a:rPr lang="fr-FR" sz="2400" dirty="0"/>
              <a:t>Il voue une profonde admiration à </a:t>
            </a:r>
            <a:r>
              <a:rPr lang="fr-FR" sz="2400" u="sng" dirty="0"/>
              <a:t>FRA ANGELICO </a:t>
            </a:r>
            <a:r>
              <a:rPr lang="fr-FR" sz="2400" dirty="0"/>
              <a:t>pour son travail sur le sacré ainsi qu’à PUVIS de CHAVANNES</a:t>
            </a:r>
            <a:br>
              <a:rPr lang="fr-FR" sz="2400" dirty="0"/>
            </a:br>
            <a:r>
              <a:rPr lang="fr-FR" sz="2400" dirty="0"/>
              <a:t>C’est une véritable extase lorsqu’il découvre </a:t>
            </a:r>
            <a:r>
              <a:rPr lang="fr-FR" sz="2400" b="1" dirty="0"/>
              <a:t>«  Le Couronnement de la Vierge » </a:t>
            </a:r>
            <a:r>
              <a:rPr lang="fr-FR" sz="2400" dirty="0"/>
              <a:t>au Louvre alors qu’il n’a que 14 ans</a:t>
            </a:r>
            <a:br>
              <a:rPr lang="fr-FR" sz="2400" dirty="0"/>
            </a:br>
            <a:r>
              <a:rPr lang="fr-FR" sz="2400" dirty="0" smtClean="0"/>
              <a:t>Le </a:t>
            </a:r>
            <a:r>
              <a:rPr lang="fr-FR" sz="2400" dirty="0"/>
              <a:t>thème du sacré sera </a:t>
            </a:r>
            <a:r>
              <a:rPr lang="fr-FR" sz="2400" dirty="0" smtClean="0"/>
              <a:t>récurrent dans </a:t>
            </a:r>
            <a:r>
              <a:rPr lang="fr-FR" sz="2400" dirty="0"/>
              <a:t>toute son œuvre </a:t>
            </a:r>
            <a:r>
              <a:rPr lang="fr-FR" sz="2400" dirty="0" smtClean="0"/>
              <a:t>picturale(c’est </a:t>
            </a:r>
            <a:r>
              <a:rPr lang="fr-FR" sz="2400" dirty="0"/>
              <a:t>un peintre chrétien) et dans les ouvrages qu’il rédigera</a:t>
            </a:r>
            <a:r>
              <a:rPr lang="fr-FR" sz="2400" dirty="0" smtClean="0"/>
              <a:t>.</a:t>
            </a:r>
            <a:r>
              <a:rPr lang="fr-FR" sz="2400" b="1" dirty="0" smtClean="0"/>
              <a:t>«</a:t>
            </a:r>
            <a:r>
              <a:rPr lang="fr-FR" sz="2400" b="1" dirty="0"/>
              <a:t> Peindre, aimer, prier » </a:t>
            </a:r>
            <a:r>
              <a:rPr lang="fr-FR" sz="2400" dirty="0"/>
              <a:t>écrira-t-il dans son journal à cette même </a:t>
            </a:r>
            <a:r>
              <a:rPr lang="fr-FR" sz="2400" dirty="0" smtClean="0"/>
              <a:t>époque</a:t>
            </a:r>
            <a:endParaRPr lang="fr-FR" sz="2400" dirty="0"/>
          </a:p>
        </p:txBody>
      </p:sp>
    </p:spTree>
    <p:extLst>
      <p:ext uri="{BB962C8B-B14F-4D97-AF65-F5344CB8AC3E}">
        <p14:creationId xmlns:p14="http://schemas.microsoft.com/office/powerpoint/2010/main" val="13945975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3909" y="1882198"/>
            <a:ext cx="5777346" cy="1325563"/>
          </a:xfrm>
        </p:spPr>
        <p:txBody>
          <a:bodyPr>
            <a:noAutofit/>
          </a:bodyPr>
          <a:lstStyle/>
          <a:p>
            <a:r>
              <a:rPr lang="fr-FR" sz="2800" b="1" dirty="0" smtClean="0">
                <a:solidFill>
                  <a:schemeClr val="accent1"/>
                </a:solidFill>
              </a:rPr>
              <a:t>« Le Dessert » </a:t>
            </a:r>
            <a:r>
              <a:rPr lang="fr-FR" sz="2800" dirty="0" smtClean="0">
                <a:solidFill>
                  <a:schemeClr val="accent1"/>
                </a:solidFill>
              </a:rPr>
              <a:t>ou </a:t>
            </a:r>
            <a:r>
              <a:rPr lang="fr-FR" sz="2800" b="1" dirty="0" smtClean="0">
                <a:solidFill>
                  <a:schemeClr val="accent1"/>
                </a:solidFill>
              </a:rPr>
              <a:t>«  Marthe et Maurice DENIS au crépuscule » </a:t>
            </a:r>
            <a:r>
              <a:rPr lang="fr-FR" sz="2800" dirty="0" smtClean="0">
                <a:solidFill>
                  <a:schemeClr val="accent1"/>
                </a:solidFill>
              </a:rPr>
              <a:t>1897</a:t>
            </a:r>
            <a:r>
              <a:rPr lang="fr-FR" sz="2800" dirty="0" smtClean="0"/>
              <a:t> ( 100 x 120 cm)</a:t>
            </a:r>
            <a:br>
              <a:rPr lang="fr-FR" sz="2800" dirty="0" smtClean="0"/>
            </a:br>
            <a:r>
              <a:rPr lang="fr-FR" sz="2800" dirty="0"/>
              <a:t/>
            </a:r>
            <a:br>
              <a:rPr lang="fr-FR" sz="2800" dirty="0"/>
            </a:br>
            <a:r>
              <a:rPr lang="fr-FR" sz="2800" dirty="0" smtClean="0"/>
              <a:t>Une scène intime sur la terrasse, une scène pleine de douceur avec une rose en plein centre du tableau pour symboliser cet amour qui les lie.</a:t>
            </a:r>
            <a:br>
              <a:rPr lang="fr-FR" sz="2800" dirty="0" smtClean="0"/>
            </a:br>
            <a:r>
              <a:rPr lang="fr-FR" sz="2800" dirty="0" smtClean="0"/>
              <a:t>On peut en même temps voir un certain rappel aux natures mortes de</a:t>
            </a:r>
            <a:br>
              <a:rPr lang="fr-FR" sz="2800" dirty="0" smtClean="0"/>
            </a:br>
            <a:r>
              <a:rPr lang="fr-FR" sz="2800" dirty="0" smtClean="0"/>
              <a:t>CEZANNE ( nappe, nature morte et même le couteau posé de biais) </a:t>
            </a:r>
            <a:endParaRPr lang="fr-FR" sz="2800" dirty="0"/>
          </a:p>
        </p:txBody>
      </p:sp>
      <p:sp>
        <p:nvSpPr>
          <p:cNvPr id="3" name="Rectangle 2"/>
          <p:cNvSpPr/>
          <p:nvPr/>
        </p:nvSpPr>
        <p:spPr>
          <a:xfrm>
            <a:off x="6175664" y="1529316"/>
            <a:ext cx="6096000" cy="3416320"/>
          </a:xfrm>
          <a:prstGeom prst="rect">
            <a:avLst/>
          </a:prstGeom>
        </p:spPr>
        <p:txBody>
          <a:bodyPr>
            <a:spAutoFit/>
          </a:bodyPr>
          <a:lstStyle/>
          <a:p>
            <a:r>
              <a:rPr lang="fr-FR" sz="2400" b="1" dirty="0">
                <a:solidFill>
                  <a:schemeClr val="accent1"/>
                </a:solidFill>
              </a:rPr>
              <a:t>« Maternité au </a:t>
            </a:r>
            <a:r>
              <a:rPr lang="fr-FR" sz="2400" b="1" dirty="0" err="1">
                <a:solidFill>
                  <a:schemeClr val="accent1"/>
                </a:solidFill>
              </a:rPr>
              <a:t>Pouldu</a:t>
            </a:r>
            <a:r>
              <a:rPr lang="fr-FR" sz="2400" b="1" dirty="0">
                <a:solidFill>
                  <a:schemeClr val="accent1"/>
                </a:solidFill>
              </a:rPr>
              <a:t> » </a:t>
            </a:r>
            <a:r>
              <a:rPr lang="fr-FR" sz="2400" dirty="0">
                <a:solidFill>
                  <a:schemeClr val="accent1"/>
                </a:solidFill>
              </a:rPr>
              <a:t>1899 ( 49 x 65 cm)</a:t>
            </a:r>
            <a:br>
              <a:rPr lang="fr-FR" sz="2400" dirty="0">
                <a:solidFill>
                  <a:schemeClr val="accent1"/>
                </a:solidFill>
              </a:rPr>
            </a:br>
            <a:r>
              <a:rPr lang="fr-FR" sz="2400" dirty="0">
                <a:solidFill>
                  <a:schemeClr val="accent1"/>
                </a:solidFill>
              </a:rPr>
              <a:t/>
            </a:r>
            <a:br>
              <a:rPr lang="fr-FR" sz="2400" dirty="0">
                <a:solidFill>
                  <a:schemeClr val="accent1"/>
                </a:solidFill>
              </a:rPr>
            </a:br>
            <a:r>
              <a:rPr lang="fr-FR" sz="2400" dirty="0"/>
              <a:t>Une scène familiale dans une ambiance chaleureuse rendue par l’utilisation des couleurs chaudes et le sujet lui-même:</a:t>
            </a:r>
            <a:br>
              <a:rPr lang="fr-FR" sz="2400" dirty="0"/>
            </a:br>
            <a:r>
              <a:rPr lang="fr-FR" sz="2400" dirty="0"/>
              <a:t>Marthe tient dans ses bras un nouveau-né (Bernadette) sa sœur Eva se penche vers elle et la petite Noëlle en costume de marin regarde avec douceur sa petite sœur</a:t>
            </a:r>
          </a:p>
        </p:txBody>
      </p:sp>
    </p:spTree>
    <p:extLst>
      <p:ext uri="{BB962C8B-B14F-4D97-AF65-F5344CB8AC3E}">
        <p14:creationId xmlns:p14="http://schemas.microsoft.com/office/powerpoint/2010/main" val="3760582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4854" y="2619953"/>
            <a:ext cx="9621981" cy="1325563"/>
          </a:xfrm>
        </p:spPr>
        <p:txBody>
          <a:bodyPr>
            <a:noAutofit/>
          </a:bodyPr>
          <a:lstStyle/>
          <a:p>
            <a:r>
              <a:rPr lang="fr-FR" sz="2800" b="1" dirty="0" smtClean="0">
                <a:solidFill>
                  <a:schemeClr val="accent1"/>
                </a:solidFill>
              </a:rPr>
              <a:t>« Portrait d’Yvonne </a:t>
            </a:r>
            <a:r>
              <a:rPr lang="fr-FR" sz="2800" b="1" dirty="0" err="1" smtClean="0">
                <a:solidFill>
                  <a:schemeClr val="accent1"/>
                </a:solidFill>
              </a:rPr>
              <a:t>Lerolle</a:t>
            </a:r>
            <a:r>
              <a:rPr lang="fr-FR" sz="2800" b="1" dirty="0" smtClean="0">
                <a:solidFill>
                  <a:schemeClr val="accent1"/>
                </a:solidFill>
              </a:rPr>
              <a:t> en 3 aspects »</a:t>
            </a:r>
            <a:br>
              <a:rPr lang="fr-FR" sz="2800" b="1" dirty="0" smtClean="0">
                <a:solidFill>
                  <a:schemeClr val="accent1"/>
                </a:solidFill>
              </a:rPr>
            </a:br>
            <a:r>
              <a:rPr lang="fr-FR" sz="2800" dirty="0" smtClean="0"/>
              <a:t>1897 ( 170 x 110 cm) Musée d’Orsay</a:t>
            </a:r>
            <a:br>
              <a:rPr lang="fr-FR" sz="2800" dirty="0" smtClean="0"/>
            </a:br>
            <a:r>
              <a:rPr lang="fr-FR" sz="2800" dirty="0" smtClean="0"/>
              <a:t>Yvonne fut amie de Maurice c’est la fille d’un éditeur de musique et grand mécène Henry LEROLLE.</a:t>
            </a:r>
            <a:br>
              <a:rPr lang="fr-FR" sz="2800" dirty="0" smtClean="0"/>
            </a:br>
            <a:r>
              <a:rPr lang="fr-FR" sz="2800" dirty="0" smtClean="0"/>
              <a:t>Portrait en pied (quasiment de taille réelle)</a:t>
            </a:r>
            <a:br>
              <a:rPr lang="fr-FR" sz="2800" dirty="0" smtClean="0"/>
            </a:br>
            <a:r>
              <a:rPr lang="fr-FR" sz="2800" dirty="0" smtClean="0"/>
              <a:t>au centre elle est de face et sur les côtés on la voit de profil, elle domine un paysage verdoyant tandis que des feuillages sombres sont au dessus d’elle</a:t>
            </a:r>
            <a:br>
              <a:rPr lang="fr-FR" sz="2800" dirty="0" smtClean="0"/>
            </a:br>
            <a:r>
              <a:rPr lang="fr-FR" sz="2800" dirty="0" smtClean="0"/>
              <a:t>En la représentant 3 fois, il la montre dans 3 attitudes différentes, à 3 moments distincts,</a:t>
            </a:r>
            <a:br>
              <a:rPr lang="fr-FR" sz="2800" dirty="0" smtClean="0"/>
            </a:br>
            <a:r>
              <a:rPr lang="fr-FR" sz="2800" dirty="0" smtClean="0"/>
              <a:t>dans 3 actes de la vie </a:t>
            </a:r>
            <a:br>
              <a:rPr lang="fr-FR" sz="2800" dirty="0" smtClean="0"/>
            </a:br>
            <a:r>
              <a:rPr lang="fr-FR" sz="2800" dirty="0"/>
              <a:t/>
            </a:r>
            <a:br>
              <a:rPr lang="fr-FR" sz="2800" dirty="0"/>
            </a:br>
            <a:r>
              <a:rPr lang="fr-FR" sz="2800" i="1" dirty="0" smtClean="0"/>
              <a:t>L’originalité du cadre est qu’il a été peint par Marthe DENIS</a:t>
            </a:r>
            <a:endParaRPr lang="fr-FR" sz="2800" b="1" dirty="0"/>
          </a:p>
        </p:txBody>
      </p:sp>
    </p:spTree>
    <p:extLst>
      <p:ext uri="{BB962C8B-B14F-4D97-AF65-F5344CB8AC3E}">
        <p14:creationId xmlns:p14="http://schemas.microsoft.com/office/powerpoint/2010/main" val="1099134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3627" y="1243878"/>
            <a:ext cx="10999643" cy="1325563"/>
          </a:xfrm>
        </p:spPr>
        <p:txBody>
          <a:bodyPr>
            <a:noAutofit/>
          </a:bodyPr>
          <a:lstStyle/>
          <a:p>
            <a:r>
              <a:rPr lang="fr-FR" sz="2800" b="1" dirty="0" smtClean="0">
                <a:solidFill>
                  <a:schemeClr val="accent1"/>
                </a:solidFill>
              </a:rPr>
              <a:t>« Hommage à Cézanne »</a:t>
            </a:r>
            <a:br>
              <a:rPr lang="fr-FR" sz="2800" b="1" dirty="0" smtClean="0">
                <a:solidFill>
                  <a:schemeClr val="accent1"/>
                </a:solidFill>
              </a:rPr>
            </a:br>
            <a:r>
              <a:rPr lang="fr-FR" sz="2800" dirty="0" smtClean="0"/>
              <a:t>1900 ( 182 x 243,5 cm)</a:t>
            </a:r>
            <a:br>
              <a:rPr lang="fr-FR" sz="2800" dirty="0" smtClean="0"/>
            </a:br>
            <a:r>
              <a:rPr lang="fr-FR" sz="2800" dirty="0" smtClean="0"/>
              <a:t>Musée d’Orsay</a:t>
            </a:r>
            <a:br>
              <a:rPr lang="fr-FR" sz="2800" dirty="0" smtClean="0"/>
            </a:br>
            <a:r>
              <a:rPr lang="fr-FR" sz="2800" dirty="0" smtClean="0"/>
              <a:t>La </a:t>
            </a:r>
            <a:r>
              <a:rPr lang="fr-FR" sz="2800" dirty="0" smtClean="0"/>
              <a:t>scène se passe dans la boutique du marchand d’art Ambroise VOLLARD; DENIS a réuni autour de lui des amis artistes et critiques d’art afin de célébrer Paul CEZANNE dont «  </a:t>
            </a:r>
            <a:r>
              <a:rPr lang="fr-FR" sz="2800" u="sng" dirty="0" smtClean="0"/>
              <a:t>Compotier, verre et pommes*</a:t>
            </a:r>
            <a:r>
              <a:rPr lang="fr-FR" sz="2800" dirty="0" smtClean="0"/>
              <a:t> » est posé sur le chevalet bien au centre du tableau: hommage à celui qu’ils considèrent comme un Maitre</a:t>
            </a:r>
            <a:br>
              <a:rPr lang="fr-FR" sz="2800" dirty="0" smtClean="0"/>
            </a:br>
            <a:r>
              <a:rPr lang="fr-FR" sz="2800" dirty="0" smtClean="0"/>
              <a:t>GAUGUIN et RENOIR à travers leurs tableaux accrochés sont également mis à l’honneur</a:t>
            </a:r>
            <a:endParaRPr lang="fr-FR" sz="2800" dirty="0"/>
          </a:p>
        </p:txBody>
      </p:sp>
      <p:sp>
        <p:nvSpPr>
          <p:cNvPr id="6" name="Rectangle 5"/>
          <p:cNvSpPr/>
          <p:nvPr/>
        </p:nvSpPr>
        <p:spPr>
          <a:xfrm>
            <a:off x="86591" y="3743649"/>
            <a:ext cx="11759046" cy="2677656"/>
          </a:xfrm>
          <a:prstGeom prst="rect">
            <a:avLst/>
          </a:prstGeom>
        </p:spPr>
        <p:txBody>
          <a:bodyPr wrap="square">
            <a:spAutoFit/>
          </a:bodyPr>
          <a:lstStyle/>
          <a:p>
            <a:r>
              <a:rPr lang="fr-FR" sz="2400" dirty="0"/>
              <a:t>Tous les regards sont tournés vers Odilon REDON qui semble être le maitre de cérémonie</a:t>
            </a:r>
            <a:br>
              <a:rPr lang="fr-FR" sz="2400" dirty="0"/>
            </a:br>
            <a:r>
              <a:rPr lang="fr-FR" sz="2400" dirty="0"/>
              <a:t>On reconnait de gauche à droite:</a:t>
            </a:r>
            <a:br>
              <a:rPr lang="fr-FR" sz="2400" dirty="0"/>
            </a:br>
            <a:r>
              <a:rPr lang="fr-FR" sz="2400" dirty="0"/>
              <a:t>- Edouard VUILLARD* ( barbe rousse)</a:t>
            </a:r>
            <a:br>
              <a:rPr lang="fr-FR" sz="2400" dirty="0"/>
            </a:br>
            <a:r>
              <a:rPr lang="fr-FR" sz="2400" dirty="0"/>
              <a:t>-un critique d’art avec son chapeau haut de forme</a:t>
            </a:r>
            <a:br>
              <a:rPr lang="fr-FR" sz="2400" dirty="0"/>
            </a:br>
            <a:r>
              <a:rPr lang="fr-FR" sz="2400" dirty="0"/>
              <a:t>- «  le maitre de maison »Ambroise VOLLARD qui tient le chevalet</a:t>
            </a:r>
            <a:br>
              <a:rPr lang="fr-FR" sz="2400" dirty="0"/>
            </a:br>
            <a:r>
              <a:rPr lang="fr-FR" sz="2400" dirty="0"/>
              <a:t>-Maurice DENIS</a:t>
            </a:r>
            <a:r>
              <a:rPr lang="fr-FR" sz="2400" dirty="0" smtClean="0"/>
              <a:t>*-</a:t>
            </a:r>
            <a:r>
              <a:rPr lang="fr-FR" sz="2400" dirty="0"/>
              <a:t>Paul RANSON</a:t>
            </a:r>
            <a:r>
              <a:rPr lang="fr-FR" sz="2400" dirty="0" smtClean="0"/>
              <a:t>*- </a:t>
            </a:r>
            <a:r>
              <a:rPr lang="fr-FR" sz="2400" dirty="0"/>
              <a:t>Ker-Xavier ROUSSEL</a:t>
            </a:r>
            <a:r>
              <a:rPr lang="fr-FR" sz="2400" dirty="0" smtClean="0"/>
              <a:t>*- </a:t>
            </a:r>
            <a:r>
              <a:rPr lang="fr-FR" sz="2400" dirty="0"/>
              <a:t>Pierre BONNARD fumant la pipe*</a:t>
            </a:r>
            <a:r>
              <a:rPr lang="fr-FR" dirty="0"/>
              <a:t/>
            </a:r>
            <a:br>
              <a:rPr lang="fr-FR" dirty="0"/>
            </a:br>
            <a:r>
              <a:rPr lang="fr-FR" sz="2400" dirty="0"/>
              <a:t>- Marthe </a:t>
            </a:r>
          </a:p>
        </p:txBody>
      </p:sp>
    </p:spTree>
    <p:extLst>
      <p:ext uri="{BB962C8B-B14F-4D97-AF65-F5344CB8AC3E}">
        <p14:creationId xmlns:p14="http://schemas.microsoft.com/office/powerpoint/2010/main" val="26951609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736" y="2380962"/>
            <a:ext cx="5659582" cy="1325563"/>
          </a:xfrm>
        </p:spPr>
        <p:txBody>
          <a:bodyPr>
            <a:noAutofit/>
          </a:bodyPr>
          <a:lstStyle/>
          <a:p>
            <a:r>
              <a:rPr lang="fr-FR" sz="2800" b="1" dirty="0" smtClean="0">
                <a:solidFill>
                  <a:schemeClr val="accent1"/>
                </a:solidFill>
              </a:rPr>
              <a:t>« Malon et les hortensias » </a:t>
            </a:r>
            <a:r>
              <a:rPr lang="fr-FR" sz="2800" dirty="0" smtClean="0">
                <a:solidFill>
                  <a:schemeClr val="accent1"/>
                </a:solidFill>
              </a:rPr>
              <a:t>1921</a:t>
            </a:r>
            <a:br>
              <a:rPr lang="fr-FR" sz="2800" dirty="0" smtClean="0">
                <a:solidFill>
                  <a:schemeClr val="accent1"/>
                </a:solidFill>
              </a:rPr>
            </a:br>
            <a:r>
              <a:rPr lang="fr-FR" sz="2800" dirty="0">
                <a:solidFill>
                  <a:schemeClr val="accent1"/>
                </a:solidFill>
              </a:rPr>
              <a:t/>
            </a:r>
            <a:br>
              <a:rPr lang="fr-FR" sz="2800" dirty="0">
                <a:solidFill>
                  <a:schemeClr val="accent1"/>
                </a:solidFill>
              </a:rPr>
            </a:br>
            <a:r>
              <a:rPr lang="fr-FR" sz="2800" dirty="0" smtClean="0"/>
              <a:t>Sa fille Madeleine est occupée à lire tandis que le petit François pousse une brouette dans une allée bordée de galets et d’hortensias en pleine floraison</a:t>
            </a:r>
            <a:br>
              <a:rPr lang="fr-FR" sz="2800" dirty="0" smtClean="0"/>
            </a:br>
            <a:r>
              <a:rPr lang="fr-FR" sz="2800" dirty="0"/>
              <a:t/>
            </a:r>
            <a:br>
              <a:rPr lang="fr-FR" sz="2800" dirty="0"/>
            </a:br>
            <a:r>
              <a:rPr lang="fr-FR" sz="2800" dirty="0" smtClean="0"/>
              <a:t>Magnifique camaïeu de bleus : les vêtements des enfants, les hortensias et les ombres projetées.</a:t>
            </a:r>
            <a:br>
              <a:rPr lang="fr-FR" sz="2800" dirty="0" smtClean="0"/>
            </a:br>
            <a:r>
              <a:rPr lang="fr-FR" sz="2800" dirty="0" smtClean="0"/>
              <a:t>Des cernes noirs soulignent le visage et les bras de Malon tandis que le visage de François est à peine esquissé </a:t>
            </a:r>
            <a:endParaRPr lang="fr-FR" sz="2800" dirty="0"/>
          </a:p>
        </p:txBody>
      </p:sp>
      <p:sp>
        <p:nvSpPr>
          <p:cNvPr id="4" name="Rectangle 3"/>
          <p:cNvSpPr/>
          <p:nvPr/>
        </p:nvSpPr>
        <p:spPr>
          <a:xfrm>
            <a:off x="5811982" y="345684"/>
            <a:ext cx="6096000" cy="4154984"/>
          </a:xfrm>
          <a:prstGeom prst="rect">
            <a:avLst/>
          </a:prstGeom>
        </p:spPr>
        <p:txBody>
          <a:bodyPr>
            <a:spAutoFit/>
          </a:bodyPr>
          <a:lstStyle/>
          <a:p>
            <a:r>
              <a:rPr lang="fr-FR" sz="2400" b="1" dirty="0">
                <a:solidFill>
                  <a:schemeClr val="accent1"/>
                </a:solidFill>
              </a:rPr>
              <a:t>« Soir sur la Terrasse » </a:t>
            </a:r>
            <a:r>
              <a:rPr lang="fr-FR" sz="2400" dirty="0">
                <a:solidFill>
                  <a:schemeClr val="accent1"/>
                </a:solidFill>
              </a:rPr>
              <a:t>1921</a:t>
            </a:r>
            <a:br>
              <a:rPr lang="fr-FR" sz="2400" dirty="0">
                <a:solidFill>
                  <a:schemeClr val="accent1"/>
                </a:solidFill>
              </a:rPr>
            </a:br>
            <a:r>
              <a:rPr lang="fr-FR" sz="2400" dirty="0"/>
              <a:t/>
            </a:r>
            <a:br>
              <a:rPr lang="fr-FR" sz="2400" dirty="0"/>
            </a:br>
            <a:r>
              <a:rPr lang="fr-FR" sz="2400" dirty="0"/>
              <a:t>Marthe est décédée en 1919;</a:t>
            </a:r>
            <a:br>
              <a:rPr lang="fr-FR" sz="2400" dirty="0"/>
            </a:br>
            <a:r>
              <a:rPr lang="fr-FR" sz="2400" dirty="0"/>
              <a:t>Maurice représente Lisbeth, professeur de piano d’une de ses filles.</a:t>
            </a:r>
            <a:br>
              <a:rPr lang="fr-FR" sz="2400" dirty="0"/>
            </a:br>
            <a:r>
              <a:rPr lang="fr-FR" sz="2400" dirty="0"/>
              <a:t/>
            </a:r>
            <a:br>
              <a:rPr lang="fr-FR" sz="2400" dirty="0"/>
            </a:br>
            <a:r>
              <a:rPr lang="fr-FR" sz="2400" dirty="0"/>
              <a:t> Elle est  sur la terrasse de la villa </a:t>
            </a:r>
            <a:r>
              <a:rPr lang="fr-FR" sz="2400" dirty="0" err="1"/>
              <a:t>Silencio</a:t>
            </a:r>
            <a:r>
              <a:rPr lang="fr-FR" sz="2400" dirty="0"/>
              <a:t> entourée des enfants, elle</a:t>
            </a:r>
            <a:br>
              <a:rPr lang="fr-FR" sz="2400" dirty="0"/>
            </a:br>
            <a:r>
              <a:rPr lang="fr-FR" sz="2400" dirty="0"/>
              <a:t>deviendra sa future épouse et ensemble ils auront 2 enfants :</a:t>
            </a:r>
            <a:br>
              <a:rPr lang="fr-FR" sz="2400" dirty="0"/>
            </a:br>
            <a:r>
              <a:rPr lang="fr-FR" sz="2400" dirty="0"/>
              <a:t>Jean-Baptiste(1923) et Pauline(1925</a:t>
            </a:r>
          </a:p>
        </p:txBody>
      </p:sp>
    </p:spTree>
    <p:extLst>
      <p:ext uri="{BB962C8B-B14F-4D97-AF65-F5344CB8AC3E}">
        <p14:creationId xmlns:p14="http://schemas.microsoft.com/office/powerpoint/2010/main" val="32353860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73" y="1686519"/>
            <a:ext cx="11308772" cy="1325563"/>
          </a:xfrm>
        </p:spPr>
        <p:txBody>
          <a:bodyPr>
            <a:normAutofit fontScale="90000"/>
          </a:bodyPr>
          <a:lstStyle/>
          <a:p>
            <a:r>
              <a:rPr lang="fr-FR" sz="2800" b="1" dirty="0" smtClean="0">
                <a:solidFill>
                  <a:schemeClr val="accent1"/>
                </a:solidFill>
              </a:rPr>
              <a:t>« Autoportrait devant le Prieuré » </a:t>
            </a:r>
            <a:r>
              <a:rPr lang="fr-FR" sz="2800" dirty="0" smtClean="0">
                <a:solidFill>
                  <a:schemeClr val="accent1"/>
                </a:solidFill>
              </a:rPr>
              <a:t>1921   </a:t>
            </a:r>
            <a:r>
              <a:rPr lang="fr-FR" sz="2800" dirty="0" smtClean="0"/>
              <a:t>(71 x 78 cm)</a:t>
            </a:r>
            <a:br>
              <a:rPr lang="fr-FR" sz="2800" dirty="0" smtClean="0"/>
            </a:br>
            <a:r>
              <a:rPr lang="fr-FR" sz="2800" dirty="0" smtClean="0"/>
              <a:t>Musée Maurice DENIS</a:t>
            </a:r>
            <a:br>
              <a:rPr lang="fr-FR" sz="2800" dirty="0" smtClean="0"/>
            </a:br>
            <a:r>
              <a:rPr lang="fr-FR" sz="2800" dirty="0"/>
              <a:t/>
            </a:r>
            <a:br>
              <a:rPr lang="fr-FR" sz="2800" dirty="0"/>
            </a:br>
            <a:r>
              <a:rPr lang="fr-FR" sz="2800" dirty="0" smtClean="0"/>
              <a:t>Ce tableau, outre le côté </a:t>
            </a:r>
            <a:r>
              <a:rPr lang="fr-FR" sz="2800" dirty="0" smtClean="0"/>
              <a:t>purement esthétique</a:t>
            </a:r>
            <a:r>
              <a:rPr lang="fr-FR" sz="2800" dirty="0" smtClean="0"/>
              <a:t>, est très fort au niveau symbolique car il fait suite à un même tableau </a:t>
            </a:r>
            <a:r>
              <a:rPr lang="fr-FR" sz="2800" b="1" u="sng" dirty="0" smtClean="0">
                <a:solidFill>
                  <a:schemeClr val="accent1"/>
                </a:solidFill>
              </a:rPr>
              <a:t>de 1916</a:t>
            </a:r>
            <a:br>
              <a:rPr lang="fr-FR" sz="2800" b="1" u="sng" dirty="0" smtClean="0">
                <a:solidFill>
                  <a:schemeClr val="accent1"/>
                </a:solidFill>
              </a:rPr>
            </a:br>
            <a:r>
              <a:rPr lang="fr-FR" sz="2800" dirty="0" smtClean="0"/>
              <a:t/>
            </a:r>
            <a:br>
              <a:rPr lang="fr-FR" sz="2800" dirty="0" smtClean="0"/>
            </a:br>
            <a:r>
              <a:rPr lang="fr-FR" sz="2800" dirty="0" smtClean="0"/>
              <a:t>Représentation classique d’un artiste avec son chevalet et son pinceau</a:t>
            </a:r>
            <a:br>
              <a:rPr lang="fr-FR" sz="2800" dirty="0" smtClean="0"/>
            </a:br>
            <a:r>
              <a:rPr lang="fr-FR" sz="2800" dirty="0" smtClean="0"/>
              <a:t>DENIS, par un bel après-midi d’automne est dans un décor qu’il affectionne : son magnifique prieuré dont on voit le clocher de la petite chapelle.</a:t>
            </a:r>
            <a:br>
              <a:rPr lang="fr-FR" sz="2800" dirty="0" smtClean="0"/>
            </a:br>
            <a:r>
              <a:rPr lang="fr-FR" sz="2800" dirty="0" smtClean="0"/>
              <a:t>Il est entouré de ses enfants; dans le 1</a:t>
            </a:r>
            <a:r>
              <a:rPr lang="fr-FR" sz="2800" baseline="30000" dirty="0" smtClean="0"/>
              <a:t>er</a:t>
            </a:r>
            <a:r>
              <a:rPr lang="fr-FR" sz="2800" dirty="0" smtClean="0"/>
              <a:t> tableau 1 garçonnet, 3 jeunes filles et en haut regardant Maurice il y a Marthe tenant un nouveau-né et une jeune fille un peu songeuse</a:t>
            </a:r>
            <a:endParaRPr lang="fr-FR" sz="2800" dirty="0"/>
          </a:p>
        </p:txBody>
      </p:sp>
      <p:sp>
        <p:nvSpPr>
          <p:cNvPr id="5" name="Rectangle 4"/>
          <p:cNvSpPr/>
          <p:nvPr/>
        </p:nvSpPr>
        <p:spPr>
          <a:xfrm>
            <a:off x="183573" y="4529665"/>
            <a:ext cx="11589327" cy="1938992"/>
          </a:xfrm>
          <a:prstGeom prst="rect">
            <a:avLst/>
          </a:prstGeom>
        </p:spPr>
        <p:txBody>
          <a:bodyPr wrap="square">
            <a:spAutoFit/>
          </a:bodyPr>
          <a:lstStyle/>
          <a:p>
            <a:r>
              <a:rPr lang="fr-FR" sz="2400" dirty="0"/>
              <a:t>Dans la seconde version :</a:t>
            </a:r>
          </a:p>
          <a:p>
            <a:r>
              <a:rPr lang="fr-FR" sz="2400" dirty="0"/>
              <a:t>2 garçonnets jouent au pied du muret, 3 filles bavardent négligemment; l’ainée est songeuse la tête posée dans sa main, elle se tient près </a:t>
            </a:r>
            <a:r>
              <a:rPr lang="fr-FR" sz="2400" dirty="0" smtClean="0"/>
              <a:t>de 2 </a:t>
            </a:r>
            <a:r>
              <a:rPr lang="fr-FR" sz="2400" dirty="0"/>
              <a:t>autres personnages féminins: c’est </a:t>
            </a:r>
            <a:r>
              <a:rPr lang="fr-FR" sz="2400" u="sng" dirty="0"/>
              <a:t>Marthe</a:t>
            </a:r>
            <a:r>
              <a:rPr lang="fr-FR" sz="2400" dirty="0"/>
              <a:t> ( décédée 2 ans plus tôt) qui accueille dans ses bras </a:t>
            </a:r>
            <a:r>
              <a:rPr lang="fr-FR" sz="2400" u="sng" dirty="0"/>
              <a:t>Lisbeth</a:t>
            </a:r>
            <a:r>
              <a:rPr lang="fr-FR" sz="2400" dirty="0"/>
              <a:t> la nouvelle compagne de Maurice, celle qui élèvera les 6 enfants présents et veillera sur Maurice!</a:t>
            </a:r>
            <a:endParaRPr lang="fr-FR" sz="2400" dirty="0"/>
          </a:p>
        </p:txBody>
      </p:sp>
    </p:spTree>
    <p:extLst>
      <p:ext uri="{BB962C8B-B14F-4D97-AF65-F5344CB8AC3E}">
        <p14:creationId xmlns:p14="http://schemas.microsoft.com/office/powerpoint/2010/main" val="8861364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30382" y="1851025"/>
            <a:ext cx="10515600" cy="1325563"/>
          </a:xfrm>
        </p:spPr>
        <p:txBody>
          <a:bodyPr>
            <a:normAutofit fontScale="90000"/>
          </a:bodyPr>
          <a:lstStyle/>
          <a:p>
            <a:r>
              <a:rPr lang="fr-FR" b="1" u="sng" dirty="0" smtClean="0"/>
              <a:t>LES PEINTURES DECORATIVES</a:t>
            </a:r>
            <a:br>
              <a:rPr lang="fr-FR" b="1" u="sng" dirty="0" smtClean="0"/>
            </a:br>
            <a:r>
              <a:rPr lang="fr-FR" b="1" u="sng" dirty="0"/>
              <a:t/>
            </a:r>
            <a:br>
              <a:rPr lang="fr-FR" b="1" u="sng" dirty="0"/>
            </a:br>
            <a:r>
              <a:rPr lang="fr-FR" sz="3200" dirty="0" smtClean="0"/>
              <a:t>Au départ les Nabis ne répondent à aucune commande quand ils s’intéressent aux arts décoratifs, ils veulent abandonner la peinture de chevalet.</a:t>
            </a:r>
            <a:br>
              <a:rPr lang="fr-FR" sz="3200" dirty="0" smtClean="0"/>
            </a:br>
            <a:r>
              <a:rPr lang="fr-FR" sz="3200" dirty="0" smtClean="0"/>
              <a:t/>
            </a:r>
            <a:br>
              <a:rPr lang="fr-FR" sz="3200" dirty="0" smtClean="0"/>
            </a:br>
            <a:r>
              <a:rPr lang="fr-FR" sz="3200" dirty="0" smtClean="0"/>
              <a:t>Maurice DENIS aura une production très prolifique touchant à la fois les décors intérieurs, la décoration d’église, les vitraux </a:t>
            </a:r>
            <a:r>
              <a:rPr lang="fr-FR" b="1" u="sng" dirty="0" smtClean="0"/>
              <a:t/>
            </a:r>
            <a:br>
              <a:rPr lang="fr-FR" b="1" u="sng" dirty="0" smtClean="0"/>
            </a:br>
            <a:r>
              <a:rPr lang="fr-FR" b="1" u="sng" dirty="0"/>
              <a:t/>
            </a:r>
            <a:br>
              <a:rPr lang="fr-FR" b="1" u="sng" dirty="0"/>
            </a:br>
            <a:endParaRPr lang="fr-FR" b="1" u="sng" dirty="0"/>
          </a:p>
        </p:txBody>
      </p:sp>
    </p:spTree>
    <p:extLst>
      <p:ext uri="{BB962C8B-B14F-4D97-AF65-F5344CB8AC3E}">
        <p14:creationId xmlns:p14="http://schemas.microsoft.com/office/powerpoint/2010/main" val="21189301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37754" y="1429695"/>
            <a:ext cx="11087101" cy="1573277"/>
          </a:xfrm>
        </p:spPr>
        <p:txBody>
          <a:bodyPr>
            <a:noAutofit/>
          </a:bodyPr>
          <a:lstStyle/>
          <a:p>
            <a:r>
              <a:rPr lang="fr-FR" sz="2800" dirty="0" smtClean="0"/>
              <a:t>Dès </a:t>
            </a:r>
            <a:r>
              <a:rPr lang="fr-FR" sz="2800" b="1" dirty="0" smtClean="0"/>
              <a:t>1892</a:t>
            </a:r>
            <a:r>
              <a:rPr lang="fr-FR" sz="2800" dirty="0" smtClean="0"/>
              <a:t>, DENIS reçoit une 1</a:t>
            </a:r>
            <a:r>
              <a:rPr lang="fr-FR" sz="2800" baseline="30000" dirty="0" smtClean="0"/>
              <a:t>ère</a:t>
            </a:r>
            <a:r>
              <a:rPr lang="fr-FR" sz="2800" dirty="0" smtClean="0"/>
              <a:t> commande d’Henry LEROLLE( peintre, amateur de musique et collectionneur) pour le plafond de sa salle à manger.</a:t>
            </a:r>
            <a:br>
              <a:rPr lang="fr-FR" sz="2800" dirty="0" smtClean="0"/>
            </a:br>
            <a:r>
              <a:rPr lang="fr-FR" sz="2800" dirty="0" smtClean="0"/>
              <a:t>Faire appel à un artiste de 22 ans est la preuve d’une certaine audace!</a:t>
            </a:r>
            <a:r>
              <a:rPr lang="fr-FR" sz="2800" dirty="0"/>
              <a:t/>
            </a:r>
            <a:br>
              <a:rPr lang="fr-FR" sz="2800" dirty="0"/>
            </a:br>
            <a:r>
              <a:rPr lang="fr-FR" sz="2800" dirty="0" smtClean="0"/>
              <a:t> DENIS va réaliser </a:t>
            </a:r>
            <a:r>
              <a:rPr lang="fr-FR" sz="2800" b="1" dirty="0" smtClean="0"/>
              <a:t>« </a:t>
            </a:r>
            <a:r>
              <a:rPr lang="fr-FR" sz="2800" b="1" dirty="0" smtClean="0">
                <a:solidFill>
                  <a:schemeClr val="accent1"/>
                </a:solidFill>
              </a:rPr>
              <a:t> Arabesque poétique </a:t>
            </a:r>
            <a:r>
              <a:rPr lang="fr-FR" sz="2800" b="1" dirty="0" smtClean="0">
                <a:solidFill>
                  <a:schemeClr val="accent1"/>
                </a:solidFill>
              </a:rPr>
              <a:t>» </a:t>
            </a:r>
            <a:r>
              <a:rPr lang="fr-FR" sz="2800" dirty="0" smtClean="0"/>
              <a:t>tableau </a:t>
            </a:r>
            <a:r>
              <a:rPr lang="fr-FR" sz="2800" dirty="0" smtClean="0"/>
              <a:t>connu également sous le nom de:</a:t>
            </a:r>
            <a:r>
              <a:rPr lang="fr-FR" sz="2800" dirty="0"/>
              <a:t> </a:t>
            </a:r>
            <a:r>
              <a:rPr lang="fr-FR" sz="2800" b="1" dirty="0" smtClean="0"/>
              <a:t>«</a:t>
            </a:r>
            <a:r>
              <a:rPr lang="fr-FR" sz="2800" b="1" dirty="0" smtClean="0">
                <a:solidFill>
                  <a:schemeClr val="accent1"/>
                </a:solidFill>
              </a:rPr>
              <a:t> l’Echelle dans le Feui</a:t>
            </a:r>
            <a:r>
              <a:rPr lang="fr-FR" sz="2800" b="1" dirty="0" smtClean="0"/>
              <a:t>llage » </a:t>
            </a:r>
            <a:r>
              <a:rPr lang="fr-FR" sz="2800" dirty="0" smtClean="0"/>
              <a:t>274 x 173 cm avec cadre ( huile sur toile collée sur bois)</a:t>
            </a:r>
            <a:endParaRPr lang="fr-FR" sz="2800" b="1" dirty="0"/>
          </a:p>
        </p:txBody>
      </p:sp>
      <p:sp>
        <p:nvSpPr>
          <p:cNvPr id="4" name="Rectangle 3"/>
          <p:cNvSpPr/>
          <p:nvPr/>
        </p:nvSpPr>
        <p:spPr>
          <a:xfrm>
            <a:off x="481446" y="3418609"/>
            <a:ext cx="11447318" cy="3046988"/>
          </a:xfrm>
          <a:prstGeom prst="rect">
            <a:avLst/>
          </a:prstGeom>
        </p:spPr>
        <p:txBody>
          <a:bodyPr wrap="square">
            <a:spAutoFit/>
          </a:bodyPr>
          <a:lstStyle/>
          <a:p>
            <a:r>
              <a:rPr lang="fr-FR" sz="2400" dirty="0"/>
              <a:t>4 femmes gravissent une échelle sur un fond végétal ( référence vraisemblable à </a:t>
            </a:r>
            <a:r>
              <a:rPr lang="fr-FR" sz="2400" b="1" dirty="0"/>
              <a:t>l’Echelle de Jacob</a:t>
            </a:r>
            <a:r>
              <a:rPr lang="fr-FR" sz="2400" dirty="0"/>
              <a:t>) sans doute pour y cueillir des fruits ( invisibles sur le tableau)</a:t>
            </a:r>
            <a:br>
              <a:rPr lang="fr-FR" sz="2400" dirty="0"/>
            </a:br>
            <a:r>
              <a:rPr lang="fr-FR" sz="2400" dirty="0"/>
              <a:t>Pour les 4 femmes c’est à nouveau Marthe qui sert de modèle faisant le lien sur cette échelle entre le monde terrestre et le monde céleste.</a:t>
            </a:r>
            <a:br>
              <a:rPr lang="fr-FR" sz="2400" dirty="0"/>
            </a:br>
            <a:r>
              <a:rPr lang="fr-FR" sz="2400" dirty="0"/>
              <a:t>Une ascension joyeuse avec du mouvement, des couleurs ( en aplat) qui malgré leur opposition sont en pleine harmonie.</a:t>
            </a:r>
            <a:br>
              <a:rPr lang="fr-FR" sz="2400" dirty="0"/>
            </a:br>
            <a:r>
              <a:rPr lang="fr-FR" sz="2400" dirty="0"/>
              <a:t>Les formes des feuillages forment des arabesques tout comme les corps et les robes</a:t>
            </a:r>
            <a:br>
              <a:rPr lang="fr-FR" sz="2400" dirty="0"/>
            </a:br>
            <a:r>
              <a:rPr lang="fr-FR" sz="2400" dirty="0"/>
              <a:t>Les trouées de ciel allègent la composition.</a:t>
            </a:r>
          </a:p>
        </p:txBody>
      </p:sp>
    </p:spTree>
    <p:extLst>
      <p:ext uri="{BB962C8B-B14F-4D97-AF65-F5344CB8AC3E}">
        <p14:creationId xmlns:p14="http://schemas.microsoft.com/office/powerpoint/2010/main" val="10241991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167984" y="1217178"/>
            <a:ext cx="11897591" cy="1325563"/>
          </a:xfrm>
        </p:spPr>
        <p:txBody>
          <a:bodyPr>
            <a:normAutofit fontScale="90000"/>
          </a:bodyPr>
          <a:lstStyle/>
          <a:p>
            <a:r>
              <a:rPr lang="fr-FR" sz="2800" b="1" dirty="0" smtClean="0">
                <a:solidFill>
                  <a:schemeClr val="accent1"/>
                </a:solidFill>
              </a:rPr>
              <a:t>« La Légende de St Hubert » </a:t>
            </a:r>
            <a:r>
              <a:rPr lang="fr-FR" sz="2800" dirty="0" smtClean="0">
                <a:solidFill>
                  <a:schemeClr val="accent1"/>
                </a:solidFill>
              </a:rPr>
              <a:t>1897  </a:t>
            </a:r>
            <a:r>
              <a:rPr lang="fr-FR" sz="2800" dirty="0" smtClean="0"/>
              <a:t>( 225x 175 pour chacun des 6 panneaux latéraux + 225 x  212 cm pour le panneau central)    Musée M.DENIS</a:t>
            </a:r>
            <a:br>
              <a:rPr lang="fr-FR" sz="2800" dirty="0" smtClean="0"/>
            </a:br>
            <a:r>
              <a:rPr lang="fr-FR" sz="2800" dirty="0"/>
              <a:t/>
            </a:r>
            <a:br>
              <a:rPr lang="fr-FR" sz="2800" dirty="0"/>
            </a:br>
            <a:r>
              <a:rPr lang="fr-FR" sz="2800" dirty="0" smtClean="0"/>
              <a:t>Une commande effectuée par le Baron COCHIN ( grand amateur de chasse à courre) pour décorer son bureau.</a:t>
            </a:r>
            <a:br>
              <a:rPr lang="fr-FR" sz="2800" dirty="0" smtClean="0"/>
            </a:br>
            <a:r>
              <a:rPr lang="fr-FR" sz="2800" u="sng" dirty="0" smtClean="0"/>
              <a:t>Ces 7 panneaux racontent à la fois une journée de chasse à courre mais aussi une quête spirituelle</a:t>
            </a:r>
            <a:br>
              <a:rPr lang="fr-FR" sz="2800" u="sng" dirty="0" smtClean="0"/>
            </a:br>
            <a:endParaRPr lang="fr-FR" sz="2800" u="sng" dirty="0"/>
          </a:p>
        </p:txBody>
      </p:sp>
      <p:sp>
        <p:nvSpPr>
          <p:cNvPr id="2" name="Rectangle 1"/>
          <p:cNvSpPr/>
          <p:nvPr/>
        </p:nvSpPr>
        <p:spPr>
          <a:xfrm>
            <a:off x="167983" y="3036793"/>
            <a:ext cx="11897592" cy="1938992"/>
          </a:xfrm>
          <a:prstGeom prst="rect">
            <a:avLst/>
          </a:prstGeom>
        </p:spPr>
        <p:txBody>
          <a:bodyPr wrap="square">
            <a:spAutoFit/>
          </a:bodyPr>
          <a:lstStyle/>
          <a:p>
            <a:r>
              <a:rPr lang="fr-FR" sz="2400" b="1" dirty="0">
                <a:solidFill>
                  <a:schemeClr val="accent1"/>
                </a:solidFill>
              </a:rPr>
              <a:t>« Le Départ »                               « Le lâcher des chiens »                «  Le Bien-Aller »</a:t>
            </a:r>
            <a:br>
              <a:rPr lang="fr-FR" sz="2400" b="1" dirty="0">
                <a:solidFill>
                  <a:schemeClr val="accent1"/>
                </a:solidFill>
              </a:rPr>
            </a:br>
            <a:r>
              <a:rPr lang="fr-FR" sz="2400" dirty="0"/>
              <a:t>Le baron Denys COCHIN et son épouse, suivis de leurs enfants partent dans une ambiance calme et sereine; on lâche les chiens car le cerf a été repéré</a:t>
            </a:r>
            <a:br>
              <a:rPr lang="fr-FR" sz="2400" dirty="0"/>
            </a:br>
            <a:r>
              <a:rPr lang="fr-FR" sz="2400" dirty="0"/>
              <a:t>Les couleurs utilisées sont chaudes, le rythme de la chasse se ressent par le mouvement donné aux 2 dernières scènes</a:t>
            </a:r>
          </a:p>
        </p:txBody>
      </p:sp>
    </p:spTree>
    <p:extLst>
      <p:ext uri="{BB962C8B-B14F-4D97-AF65-F5344CB8AC3E}">
        <p14:creationId xmlns:p14="http://schemas.microsoft.com/office/powerpoint/2010/main" val="365038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8473" y="1488591"/>
            <a:ext cx="11441300" cy="1325563"/>
          </a:xfrm>
        </p:spPr>
        <p:txBody>
          <a:bodyPr>
            <a:noAutofit/>
          </a:bodyPr>
          <a:lstStyle/>
          <a:p>
            <a:r>
              <a:rPr lang="fr-FR" sz="2800" b="1" dirty="0" smtClean="0">
                <a:solidFill>
                  <a:schemeClr val="accent1"/>
                </a:solidFill>
              </a:rPr>
              <a:t>« Le Miracle »</a:t>
            </a:r>
            <a:br>
              <a:rPr lang="fr-FR" sz="2800" b="1" dirty="0" smtClean="0">
                <a:solidFill>
                  <a:schemeClr val="accent1"/>
                </a:solidFill>
              </a:rPr>
            </a:br>
            <a:r>
              <a:rPr lang="fr-FR" sz="2800" dirty="0" smtClean="0"/>
              <a:t>Le </a:t>
            </a:r>
            <a:r>
              <a:rPr lang="fr-FR" sz="2800" dirty="0" smtClean="0"/>
              <a:t>panneau central reprend la légende même de ce jeune seigneur qui vivait dans les Ardennes. Lors d’un chasse il vit un crucifix étincelant de lumière entre les bois d’un cerf et le Christ lui parla.</a:t>
            </a:r>
            <a:br>
              <a:rPr lang="fr-FR" sz="2800" dirty="0" smtClean="0"/>
            </a:br>
            <a:r>
              <a:rPr lang="fr-FR" sz="2800" dirty="0" smtClean="0"/>
              <a:t>Hubert se convertit et dédia le reste de sa vie à la religion, il fut canonisé</a:t>
            </a:r>
            <a:br>
              <a:rPr lang="fr-FR" sz="2800" dirty="0" smtClean="0"/>
            </a:br>
            <a:r>
              <a:rPr lang="fr-FR" sz="2800" dirty="0"/>
              <a:t/>
            </a:r>
            <a:br>
              <a:rPr lang="fr-FR" sz="2800" dirty="0"/>
            </a:br>
            <a:r>
              <a:rPr lang="fr-FR" sz="2800" dirty="0" smtClean="0"/>
              <a:t>Ici Hubert(auréolé) est représenté en prière; les 3 jeunes chasseurs(auréolés) sonnant du cor correspondent à 3anges </a:t>
            </a:r>
            <a:br>
              <a:rPr lang="fr-FR" sz="2800" dirty="0" smtClean="0"/>
            </a:br>
            <a:r>
              <a:rPr lang="fr-FR" sz="2800" dirty="0" smtClean="0"/>
              <a:t>( musiciens)</a:t>
            </a:r>
            <a:br>
              <a:rPr lang="fr-FR" sz="2800" dirty="0" smtClean="0"/>
            </a:br>
            <a:r>
              <a:rPr lang="fr-FR" sz="2800" dirty="0" smtClean="0"/>
              <a:t>L’or du crucifix donne une lumière qui éclaire la forêt au crépuscule</a:t>
            </a:r>
            <a:endParaRPr lang="fr-FR" sz="2800" b="1" dirty="0"/>
          </a:p>
        </p:txBody>
      </p:sp>
      <p:sp>
        <p:nvSpPr>
          <p:cNvPr id="4" name="Rectangle 3"/>
          <p:cNvSpPr/>
          <p:nvPr/>
        </p:nvSpPr>
        <p:spPr>
          <a:xfrm>
            <a:off x="374073" y="4543474"/>
            <a:ext cx="11817927" cy="1569660"/>
          </a:xfrm>
          <a:prstGeom prst="rect">
            <a:avLst/>
          </a:prstGeom>
        </p:spPr>
        <p:txBody>
          <a:bodyPr wrap="square">
            <a:spAutoFit/>
          </a:bodyPr>
          <a:lstStyle/>
          <a:p>
            <a:r>
              <a:rPr lang="fr-FR" sz="2400" b="1" dirty="0">
                <a:solidFill>
                  <a:schemeClr val="accent1"/>
                </a:solidFill>
              </a:rPr>
              <a:t>« Le Défaut »                            «  La Chasse infernale »                       « L’Arrivée à l’Ermitage » </a:t>
            </a:r>
            <a:br>
              <a:rPr lang="fr-FR" sz="2400" b="1" dirty="0">
                <a:solidFill>
                  <a:schemeClr val="accent1"/>
                </a:solidFill>
              </a:rPr>
            </a:br>
            <a:r>
              <a:rPr lang="fr-FR" sz="2400" dirty="0"/>
              <a:t>On tourne en rond, le cerf a disparu ( il fait défaut); il faut partir vite à sa recherche</a:t>
            </a:r>
            <a:br>
              <a:rPr lang="fr-FR" sz="2400" dirty="0"/>
            </a:br>
            <a:r>
              <a:rPr lang="fr-FR" sz="2400" dirty="0"/>
              <a:t>Dans la dernière scène, la famille COCHIN est réunie, recueillie devant l’ermitage de St Hubert tandis que le reste de la chasse à courre disparait dans la forêt </a:t>
            </a:r>
          </a:p>
        </p:txBody>
      </p:sp>
    </p:spTree>
    <p:extLst>
      <p:ext uri="{BB962C8B-B14F-4D97-AF65-F5344CB8AC3E}">
        <p14:creationId xmlns:p14="http://schemas.microsoft.com/office/powerpoint/2010/main" val="6263614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2283" y="2457588"/>
            <a:ext cx="10598726" cy="1325563"/>
          </a:xfrm>
        </p:spPr>
        <p:txBody>
          <a:bodyPr>
            <a:normAutofit fontScale="90000"/>
          </a:bodyPr>
          <a:lstStyle/>
          <a:p>
            <a:r>
              <a:rPr lang="fr-FR" sz="2800" b="1" dirty="0" smtClean="0"/>
              <a:t>«</a:t>
            </a:r>
            <a:r>
              <a:rPr lang="fr-FR" sz="2800" b="1" dirty="0" smtClean="0">
                <a:solidFill>
                  <a:schemeClr val="accent1"/>
                </a:solidFill>
              </a:rPr>
              <a:t> l’ Eternel Eté » </a:t>
            </a:r>
            <a:r>
              <a:rPr lang="fr-FR" sz="2800" dirty="0" smtClean="0">
                <a:solidFill>
                  <a:schemeClr val="accent1"/>
                </a:solidFill>
              </a:rPr>
              <a:t>1905</a:t>
            </a:r>
            <a:br>
              <a:rPr lang="fr-FR" sz="2800" dirty="0" smtClean="0">
                <a:solidFill>
                  <a:schemeClr val="accent1"/>
                </a:solidFill>
              </a:rPr>
            </a:br>
            <a:r>
              <a:rPr lang="fr-FR" sz="2800" dirty="0" smtClean="0"/>
              <a:t>4 panneaux de 147 x 77cm</a:t>
            </a:r>
            <a:br>
              <a:rPr lang="fr-FR" sz="2800" dirty="0" smtClean="0"/>
            </a:br>
            <a:r>
              <a:rPr lang="fr-FR" sz="2800" dirty="0"/>
              <a:t/>
            </a:r>
            <a:br>
              <a:rPr lang="fr-FR" sz="2800" dirty="0"/>
            </a:br>
            <a:r>
              <a:rPr lang="fr-FR" sz="2800" dirty="0" smtClean="0"/>
              <a:t>Un magnifique paravent ( qui au départ comptait 5 panneaux) destiné à décorer le salon de musique de l’intendant du théâtre impérial de Wiesbaden</a:t>
            </a:r>
            <a:br>
              <a:rPr lang="fr-FR" sz="2800" dirty="0" smtClean="0"/>
            </a:br>
            <a:r>
              <a:rPr lang="fr-FR" sz="2800" dirty="0"/>
              <a:t/>
            </a:r>
            <a:br>
              <a:rPr lang="fr-FR" sz="2800" dirty="0"/>
            </a:br>
            <a:r>
              <a:rPr lang="fr-FR" sz="2800" dirty="0" smtClean="0"/>
              <a:t>Hommage à la musique et à la danse: «  le Chant Choral »,</a:t>
            </a:r>
            <a:br>
              <a:rPr lang="fr-FR" sz="2800" dirty="0" smtClean="0"/>
            </a:br>
            <a:r>
              <a:rPr lang="fr-FR" sz="2800" dirty="0" smtClean="0"/>
              <a:t>« l’Orgue »,Le Quatuor » et la Danse » avec des motifs que DENIS affectionne : des anges, de jeunes vierges qui représentent la perfection céleste dans des paysages inspirés par ses voyages en Italie </a:t>
            </a:r>
            <a:endParaRPr lang="fr-FR" sz="2800" b="1" dirty="0"/>
          </a:p>
        </p:txBody>
      </p:sp>
      <p:sp>
        <p:nvSpPr>
          <p:cNvPr id="3" name="ZoneTexte 2"/>
          <p:cNvSpPr txBox="1"/>
          <p:nvPr/>
        </p:nvSpPr>
        <p:spPr>
          <a:xfrm>
            <a:off x="0" y="5839691"/>
            <a:ext cx="8156864" cy="461665"/>
          </a:xfrm>
          <a:prstGeom prst="rect">
            <a:avLst/>
          </a:prstGeom>
          <a:noFill/>
        </p:spPr>
        <p:txBody>
          <a:bodyPr wrap="square" rtlCol="0">
            <a:spAutoFit/>
          </a:bodyPr>
          <a:lstStyle/>
          <a:p>
            <a:r>
              <a:rPr lang="fr-FR" sz="2400" i="1" dirty="0" smtClean="0"/>
              <a:t>Et dans l’Eternel Eté, retentira le chant nouveau ( </a:t>
            </a:r>
            <a:r>
              <a:rPr lang="fr-FR" sz="2400" dirty="0" smtClean="0"/>
              <a:t>psaume</a:t>
            </a:r>
            <a:r>
              <a:rPr lang="fr-FR" sz="2400" i="1" dirty="0" smtClean="0"/>
              <a:t>)</a:t>
            </a:r>
            <a:endParaRPr lang="fr-FR" sz="2400" i="1" dirty="0"/>
          </a:p>
        </p:txBody>
      </p:sp>
    </p:spTree>
    <p:extLst>
      <p:ext uri="{BB962C8B-B14F-4D97-AF65-F5344CB8AC3E}">
        <p14:creationId xmlns:p14="http://schemas.microsoft.com/office/powerpoint/2010/main" val="3000913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65464" y="3004416"/>
            <a:ext cx="10706100" cy="1325563"/>
          </a:xfrm>
        </p:spPr>
        <p:txBody>
          <a:bodyPr>
            <a:noAutofit/>
          </a:bodyPr>
          <a:lstStyle/>
          <a:p>
            <a:r>
              <a:rPr lang="fr-FR" sz="2800" dirty="0" smtClean="0"/>
              <a:t>Deux événements marquants pour la carrière du groupe seront :</a:t>
            </a:r>
            <a:br>
              <a:rPr lang="fr-FR" sz="2800" dirty="0" smtClean="0"/>
            </a:br>
            <a:r>
              <a:rPr lang="fr-FR" sz="2800" dirty="0" smtClean="0"/>
              <a:t>	- l’exposition de GAUGUIN et de ses amis au café Volpini en marge de</a:t>
            </a:r>
            <a:r>
              <a:rPr lang="fr-FR" sz="2800" dirty="0"/>
              <a:t> </a:t>
            </a:r>
            <a:r>
              <a:rPr lang="fr-FR" sz="2800" dirty="0" smtClean="0"/>
              <a:t>l’Exposition Universelle en 1889 </a:t>
            </a:r>
            <a:br>
              <a:rPr lang="fr-FR" sz="2800" dirty="0" smtClean="0"/>
            </a:br>
            <a:r>
              <a:rPr lang="fr-FR" sz="2800" dirty="0" smtClean="0"/>
              <a:t>	- la redécouverte du japonisme avec une grande rétrospective d’estampes en 1890 </a:t>
            </a:r>
            <a:br>
              <a:rPr lang="fr-FR" sz="2800" dirty="0" smtClean="0"/>
            </a:br>
            <a:r>
              <a:rPr lang="fr-FR" sz="2800" dirty="0"/>
              <a:t/>
            </a:r>
            <a:br>
              <a:rPr lang="fr-FR" sz="2800" dirty="0"/>
            </a:br>
            <a:r>
              <a:rPr lang="fr-FR" sz="2800" dirty="0" smtClean="0"/>
              <a:t>Le cloisonnisme des premiers associé aux aplats de couleurs pures et  le style japonisant vont être déterminants pour poser les bases d’une peinture nouvelle avec la célèbre phrase de DENIS – qui sera rapidement le </a:t>
            </a:r>
            <a:r>
              <a:rPr lang="fr-FR" sz="2800" b="1" dirty="0" smtClean="0"/>
              <a:t>théoricien des nabis- </a:t>
            </a:r>
            <a:r>
              <a:rPr lang="fr-FR" sz="2800" dirty="0" smtClean="0"/>
              <a:t>:</a:t>
            </a:r>
            <a:br>
              <a:rPr lang="fr-FR" sz="2800" dirty="0" smtClean="0"/>
            </a:br>
            <a:r>
              <a:rPr lang="fr-FR" sz="2800" dirty="0" smtClean="0"/>
              <a:t/>
            </a:r>
            <a:br>
              <a:rPr lang="fr-FR" sz="2800" dirty="0" smtClean="0"/>
            </a:br>
            <a:r>
              <a:rPr lang="fr-FR" sz="3200" i="1" dirty="0" smtClean="0">
                <a:solidFill>
                  <a:schemeClr val="accent1"/>
                </a:solidFill>
              </a:rPr>
              <a:t>« Se rappeler qu’un tableau -avant d’être un cheval de bataille, une femme nue, ou une quelconque anecdote- est essentiellement une surface plane recouverte de couleurs en un certain ordre assemblé »</a:t>
            </a:r>
            <a:r>
              <a:rPr lang="fr-FR" sz="3200" dirty="0" smtClean="0">
                <a:solidFill>
                  <a:schemeClr val="accent1"/>
                </a:solidFill>
              </a:rPr>
              <a:t/>
            </a:r>
            <a:br>
              <a:rPr lang="fr-FR" sz="3200" dirty="0" smtClean="0">
                <a:solidFill>
                  <a:schemeClr val="accent1"/>
                </a:solidFill>
              </a:rPr>
            </a:br>
            <a:endParaRPr lang="fr-FR" sz="3200" dirty="0">
              <a:solidFill>
                <a:schemeClr val="accent1"/>
              </a:solidFill>
            </a:endParaRPr>
          </a:p>
        </p:txBody>
      </p:sp>
    </p:spTree>
    <p:extLst>
      <p:ext uri="{BB962C8B-B14F-4D97-AF65-F5344CB8AC3E}">
        <p14:creationId xmlns:p14="http://schemas.microsoft.com/office/powerpoint/2010/main" val="2682724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2119" y="2630342"/>
            <a:ext cx="4066309" cy="1325563"/>
          </a:xfrm>
        </p:spPr>
        <p:txBody>
          <a:bodyPr>
            <a:noAutofit/>
          </a:bodyPr>
          <a:lstStyle/>
          <a:p>
            <a:r>
              <a:rPr lang="fr-FR" sz="2800" b="1" dirty="0" smtClean="0">
                <a:solidFill>
                  <a:schemeClr val="accent1"/>
                </a:solidFill>
              </a:rPr>
              <a:t>«  l’Histoire de la Musique » </a:t>
            </a:r>
            <a:r>
              <a:rPr lang="fr-FR" sz="2800" dirty="0" smtClean="0">
                <a:solidFill>
                  <a:schemeClr val="accent1"/>
                </a:solidFill>
              </a:rPr>
              <a:t>1912</a:t>
            </a:r>
            <a:br>
              <a:rPr lang="fr-FR" sz="2800" dirty="0" smtClean="0">
                <a:solidFill>
                  <a:schemeClr val="accent1"/>
                </a:solidFill>
              </a:rPr>
            </a:br>
            <a:r>
              <a:rPr lang="fr-FR" sz="2800" dirty="0"/>
              <a:t/>
            </a:r>
            <a:br>
              <a:rPr lang="fr-FR" sz="2800" dirty="0"/>
            </a:br>
            <a:r>
              <a:rPr lang="fr-FR" sz="2800" dirty="0" smtClean="0"/>
              <a:t>Monumentale coupole réalisée pour le théâtre des Champs Elysées avec 4 représentations commentées séparées par 4 écoinçons:</a:t>
            </a:r>
            <a:br>
              <a:rPr lang="fr-FR" sz="2800" dirty="0" smtClean="0"/>
            </a:br>
            <a:r>
              <a:rPr lang="fr-FR" sz="2800" dirty="0" smtClean="0"/>
              <a:t>- l’orgue</a:t>
            </a:r>
            <a:br>
              <a:rPr lang="fr-FR" sz="2800" dirty="0" smtClean="0"/>
            </a:br>
            <a:r>
              <a:rPr lang="fr-FR" sz="2800" dirty="0" smtClean="0"/>
              <a:t>- l’orchestre</a:t>
            </a:r>
            <a:br>
              <a:rPr lang="fr-FR" sz="2800" dirty="0" smtClean="0"/>
            </a:br>
            <a:r>
              <a:rPr lang="fr-FR" sz="2800" dirty="0" smtClean="0"/>
              <a:t>- le chœur</a:t>
            </a:r>
            <a:br>
              <a:rPr lang="fr-FR" sz="2800" dirty="0" smtClean="0"/>
            </a:br>
            <a:r>
              <a:rPr lang="fr-FR" sz="2800" dirty="0" smtClean="0"/>
              <a:t>- la sonate</a:t>
            </a:r>
            <a:br>
              <a:rPr lang="fr-FR" sz="2800" dirty="0" smtClean="0"/>
            </a:br>
            <a:r>
              <a:rPr lang="fr-FR" sz="2800" dirty="0"/>
              <a:t/>
            </a:r>
            <a:br>
              <a:rPr lang="fr-FR" sz="2800" dirty="0"/>
            </a:br>
            <a:endParaRPr lang="fr-FR" sz="2800" dirty="0"/>
          </a:p>
        </p:txBody>
      </p:sp>
      <p:sp>
        <p:nvSpPr>
          <p:cNvPr id="3" name="Rectangle 2"/>
          <p:cNvSpPr/>
          <p:nvPr/>
        </p:nvSpPr>
        <p:spPr>
          <a:xfrm>
            <a:off x="5749636" y="767880"/>
            <a:ext cx="6096000" cy="1569660"/>
          </a:xfrm>
          <a:prstGeom prst="rect">
            <a:avLst/>
          </a:prstGeom>
        </p:spPr>
        <p:txBody>
          <a:bodyPr>
            <a:spAutoFit/>
          </a:bodyPr>
          <a:lstStyle/>
          <a:p>
            <a:r>
              <a:rPr lang="fr-FR" sz="2400" dirty="0"/>
              <a:t>Détail d’un panneau avec Apollon face aux muses</a:t>
            </a:r>
            <a:br>
              <a:rPr lang="fr-FR" sz="2400" dirty="0"/>
            </a:br>
            <a:r>
              <a:rPr lang="fr-FR" sz="2400" dirty="0"/>
              <a:t>Ambiance champêtre pleine de joie et d’insouciance</a:t>
            </a:r>
          </a:p>
        </p:txBody>
      </p:sp>
      <p:sp>
        <p:nvSpPr>
          <p:cNvPr id="5" name="Rectangle 4"/>
          <p:cNvSpPr/>
          <p:nvPr/>
        </p:nvSpPr>
        <p:spPr>
          <a:xfrm>
            <a:off x="5749636" y="2853173"/>
            <a:ext cx="6096000" cy="3416320"/>
          </a:xfrm>
          <a:prstGeom prst="rect">
            <a:avLst/>
          </a:prstGeom>
        </p:spPr>
        <p:txBody>
          <a:bodyPr>
            <a:spAutoFit/>
          </a:bodyPr>
          <a:lstStyle/>
          <a:p>
            <a:r>
              <a:rPr lang="fr-FR" sz="2400" dirty="0"/>
              <a:t>Détail du panneau qui fait face à la scène ( derrière le public)</a:t>
            </a:r>
            <a:br>
              <a:rPr lang="fr-FR" sz="2400" dirty="0"/>
            </a:br>
            <a:r>
              <a:rPr lang="fr-FR" sz="2400" i="1" dirty="0"/>
              <a:t>« Sur les cimes dans l’angoisse et le rêve, drame lyrique ou poème, la musique s’efforce vers un pur idéal »</a:t>
            </a:r>
            <a:br>
              <a:rPr lang="fr-FR" sz="2400" i="1" dirty="0"/>
            </a:br>
            <a:r>
              <a:rPr lang="fr-FR" sz="2400" dirty="0"/>
              <a:t>On peut reconnaitre CHOPIN adosse contre un rocher, les œuvres de WAGNER représentées par Tristan et Yseut, Roméo et Juliette, la walkyrie Brunhilde, </a:t>
            </a:r>
            <a:r>
              <a:rPr lang="fr-FR" sz="2400" dirty="0" err="1"/>
              <a:t>Parsifal</a:t>
            </a:r>
            <a:r>
              <a:rPr lang="fr-FR" sz="2400" dirty="0"/>
              <a:t>..	 </a:t>
            </a:r>
          </a:p>
        </p:txBody>
      </p:sp>
    </p:spTree>
    <p:extLst>
      <p:ext uri="{BB962C8B-B14F-4D97-AF65-F5344CB8AC3E}">
        <p14:creationId xmlns:p14="http://schemas.microsoft.com/office/powerpoint/2010/main" val="18814453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8991" y="2734253"/>
            <a:ext cx="6563591" cy="1325563"/>
          </a:xfrm>
        </p:spPr>
        <p:txBody>
          <a:bodyPr>
            <a:normAutofit fontScale="90000"/>
          </a:bodyPr>
          <a:lstStyle/>
          <a:p>
            <a:r>
              <a:rPr lang="fr-FR" sz="2800" b="1" dirty="0" smtClean="0">
                <a:solidFill>
                  <a:schemeClr val="accent1"/>
                </a:solidFill>
              </a:rPr>
              <a:t>« Aux Morts de la Guerre » </a:t>
            </a:r>
            <a:r>
              <a:rPr lang="fr-FR" sz="2800" dirty="0" smtClean="0">
                <a:solidFill>
                  <a:schemeClr val="accent1"/>
                </a:solidFill>
              </a:rPr>
              <a:t>vers </a:t>
            </a:r>
            <a:r>
              <a:rPr lang="fr-FR" sz="2800" dirty="0" smtClean="0"/>
              <a:t>1920</a:t>
            </a:r>
            <a:br>
              <a:rPr lang="fr-FR" sz="2800" dirty="0" smtClean="0"/>
            </a:br>
            <a:r>
              <a:rPr lang="fr-FR" sz="2800" dirty="0" smtClean="0"/>
              <a:t>vitrail Eglise St Roch PARIS</a:t>
            </a:r>
            <a:br>
              <a:rPr lang="fr-FR" sz="2800" dirty="0" smtClean="0"/>
            </a:br>
            <a:r>
              <a:rPr lang="fr-FR" sz="2800" dirty="0"/>
              <a:t/>
            </a:r>
            <a:br>
              <a:rPr lang="fr-FR" sz="2800" dirty="0"/>
            </a:br>
            <a:r>
              <a:rPr lang="fr-FR" sz="2800" dirty="0" smtClean="0"/>
              <a:t>Un Christ descendu de la Croix avec son cœur rayonnant, il est soutenu par sa mère dans un geste d’amour et de douleur = similitude avec toutes les mères qui ont perdu leur fils au front. Ils sont entourés </a:t>
            </a:r>
            <a:r>
              <a:rPr lang="fr-FR" sz="2800" dirty="0"/>
              <a:t>de croix portant la cocarde tricolore ( </a:t>
            </a:r>
            <a:r>
              <a:rPr lang="fr-FR" sz="2800" dirty="0" smtClean="0"/>
              <a:t>référence aux morts </a:t>
            </a:r>
            <a:r>
              <a:rPr lang="fr-FR" sz="2800" dirty="0"/>
              <a:t>au champ d’honneur</a:t>
            </a:r>
            <a:r>
              <a:rPr lang="fr-FR" sz="2800" dirty="0" smtClean="0"/>
              <a:t>)  </a:t>
            </a:r>
            <a:br>
              <a:rPr lang="fr-FR" sz="2800" dirty="0" smtClean="0"/>
            </a:br>
            <a:r>
              <a:rPr lang="fr-FR" sz="2800" dirty="0" smtClean="0"/>
              <a:t>Dans la partie inférieure, des poilus en uniforme bleu horizon, casque, fusil Lebel, musette en bandoulière</a:t>
            </a:r>
            <a:br>
              <a:rPr lang="fr-FR" sz="2800" dirty="0" smtClean="0"/>
            </a:br>
            <a:r>
              <a:rPr lang="fr-FR" sz="2800" dirty="0" smtClean="0"/>
              <a:t>Dans la partie supérieure, on reconnait Jeanne d’Arc et son étendard et St Michel archange sous les traits d’un guerrier</a:t>
            </a:r>
            <a:br>
              <a:rPr lang="fr-FR" sz="2800" dirty="0" smtClean="0"/>
            </a:br>
            <a:r>
              <a:rPr lang="fr-FR" sz="2800" dirty="0" smtClean="0"/>
              <a:t>En guirlande des drapeaux tricolores séparés par des palmes ( victoire mais aussi martyr)</a:t>
            </a:r>
            <a:endParaRPr lang="fr-FR" sz="2800" dirty="0"/>
          </a:p>
        </p:txBody>
      </p:sp>
      <p:sp>
        <p:nvSpPr>
          <p:cNvPr id="3" name="Rectangle 2"/>
          <p:cNvSpPr/>
          <p:nvPr/>
        </p:nvSpPr>
        <p:spPr>
          <a:xfrm>
            <a:off x="7013864" y="0"/>
            <a:ext cx="5178136" cy="6740307"/>
          </a:xfrm>
          <a:prstGeom prst="rect">
            <a:avLst/>
          </a:prstGeom>
        </p:spPr>
        <p:txBody>
          <a:bodyPr wrap="square">
            <a:spAutoFit/>
          </a:bodyPr>
          <a:lstStyle/>
          <a:p>
            <a:r>
              <a:rPr lang="fr-FR" sz="2400" b="1" dirty="0">
                <a:solidFill>
                  <a:schemeClr val="accent1"/>
                </a:solidFill>
              </a:rPr>
              <a:t>« La Vierge au baiser » </a:t>
            </a:r>
            <a:r>
              <a:rPr lang="fr-FR" sz="2400" dirty="0">
                <a:solidFill>
                  <a:schemeClr val="accent1"/>
                </a:solidFill>
              </a:rPr>
              <a:t>1919</a:t>
            </a:r>
            <a:br>
              <a:rPr lang="fr-FR" sz="2400" dirty="0">
                <a:solidFill>
                  <a:schemeClr val="accent1"/>
                </a:solidFill>
              </a:rPr>
            </a:br>
            <a:r>
              <a:rPr lang="fr-FR" sz="2400" dirty="0">
                <a:solidFill>
                  <a:schemeClr val="accent1"/>
                </a:solidFill>
              </a:rPr>
              <a:t>Chapelle du Prieuré à ST GERMAIN </a:t>
            </a:r>
            <a:r>
              <a:rPr lang="fr-FR" sz="2400" dirty="0"/>
              <a:t>en LAYE</a:t>
            </a:r>
            <a:br>
              <a:rPr lang="fr-FR" sz="2400" dirty="0"/>
            </a:br>
            <a:r>
              <a:rPr lang="fr-FR" sz="2400" dirty="0" smtClean="0"/>
              <a:t>Il </a:t>
            </a:r>
            <a:r>
              <a:rPr lang="fr-FR" sz="2400" dirty="0"/>
              <a:t>représente sa 1</a:t>
            </a:r>
            <a:r>
              <a:rPr lang="fr-FR" sz="2400" baseline="30000" dirty="0"/>
              <a:t>ère</a:t>
            </a:r>
            <a:r>
              <a:rPr lang="fr-FR" sz="2400" dirty="0"/>
              <a:t> femme Marthe sous les traits de cette Madone qui écrase le serpent enroulé à ses pieds tandis qu’Adam et Eve s’enfuient chassés du Paradis</a:t>
            </a:r>
            <a:br>
              <a:rPr lang="fr-FR" sz="2400" dirty="0"/>
            </a:br>
            <a:r>
              <a:rPr lang="fr-FR" sz="2400" dirty="0" smtClean="0"/>
              <a:t>Dans </a:t>
            </a:r>
            <a:r>
              <a:rPr lang="fr-FR" sz="2400" dirty="0"/>
              <a:t>la partie supérieure, il fait figurer la scène de l’Annonciation;</a:t>
            </a:r>
            <a:br>
              <a:rPr lang="fr-FR" sz="2400" dirty="0"/>
            </a:br>
            <a:r>
              <a:rPr lang="fr-FR" sz="2400" dirty="0"/>
              <a:t>Les 2 scènes se rejoignent par un long chemin sinueux: le chemin de la vie </a:t>
            </a:r>
            <a:br>
              <a:rPr lang="fr-FR" sz="2400" dirty="0"/>
            </a:br>
            <a:r>
              <a:rPr lang="fr-FR" sz="2400" b="1" dirty="0" smtClean="0"/>
              <a:t>«</a:t>
            </a:r>
            <a:r>
              <a:rPr lang="fr-FR" sz="2400" b="1" dirty="0"/>
              <a:t> </a:t>
            </a:r>
            <a:r>
              <a:rPr lang="fr-FR" sz="2400" b="1" i="1" dirty="0"/>
              <a:t>Le vitrail représente la lutte des ténèbres et de la lumière »:</a:t>
            </a:r>
            <a:r>
              <a:rPr lang="fr-FR" sz="2400" dirty="0"/>
              <a:t> M.DENIS est un véritable maitre-verrier qui faisait lui-même ses cartons en peignant à la grisaille directement sur le verre; il était très attaché à cet art médiéval</a:t>
            </a:r>
          </a:p>
        </p:txBody>
      </p:sp>
    </p:spTree>
    <p:extLst>
      <p:ext uri="{BB962C8B-B14F-4D97-AF65-F5344CB8AC3E}">
        <p14:creationId xmlns:p14="http://schemas.microsoft.com/office/powerpoint/2010/main" val="33950231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337" y="281997"/>
            <a:ext cx="11582400" cy="1325563"/>
          </a:xfrm>
        </p:spPr>
        <p:txBody>
          <a:bodyPr>
            <a:normAutofit fontScale="90000"/>
          </a:bodyPr>
          <a:lstStyle/>
          <a:p>
            <a:r>
              <a:rPr lang="fr-FR" sz="2800" b="1" dirty="0" smtClean="0"/>
              <a:t>		</a:t>
            </a:r>
            <a:r>
              <a:rPr lang="fr-FR" sz="2800" b="1" dirty="0" smtClean="0">
                <a:solidFill>
                  <a:schemeClr val="accent1"/>
                </a:solidFill>
              </a:rPr>
              <a:t>Église St Louis de VINCENNES 19</a:t>
            </a:r>
            <a:r>
              <a:rPr lang="fr-FR" sz="2800" b="1" dirty="0" smtClean="0"/>
              <a:t>27</a:t>
            </a:r>
            <a:br>
              <a:rPr lang="fr-FR" sz="2800" b="1" dirty="0" smtClean="0"/>
            </a:br>
            <a:r>
              <a:rPr lang="fr-FR" sz="2800" dirty="0" smtClean="0"/>
              <a:t>Une commande de l’abbé </a:t>
            </a:r>
            <a:r>
              <a:rPr lang="fr-FR" sz="2800" dirty="0" err="1" smtClean="0"/>
              <a:t>Marraud</a:t>
            </a:r>
            <a:r>
              <a:rPr lang="fr-FR" sz="2800" dirty="0" smtClean="0"/>
              <a:t> qui voulait que les églises soient des lieux de contemplation et qui avait incité M. DENIS a créé les «  Ateliers d’Art Sacré »(1919)</a:t>
            </a:r>
            <a:r>
              <a:rPr lang="fr-FR" sz="2800" b="1" dirty="0" smtClean="0"/>
              <a:t/>
            </a:r>
            <a:br>
              <a:rPr lang="fr-FR" sz="2800" b="1" dirty="0" smtClean="0"/>
            </a:br>
            <a:r>
              <a:rPr lang="fr-FR" sz="2800" dirty="0" smtClean="0"/>
              <a:t>De toute évidence, il représente le roi de France rendant la justice sous le chêne</a:t>
            </a:r>
            <a:br>
              <a:rPr lang="fr-FR" sz="2800" dirty="0" smtClean="0"/>
            </a:br>
            <a:r>
              <a:rPr lang="fr-FR" sz="2800" dirty="0" smtClean="0"/>
              <a:t>en partie centrale, à gauche on aperçoit un croisé</a:t>
            </a:r>
            <a:endParaRPr lang="fr-FR" sz="2800" dirty="0"/>
          </a:p>
        </p:txBody>
      </p:sp>
      <p:sp>
        <p:nvSpPr>
          <p:cNvPr id="4" name="Rectangle 3"/>
          <p:cNvSpPr/>
          <p:nvPr/>
        </p:nvSpPr>
        <p:spPr>
          <a:xfrm>
            <a:off x="114300" y="1928935"/>
            <a:ext cx="11565081" cy="4154984"/>
          </a:xfrm>
          <a:prstGeom prst="rect">
            <a:avLst/>
          </a:prstGeom>
        </p:spPr>
        <p:txBody>
          <a:bodyPr wrap="square">
            <a:spAutoFit/>
          </a:bodyPr>
          <a:lstStyle/>
          <a:p>
            <a:r>
              <a:rPr lang="fr-FR" sz="2400" dirty="0"/>
              <a:t>Il semble que la dernière œuvre réalisée par Maurice DENIS soit un « Chemin de Croix » pour l’église St François de Salles de THONON les BAINS en 1943 ( en pleine guerre mondiale)</a:t>
            </a:r>
            <a:br>
              <a:rPr lang="fr-FR" sz="2400" dirty="0"/>
            </a:br>
            <a:r>
              <a:rPr lang="fr-FR" sz="2400" dirty="0"/>
              <a:t>. </a:t>
            </a:r>
            <a:r>
              <a:rPr lang="fr-FR" sz="2400" dirty="0" smtClean="0"/>
              <a:t>Il </a:t>
            </a:r>
            <a:r>
              <a:rPr lang="fr-FR" sz="2400" dirty="0"/>
              <a:t>mourra, renversé par un camion Boulevard St Michel à PARIS le 13 </a:t>
            </a:r>
            <a:r>
              <a:rPr lang="fr-FR" sz="2400" b="1" dirty="0"/>
              <a:t>novembre 1943  </a:t>
            </a:r>
            <a:br>
              <a:rPr lang="fr-FR" sz="2400" b="1" dirty="0"/>
            </a:br>
            <a:r>
              <a:rPr lang="fr-FR" sz="2400" b="1" dirty="0"/>
              <a:t/>
            </a:r>
            <a:br>
              <a:rPr lang="fr-FR" sz="2400" b="1" dirty="0"/>
            </a:br>
            <a:r>
              <a:rPr lang="fr-FR" sz="2400" b="1" dirty="0"/>
              <a:t>De son vivant, sa peinture a été appréciée et récompensée; ses écrits notamment sur l’art religieux sont des fondamentaux.</a:t>
            </a:r>
            <a:br>
              <a:rPr lang="fr-FR" sz="2400" b="1" dirty="0"/>
            </a:br>
            <a:r>
              <a:rPr lang="fr-FR" sz="2400" b="1" dirty="0" smtClean="0"/>
              <a:t>Ses </a:t>
            </a:r>
            <a:r>
              <a:rPr lang="fr-FR" sz="2400" b="1" dirty="0"/>
              <a:t>œuvres ornent les cimaises des plus grands musées, ont été appréciées des plus grands collectionneurs (</a:t>
            </a:r>
            <a:r>
              <a:rPr lang="fr-FR" sz="2400" dirty="0"/>
              <a:t>les frères MOROZOV),</a:t>
            </a:r>
            <a:r>
              <a:rPr lang="fr-FR" sz="2400" b="1" dirty="0"/>
              <a:t>son «  Prieuré » est devenu un musée qui accueillera</a:t>
            </a:r>
            <a:br>
              <a:rPr lang="fr-FR" sz="2400" b="1" dirty="0"/>
            </a:br>
            <a:r>
              <a:rPr lang="fr-FR" sz="2400" u="sng" dirty="0" smtClean="0">
                <a:solidFill>
                  <a:schemeClr val="accent1"/>
                </a:solidFill>
              </a:rPr>
              <a:t>«</a:t>
            </a:r>
            <a:r>
              <a:rPr lang="fr-FR" sz="2400" u="sng" dirty="0">
                <a:solidFill>
                  <a:schemeClr val="accent1"/>
                </a:solidFill>
              </a:rPr>
              <a:t> Les CHEMINS de la NATURE » du 21 octobre 2023au 31 mars 2024</a:t>
            </a:r>
            <a:r>
              <a:rPr lang="fr-FR" sz="2400" u="sng" dirty="0"/>
              <a:t> </a:t>
            </a:r>
            <a:endParaRPr lang="fr-FR" sz="2400" dirty="0"/>
          </a:p>
        </p:txBody>
      </p:sp>
    </p:spTree>
    <p:extLst>
      <p:ext uri="{BB962C8B-B14F-4D97-AF65-F5344CB8AC3E}">
        <p14:creationId xmlns:p14="http://schemas.microsoft.com/office/powerpoint/2010/main" val="3897131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6591" y="607054"/>
            <a:ext cx="11623963" cy="1325563"/>
          </a:xfrm>
        </p:spPr>
        <p:txBody>
          <a:bodyPr>
            <a:noAutofit/>
          </a:bodyPr>
          <a:lstStyle/>
          <a:p>
            <a:r>
              <a:rPr lang="fr-FR" sz="2800" dirty="0" smtClean="0"/>
              <a:t>Entre  </a:t>
            </a:r>
            <a:r>
              <a:rPr lang="fr-FR" sz="2800" dirty="0" smtClean="0">
                <a:solidFill>
                  <a:schemeClr val="accent1"/>
                </a:solidFill>
              </a:rPr>
              <a:t> le Christ Jaune » </a:t>
            </a:r>
            <a:r>
              <a:rPr lang="fr-FR" sz="2800" dirty="0" smtClean="0">
                <a:solidFill>
                  <a:schemeClr val="accent1"/>
                </a:solidFill>
              </a:rPr>
              <a:t>de GAUGUIN </a:t>
            </a:r>
            <a:r>
              <a:rPr lang="fr-FR" sz="2800" dirty="0" smtClean="0">
                <a:solidFill>
                  <a:schemeClr val="accent1"/>
                </a:solidFill>
              </a:rPr>
              <a:t>1889 et «  le Christ vert » de DENIS daté de </a:t>
            </a:r>
            <a:r>
              <a:rPr lang="fr-FR" sz="2800" dirty="0" smtClean="0">
                <a:solidFill>
                  <a:schemeClr val="accent1"/>
                </a:solidFill>
              </a:rPr>
              <a:t>1890,on </a:t>
            </a:r>
            <a:r>
              <a:rPr lang="fr-FR" sz="2800" dirty="0" smtClean="0"/>
              <a:t>peut remarquer la suppression du décor, des personnages et surtout la suppression de tous les traits de contours avec une économie de </a:t>
            </a:r>
            <a:r>
              <a:rPr lang="fr-FR" sz="2800" dirty="0"/>
              <a:t>couleurs«</a:t>
            </a:r>
            <a:endParaRPr lang="fr-FR" sz="2800" dirty="0"/>
          </a:p>
        </p:txBody>
      </p:sp>
      <p:sp>
        <p:nvSpPr>
          <p:cNvPr id="4" name="Rectangle 3"/>
          <p:cNvSpPr/>
          <p:nvPr/>
        </p:nvSpPr>
        <p:spPr>
          <a:xfrm>
            <a:off x="86591" y="2101886"/>
            <a:ext cx="11294918" cy="4524315"/>
          </a:xfrm>
          <a:prstGeom prst="rect">
            <a:avLst/>
          </a:prstGeom>
        </p:spPr>
        <p:txBody>
          <a:bodyPr wrap="square">
            <a:spAutoFit/>
          </a:bodyPr>
          <a:lstStyle/>
          <a:p>
            <a:r>
              <a:rPr lang="fr-FR" sz="2400" dirty="0"/>
              <a:t>Les thèmes de prédilection de cet artiste s’articulent autour :</a:t>
            </a:r>
            <a:br>
              <a:rPr lang="fr-FR" sz="2400" dirty="0"/>
            </a:br>
            <a:r>
              <a:rPr lang="fr-FR" sz="2400" dirty="0"/>
              <a:t/>
            </a:r>
            <a:br>
              <a:rPr lang="fr-FR" sz="2400" dirty="0"/>
            </a:br>
            <a:r>
              <a:rPr lang="fr-FR" sz="2400" dirty="0"/>
              <a:t>	- de la religion</a:t>
            </a:r>
            <a:br>
              <a:rPr lang="fr-FR" sz="2400" dirty="0"/>
            </a:br>
            <a:r>
              <a:rPr lang="fr-FR" sz="2400" dirty="0"/>
              <a:t>	- de l’amour</a:t>
            </a:r>
            <a:br>
              <a:rPr lang="fr-FR" sz="2400" dirty="0"/>
            </a:br>
            <a:r>
              <a:rPr lang="fr-FR" sz="2400" dirty="0"/>
              <a:t>	- de la nature</a:t>
            </a:r>
            <a:br>
              <a:rPr lang="fr-FR" sz="2400" dirty="0"/>
            </a:br>
            <a:r>
              <a:rPr lang="fr-FR" sz="2400" dirty="0" smtClean="0"/>
              <a:t>qui </a:t>
            </a:r>
            <a:r>
              <a:rPr lang="fr-FR" sz="2400" dirty="0"/>
              <a:t>dans de nombreux tableaux cohabitent et s’enrichissent les uns les autres et ce, dans la plus grande harmonie.</a:t>
            </a:r>
            <a:br>
              <a:rPr lang="fr-FR" sz="2400" dirty="0"/>
            </a:br>
            <a:r>
              <a:rPr lang="fr-FR" sz="2400" dirty="0"/>
              <a:t/>
            </a:r>
            <a:br>
              <a:rPr lang="fr-FR" sz="2400" dirty="0"/>
            </a:br>
            <a:r>
              <a:rPr lang="fr-FR" sz="2400" dirty="0"/>
              <a:t>A travers ces sources d’inspiration il offre l’éventail complet des différents genres de la peinture:</a:t>
            </a:r>
            <a:br>
              <a:rPr lang="fr-FR" sz="2400" dirty="0"/>
            </a:br>
            <a:r>
              <a:rPr lang="fr-FR" sz="2400" dirty="0"/>
              <a:t>	- peintures d’histoire, paysages, scènes de genre, portraits, natures mortes et peintures décoratives.</a:t>
            </a:r>
          </a:p>
        </p:txBody>
      </p:sp>
    </p:spTree>
    <p:extLst>
      <p:ext uri="{BB962C8B-B14F-4D97-AF65-F5344CB8AC3E}">
        <p14:creationId xmlns:p14="http://schemas.microsoft.com/office/powerpoint/2010/main" val="2770607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4854" y="1033165"/>
            <a:ext cx="11565081" cy="1325563"/>
          </a:xfrm>
        </p:spPr>
        <p:txBody>
          <a:bodyPr>
            <a:normAutofit fontScale="90000"/>
          </a:bodyPr>
          <a:lstStyle/>
          <a:p>
            <a:r>
              <a:rPr lang="fr-FR" sz="2800" b="1" dirty="0" smtClean="0"/>
              <a:t/>
            </a:r>
            <a:br>
              <a:rPr lang="fr-FR" sz="2800" b="1" dirty="0" smtClean="0"/>
            </a:br>
            <a:r>
              <a:rPr lang="fr-FR" sz="2800" b="1" dirty="0" smtClean="0"/>
              <a:t>«</a:t>
            </a:r>
            <a:r>
              <a:rPr lang="fr-FR" sz="2800" b="1" dirty="0" smtClean="0">
                <a:solidFill>
                  <a:schemeClr val="accent1"/>
                </a:solidFill>
              </a:rPr>
              <a:t> Marthe fiancée » </a:t>
            </a:r>
            <a:r>
              <a:rPr lang="fr-FR" sz="2800" dirty="0" smtClean="0"/>
              <a:t>1891- pastel (30 x 25 cm)</a:t>
            </a:r>
            <a:br>
              <a:rPr lang="fr-FR" sz="2800" dirty="0" smtClean="0"/>
            </a:br>
            <a:r>
              <a:rPr lang="fr-FR" sz="2800" b="1" dirty="0" smtClean="0"/>
              <a:t>«</a:t>
            </a:r>
            <a:r>
              <a:rPr lang="fr-FR" sz="2800" b="1" dirty="0" smtClean="0">
                <a:solidFill>
                  <a:schemeClr val="accent1"/>
                </a:solidFill>
              </a:rPr>
              <a:t> Triple portrait de Marthe fiancée » </a:t>
            </a:r>
            <a:r>
              <a:rPr lang="fr-FR" sz="2800" dirty="0" smtClean="0"/>
              <a:t>1892 huile sur carton ( 37 x 45 cm)</a:t>
            </a:r>
            <a:br>
              <a:rPr lang="fr-FR" sz="2800" dirty="0" smtClean="0"/>
            </a:br>
            <a:r>
              <a:rPr lang="fr-FR" sz="2800" dirty="0"/>
              <a:t/>
            </a:r>
            <a:br>
              <a:rPr lang="fr-FR" sz="2800" dirty="0"/>
            </a:br>
            <a:endParaRPr lang="fr-FR" sz="2800" dirty="0"/>
          </a:p>
        </p:txBody>
      </p:sp>
      <p:sp>
        <p:nvSpPr>
          <p:cNvPr id="5" name="Rectangle 4"/>
          <p:cNvSpPr/>
          <p:nvPr/>
        </p:nvSpPr>
        <p:spPr>
          <a:xfrm>
            <a:off x="202191" y="109835"/>
            <a:ext cx="11757744" cy="830997"/>
          </a:xfrm>
          <a:prstGeom prst="rect">
            <a:avLst/>
          </a:prstGeom>
        </p:spPr>
        <p:txBody>
          <a:bodyPr wrap="square">
            <a:spAutoFit/>
          </a:bodyPr>
          <a:lstStyle/>
          <a:p>
            <a:r>
              <a:rPr lang="fr-FR" sz="2400" dirty="0"/>
              <a:t>En octobre 1890, il rencontre Marthe Meunier qu’il épousera en </a:t>
            </a:r>
            <a:r>
              <a:rPr lang="fr-FR" sz="2400" dirty="0" smtClean="0"/>
              <a:t>1893. Ensemble, ils auront</a:t>
            </a:r>
          </a:p>
          <a:p>
            <a:r>
              <a:rPr lang="fr-FR" sz="2400" dirty="0" smtClean="0"/>
              <a:t>7 enfants.</a:t>
            </a:r>
            <a:endParaRPr lang="fr-FR" sz="2400" dirty="0"/>
          </a:p>
        </p:txBody>
      </p:sp>
      <p:sp>
        <p:nvSpPr>
          <p:cNvPr id="6" name="ZoneTexte 5"/>
          <p:cNvSpPr txBox="1"/>
          <p:nvPr/>
        </p:nvSpPr>
        <p:spPr>
          <a:xfrm>
            <a:off x="705931" y="1974273"/>
            <a:ext cx="10983841" cy="830997"/>
          </a:xfrm>
          <a:prstGeom prst="rect">
            <a:avLst/>
          </a:prstGeom>
          <a:noFill/>
        </p:spPr>
        <p:txBody>
          <a:bodyPr wrap="square" rtlCol="0">
            <a:spAutoFit/>
          </a:bodyPr>
          <a:lstStyle/>
          <a:p>
            <a:r>
              <a:rPr lang="fr-FR" sz="2400" dirty="0" smtClean="0"/>
              <a:t>L ’évolution est indéniable, le tableau de 1892 illustre le nouveau style, celui des NABIS</a:t>
            </a:r>
          </a:p>
          <a:p>
            <a:r>
              <a:rPr lang="fr-FR" sz="2400" dirty="0" smtClean="0"/>
              <a:t>(style lui-même précurseur de l’Art Nouveau)</a:t>
            </a:r>
            <a:endParaRPr lang="fr-FR" sz="2400" dirty="0"/>
          </a:p>
        </p:txBody>
      </p:sp>
      <p:sp>
        <p:nvSpPr>
          <p:cNvPr id="7" name="Rectangle 6"/>
          <p:cNvSpPr/>
          <p:nvPr/>
        </p:nvSpPr>
        <p:spPr>
          <a:xfrm>
            <a:off x="202191" y="2933159"/>
            <a:ext cx="11405754" cy="3046988"/>
          </a:xfrm>
          <a:prstGeom prst="rect">
            <a:avLst/>
          </a:prstGeom>
        </p:spPr>
        <p:txBody>
          <a:bodyPr wrap="square">
            <a:spAutoFit/>
          </a:bodyPr>
          <a:lstStyle/>
          <a:p>
            <a:r>
              <a:rPr lang="fr-FR" sz="2400" b="1" dirty="0">
                <a:solidFill>
                  <a:schemeClr val="accent1"/>
                </a:solidFill>
              </a:rPr>
              <a:t>« Marthe au piano » ou «  le Menuet de la Princesse </a:t>
            </a:r>
            <a:r>
              <a:rPr lang="fr-FR" sz="2400" b="1" dirty="0" err="1">
                <a:solidFill>
                  <a:schemeClr val="accent1"/>
                </a:solidFill>
              </a:rPr>
              <a:t>Maleine</a:t>
            </a:r>
            <a:r>
              <a:rPr lang="fr-FR" sz="2400" b="1" dirty="0">
                <a:solidFill>
                  <a:schemeClr val="accent1"/>
                </a:solidFill>
              </a:rPr>
              <a:t> » </a:t>
            </a:r>
            <a:r>
              <a:rPr lang="fr-FR" sz="2400" dirty="0"/>
              <a:t>1891 ( 95 x 60 cm)</a:t>
            </a:r>
            <a:br>
              <a:rPr lang="fr-FR" sz="2400" dirty="0"/>
            </a:br>
            <a:r>
              <a:rPr lang="fr-FR" sz="2400" dirty="0" smtClean="0"/>
              <a:t>Représentée </a:t>
            </a:r>
            <a:r>
              <a:rPr lang="fr-FR" sz="2400" dirty="0"/>
              <a:t>de ¾, les mains posées sur le clavier Marthe est pleine de fraicheur et de délicatesse</a:t>
            </a:r>
            <a:br>
              <a:rPr lang="fr-FR" sz="2400" dirty="0"/>
            </a:br>
            <a:r>
              <a:rPr lang="fr-FR" sz="2400" dirty="0"/>
              <a:t>La couverture de la partition est ornée d’un </a:t>
            </a:r>
            <a:r>
              <a:rPr lang="fr-FR" sz="2400" dirty="0" smtClean="0"/>
              <a:t>frontispice </a:t>
            </a:r>
            <a:r>
              <a:rPr lang="fr-FR" sz="2400" dirty="0"/>
              <a:t>de M.DENIS</a:t>
            </a:r>
            <a:br>
              <a:rPr lang="fr-FR" sz="2400" dirty="0"/>
            </a:br>
            <a:r>
              <a:rPr lang="fr-FR" sz="2400" dirty="0" smtClean="0"/>
              <a:t>Une </a:t>
            </a:r>
            <a:r>
              <a:rPr lang="fr-FR" sz="2400" dirty="0"/>
              <a:t>atmosphère sereine se dégage de ce tableau qui est représentatif du style des nabis : arabesque, lignes sinueuses, thème floral sur le fond vermiculé</a:t>
            </a:r>
            <a:br>
              <a:rPr lang="fr-FR" sz="2400" dirty="0"/>
            </a:br>
            <a:r>
              <a:rPr lang="fr-FR" sz="2400" dirty="0"/>
              <a:t/>
            </a:r>
            <a:br>
              <a:rPr lang="fr-FR" sz="2400" dirty="0"/>
            </a:br>
            <a:endParaRPr lang="fr-FR" sz="2400" dirty="0"/>
          </a:p>
        </p:txBody>
      </p:sp>
      <p:sp>
        <p:nvSpPr>
          <p:cNvPr id="8" name="Rectangle 7"/>
          <p:cNvSpPr/>
          <p:nvPr/>
        </p:nvSpPr>
        <p:spPr>
          <a:xfrm>
            <a:off x="100769" y="5114073"/>
            <a:ext cx="11960587" cy="1200329"/>
          </a:xfrm>
          <a:prstGeom prst="rect">
            <a:avLst/>
          </a:prstGeom>
        </p:spPr>
        <p:txBody>
          <a:bodyPr wrap="square">
            <a:spAutoFit/>
          </a:bodyPr>
          <a:lstStyle/>
          <a:p>
            <a:r>
              <a:rPr lang="fr-FR" sz="2400" b="1" dirty="0"/>
              <a:t>« </a:t>
            </a:r>
            <a:r>
              <a:rPr lang="fr-FR" sz="2400" b="1" dirty="0">
                <a:solidFill>
                  <a:schemeClr val="accent1"/>
                </a:solidFill>
              </a:rPr>
              <a:t>Procession nuptiale </a:t>
            </a:r>
            <a:r>
              <a:rPr lang="fr-FR" sz="2400" b="1" dirty="0" smtClean="0"/>
              <a:t>»</a:t>
            </a:r>
            <a:r>
              <a:rPr lang="fr-FR" sz="2400" dirty="0" smtClean="0"/>
              <a:t>Pastel </a:t>
            </a:r>
            <a:r>
              <a:rPr lang="fr-FR" sz="2400" dirty="0"/>
              <a:t>et fusain sur papier </a:t>
            </a:r>
            <a:r>
              <a:rPr lang="fr-FR" sz="2400" dirty="0" smtClean="0"/>
              <a:t>(</a:t>
            </a:r>
            <a:r>
              <a:rPr lang="fr-FR" sz="2400" dirty="0"/>
              <a:t>25,5 x 63,5 cm)</a:t>
            </a:r>
          </a:p>
          <a:p>
            <a:r>
              <a:rPr lang="fr-FR" sz="2400" dirty="0"/>
              <a:t>Des couleurs automnales chaudes, des figures féminines virginales et un peu éthérées, des formes simplifiées, des arabesques, des cernes sombres qui confèrent un caractère onirique</a:t>
            </a:r>
            <a:endParaRPr lang="fr-FR" sz="2400" dirty="0"/>
          </a:p>
        </p:txBody>
      </p:sp>
    </p:spTree>
    <p:extLst>
      <p:ext uri="{BB962C8B-B14F-4D97-AF65-F5344CB8AC3E}">
        <p14:creationId xmlns:p14="http://schemas.microsoft.com/office/powerpoint/2010/main" val="3519576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t>LA PEINTURE d’HISTOIRE</a:t>
            </a:r>
            <a:endParaRPr lang="fr-FR" b="1" u="sng" dirty="0"/>
          </a:p>
        </p:txBody>
      </p:sp>
    </p:spTree>
    <p:extLst>
      <p:ext uri="{BB962C8B-B14F-4D97-AF65-F5344CB8AC3E}">
        <p14:creationId xmlns:p14="http://schemas.microsoft.com/office/powerpoint/2010/main" val="38359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7064"/>
            <a:ext cx="5645726" cy="6555641"/>
          </a:xfrm>
          <a:prstGeom prst="rect">
            <a:avLst/>
          </a:prstGeom>
        </p:spPr>
        <p:txBody>
          <a:bodyPr wrap="square">
            <a:spAutoFit/>
          </a:bodyPr>
          <a:lstStyle/>
          <a:p>
            <a:r>
              <a:rPr lang="fr-FR" sz="2800" b="1" dirty="0">
                <a:solidFill>
                  <a:schemeClr val="accent1"/>
                </a:solidFill>
                <a:latin typeface="+mj-lt"/>
              </a:rPr>
              <a:t>« Mystère Catholique » </a:t>
            </a:r>
            <a:r>
              <a:rPr lang="fr-FR" sz="2800" dirty="0">
                <a:solidFill>
                  <a:schemeClr val="accent1"/>
                </a:solidFill>
                <a:latin typeface="+mj-lt"/>
              </a:rPr>
              <a:t>1889</a:t>
            </a:r>
            <a:r>
              <a:rPr lang="fr-FR" sz="2800" dirty="0">
                <a:latin typeface="+mj-lt"/>
              </a:rPr>
              <a:t> </a:t>
            </a:r>
            <a:endParaRPr lang="fr-FR" sz="2800" dirty="0" smtClean="0">
              <a:latin typeface="+mj-lt"/>
            </a:endParaRPr>
          </a:p>
          <a:p>
            <a:r>
              <a:rPr lang="fr-FR" sz="2800" dirty="0" smtClean="0">
                <a:latin typeface="+mj-lt"/>
              </a:rPr>
              <a:t>( </a:t>
            </a:r>
            <a:r>
              <a:rPr lang="fr-FR" sz="2800" dirty="0">
                <a:latin typeface="+mj-lt"/>
              </a:rPr>
              <a:t>97 x 143 cm)</a:t>
            </a:r>
          </a:p>
          <a:p>
            <a:r>
              <a:rPr lang="fr-FR" sz="2800" dirty="0" smtClean="0">
                <a:latin typeface="+mj-lt"/>
              </a:rPr>
              <a:t>L’ange </a:t>
            </a:r>
            <a:r>
              <a:rPr lang="fr-FR" sz="2800" dirty="0">
                <a:latin typeface="+mj-lt"/>
              </a:rPr>
              <a:t>est remplacé par un prêtre précédé de 2 enfants de chœur; Marie est une jeune fille dont il est amoureux en secret ( il la représentera à de nombreuses reprises</a:t>
            </a:r>
            <a:r>
              <a:rPr lang="fr-FR" sz="2800" dirty="0" smtClean="0">
                <a:latin typeface="+mj-lt"/>
              </a:rPr>
              <a:t>).Le lys est dans un vase. </a:t>
            </a:r>
            <a:r>
              <a:rPr lang="fr-FR" sz="2800" dirty="0">
                <a:latin typeface="+mj-lt"/>
              </a:rPr>
              <a:t>La scène se passe dans un intérieur contemporain avec un aperçu sur la nature environnante. Elle présente un caractère surnaturel accentué par la palette chromatique et la présence importante de croix </a:t>
            </a:r>
            <a:r>
              <a:rPr lang="fr-FR" sz="2800" dirty="0" smtClean="0">
                <a:latin typeface="+mj-lt"/>
              </a:rPr>
              <a:t>( </a:t>
            </a:r>
            <a:r>
              <a:rPr lang="fr-FR" sz="2800" dirty="0">
                <a:latin typeface="+mj-lt"/>
              </a:rPr>
              <a:t>fenêtre , chasuble)</a:t>
            </a:r>
          </a:p>
        </p:txBody>
      </p:sp>
      <p:sp>
        <p:nvSpPr>
          <p:cNvPr id="2" name="Rectangle 1"/>
          <p:cNvSpPr/>
          <p:nvPr/>
        </p:nvSpPr>
        <p:spPr>
          <a:xfrm>
            <a:off x="0" y="6388039"/>
            <a:ext cx="5050422" cy="369332"/>
          </a:xfrm>
          <a:prstGeom prst="rect">
            <a:avLst/>
          </a:prstGeom>
        </p:spPr>
        <p:txBody>
          <a:bodyPr wrap="none">
            <a:spAutoFit/>
          </a:bodyPr>
          <a:lstStyle/>
          <a:p>
            <a:r>
              <a:rPr lang="fr-FR" dirty="0"/>
              <a:t>Il réalisera 6 versions sur le thème de l’Annonciation</a:t>
            </a:r>
          </a:p>
        </p:txBody>
      </p:sp>
      <p:sp>
        <p:nvSpPr>
          <p:cNvPr id="5" name="Rectangle 4"/>
          <p:cNvSpPr/>
          <p:nvPr/>
        </p:nvSpPr>
        <p:spPr>
          <a:xfrm>
            <a:off x="6206836" y="524895"/>
            <a:ext cx="6096000" cy="4524315"/>
          </a:xfrm>
          <a:prstGeom prst="rect">
            <a:avLst/>
          </a:prstGeom>
        </p:spPr>
        <p:txBody>
          <a:bodyPr>
            <a:spAutoFit/>
          </a:bodyPr>
          <a:lstStyle/>
          <a:p>
            <a:r>
              <a:rPr lang="fr-FR" sz="2400" b="1" dirty="0">
                <a:solidFill>
                  <a:schemeClr val="accent1"/>
                </a:solidFill>
              </a:rPr>
              <a:t>« Les Saintes Femmes au Tombeau » </a:t>
            </a:r>
            <a:r>
              <a:rPr lang="fr-FR" sz="2400" dirty="0">
                <a:solidFill>
                  <a:schemeClr val="accent1"/>
                </a:solidFill>
              </a:rPr>
              <a:t>ou </a:t>
            </a:r>
            <a:r>
              <a:rPr lang="fr-FR" sz="2400" b="1" dirty="0">
                <a:solidFill>
                  <a:schemeClr val="accent1"/>
                </a:solidFill>
              </a:rPr>
              <a:t>« Matinée </a:t>
            </a:r>
            <a:r>
              <a:rPr lang="fr-FR" sz="2400" b="1" dirty="0" smtClean="0">
                <a:solidFill>
                  <a:schemeClr val="accent1"/>
                </a:solidFill>
              </a:rPr>
              <a:t>de Pâques</a:t>
            </a:r>
            <a:r>
              <a:rPr lang="fr-FR" sz="2400" b="1" dirty="0">
                <a:solidFill>
                  <a:schemeClr val="accent1"/>
                </a:solidFill>
              </a:rPr>
              <a:t> » </a:t>
            </a:r>
            <a:r>
              <a:rPr lang="fr-FR" sz="2400" dirty="0"/>
              <a:t>1894 ( 74 x 100 cm)</a:t>
            </a:r>
            <a:br>
              <a:rPr lang="fr-FR" sz="2400" dirty="0"/>
            </a:br>
            <a:r>
              <a:rPr lang="fr-FR" sz="2400" dirty="0"/>
              <a:t/>
            </a:r>
            <a:br>
              <a:rPr lang="fr-FR" sz="2400" dirty="0"/>
            </a:br>
            <a:r>
              <a:rPr lang="fr-FR" sz="2400" dirty="0"/>
              <a:t>Un décor qui lui est familier : celui de St Germain en Laye au printemps, avec une interprétation toute personnelle de cette matinée pascale: les personnages féminins qui ressemblent plus à des communiantes modernes, le Christ est accoudé à une palissade mais toutefois une spiritualité douce et poétique se dégage avec le parallèle entre printemps et résurrection </a:t>
            </a:r>
          </a:p>
        </p:txBody>
      </p:sp>
    </p:spTree>
    <p:extLst>
      <p:ext uri="{BB962C8B-B14F-4D97-AF65-F5344CB8AC3E}">
        <p14:creationId xmlns:p14="http://schemas.microsoft.com/office/powerpoint/2010/main" val="4022909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683665" y="2661804"/>
            <a:ext cx="5285508" cy="1325563"/>
          </a:xfrm>
        </p:spPr>
        <p:txBody>
          <a:bodyPr>
            <a:normAutofit fontScale="90000"/>
          </a:bodyPr>
          <a:lstStyle/>
          <a:p>
            <a:r>
              <a:rPr lang="fr-FR" sz="2800" dirty="0" smtClean="0"/>
              <a:t>Traité à la manière des peintures italiennes : paysage que l’on aperçoit à travers porte et fenêtre, tapis à damiers.</a:t>
            </a:r>
            <a:br>
              <a:rPr lang="fr-FR" sz="2800" dirty="0" smtClean="0"/>
            </a:br>
            <a:r>
              <a:rPr lang="fr-FR" sz="2800" dirty="0" smtClean="0"/>
              <a:t>Il montre 2 scènes en même temps : la rencontre à gauche et le repas partagé à droite.</a:t>
            </a:r>
            <a:br>
              <a:rPr lang="fr-FR" sz="2800" dirty="0" smtClean="0"/>
            </a:br>
            <a:r>
              <a:rPr lang="fr-FR" sz="2800" dirty="0" smtClean="0"/>
              <a:t>Grande sobriété des couleurs, simplification des formes qui suggèrent un caractère paisible incitant au recueillement.</a:t>
            </a:r>
            <a:br>
              <a:rPr lang="fr-FR" sz="2800" dirty="0" smtClean="0"/>
            </a:br>
            <a:r>
              <a:rPr lang="fr-FR" sz="2800" dirty="0" smtClean="0"/>
              <a:t>Il transpose le texte en substituant des éléments de décor et des personnages proches de l’artiste: son prieuré en arrière plan, l’auberge de son village</a:t>
            </a:r>
            <a:br>
              <a:rPr lang="fr-FR" sz="2800" dirty="0" smtClean="0"/>
            </a:br>
            <a:r>
              <a:rPr lang="fr-FR" sz="2800" dirty="0" smtClean="0"/>
              <a:t>Marthe qui entre dans la pièce avec sa sœur, l’abbé Vallet ( son père spirituel) et lui-même; recueilli face au Christ</a:t>
            </a:r>
            <a:endParaRPr lang="fr-FR" sz="2800" dirty="0"/>
          </a:p>
        </p:txBody>
      </p:sp>
      <p:sp>
        <p:nvSpPr>
          <p:cNvPr id="9" name="ZoneTexte 8"/>
          <p:cNvSpPr txBox="1"/>
          <p:nvPr/>
        </p:nvSpPr>
        <p:spPr>
          <a:xfrm>
            <a:off x="259774" y="1371601"/>
            <a:ext cx="6203371" cy="2308324"/>
          </a:xfrm>
          <a:prstGeom prst="rect">
            <a:avLst/>
          </a:prstGeom>
          <a:noFill/>
        </p:spPr>
        <p:txBody>
          <a:bodyPr wrap="square" rtlCol="0">
            <a:spAutoFit/>
          </a:bodyPr>
          <a:lstStyle/>
          <a:p>
            <a:r>
              <a:rPr lang="fr-FR" sz="2400" b="1" dirty="0" smtClean="0">
                <a:solidFill>
                  <a:schemeClr val="accent1"/>
                </a:solidFill>
              </a:rPr>
              <a:t>« Les Pèlerins d’Emmaüs</a:t>
            </a:r>
            <a:r>
              <a:rPr lang="fr-FR" sz="2400" b="1" dirty="0" smtClean="0"/>
              <a:t> » </a:t>
            </a:r>
            <a:r>
              <a:rPr lang="fr-FR" sz="2400" dirty="0" smtClean="0"/>
              <a:t>1895 ( 177 x 278 cm)</a:t>
            </a:r>
          </a:p>
          <a:p>
            <a:r>
              <a:rPr lang="fr-FR" sz="2400" dirty="0"/>
              <a:t>	</a:t>
            </a:r>
            <a:r>
              <a:rPr lang="fr-FR" sz="2400" dirty="0" smtClean="0"/>
              <a:t>-Evangile selon St Luc : le Christ ressuscité célèbre l’Eucharistie devant 2 disciples rencontrés sur la route d’Emmaüs et qui le reconnaitront</a:t>
            </a:r>
          </a:p>
          <a:p>
            <a:r>
              <a:rPr lang="fr-FR" sz="2400" dirty="0"/>
              <a:t> </a:t>
            </a:r>
            <a:r>
              <a:rPr lang="fr-FR" sz="2400" dirty="0" smtClean="0"/>
              <a:t>           -</a:t>
            </a:r>
            <a:endParaRPr lang="fr-FR" sz="2400" dirty="0"/>
          </a:p>
        </p:txBody>
      </p:sp>
    </p:spTree>
    <p:extLst>
      <p:ext uri="{BB962C8B-B14F-4D97-AF65-F5344CB8AC3E}">
        <p14:creationId xmlns:p14="http://schemas.microsoft.com/office/powerpoint/2010/main" val="268997311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2157</TotalTime>
  <Words>719</Words>
  <Application>Microsoft Office PowerPoint</Application>
  <PresentationFormat>Grand écran</PresentationFormat>
  <Paragraphs>104</Paragraphs>
  <Slides>42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42</vt:i4>
      </vt:variant>
    </vt:vector>
  </HeadingPairs>
  <TitlesOfParts>
    <vt:vector size="46" baseType="lpstr">
      <vt:lpstr>Arial</vt:lpstr>
      <vt:lpstr>Calibri</vt:lpstr>
      <vt:lpstr>Calibri Light</vt:lpstr>
      <vt:lpstr>Thème Office</vt:lpstr>
      <vt:lpstr>Maurice DENIS </vt:lpstr>
      <vt:lpstr>Maurice DENIS est né le 25 novembre 1870 à Granville Son père travaillait aux Chemins de Fer de  l’Ouest et sa mère modiste ( tous deux  d’origine paysanne sont originaires de l’Orne) Après le conflit franco-prussien, ils retournent à ST GERMAIN en LAYE et Maurice suit des études brillantes au Lycée Condorcet puis se tourne vers des études artistiques à l’Académie Julian en 1888  « Autoportrait » avril 1889</vt:lpstr>
      <vt:lpstr>Ses années d’études vont lui faire rencontrer de futurs artistes qui avaient en commun le désir de fuir les courants picturaux de leur époque : l’impressionnisme ou le naturalisme et de se tourner vers   - une peinture nouvelle assez proche du symbolisme,   - des techniques novatrices assez proches de GAUGUIN et de l’Ecole de Pont-Aven Avec ses amis SERUSIER, BONNARD, RANSON, ROUSSEL, VUILLARD… ils créeront leur mouvement : les NABIS ( prophètes, inspirés par Dieu en hébreu) terme qui désigne leur soif de renouveau esthétique et leur quête spirituelle</vt:lpstr>
      <vt:lpstr>Deux événements marquants pour la carrière du groupe seront :  - l’exposition de GAUGUIN et de ses amis au café Volpini en marge de l’Exposition Universelle en 1889   - la redécouverte du japonisme avec une grande rétrospective d’estampes en 1890   Le cloisonnisme des premiers associé aux aplats de couleurs pures et  le style japonisant vont être déterminants pour poser les bases d’une peinture nouvelle avec la célèbre phrase de DENIS – qui sera rapidement le théoricien des nabis- :  « Se rappeler qu’un tableau -avant d’être un cheval de bataille, une femme nue, ou une quelconque anecdote- est essentiellement une surface plane recouverte de couleurs en un certain ordre assemblé » </vt:lpstr>
      <vt:lpstr>Entre   le Christ Jaune » de GAUGUIN 1889 et «  le Christ vert » de DENIS daté de 1890,on peut remarquer la suppression du décor, des personnages et surtout la suppression de tous les traits de contours avec une économie de couleurs«</vt:lpstr>
      <vt:lpstr> « Marthe fiancée » 1891- pastel (30 x 25 cm) « Triple portrait de Marthe fiancée » 1892 huile sur carton ( 37 x 45 cm)  </vt:lpstr>
      <vt:lpstr>LA PEINTURE d’HISTOIRE</vt:lpstr>
      <vt:lpstr>Présentation PowerPoint</vt:lpstr>
      <vt:lpstr>Traité à la manière des peintures italiennes : paysage que l’on aperçoit à travers porte et fenêtre, tapis à damiers. Il montre 2 scènes en même temps : la rencontre à gauche et le repas partagé à droite. Grande sobriété des couleurs, simplification des formes qui suggèrent un caractère paisible incitant au recueillement. Il transpose le texte en substituant des éléments de décor et des personnages proches de l’artiste: son prieuré en arrière plan, l’auberge de son village Marthe qui entre dans la pièce avec sa sœur, l’abbé Vallet ( son père spirituel) et lui-même; recueilli face au Christ</vt:lpstr>
      <vt:lpstr>     « St Georges aux rochers rouges » 1910 ( 75 x 131 cm) Musée Beaux Arts ANGERS  Episode tiré de «  la Légende Dorée » de Jacques de Voragine où l’on peut reconnaitre au centre St Georges en armure sur son cheval blanc qui brandit une lance en direction du dragon qui garde la grotte devant laquelle se trouve la princesse qui implore le ciel. Quelques bretonnes ( références à GAUGUIN) sont au 1er plan Il situe l’action à Ploumanac’h avec ses célèbres rochers de granit rose mais il ajoute une dimension surnaturelle en relation avec la légende : combat du Bien contre le Mal ( la Foi dicte le Bien et sera triomphante)</vt:lpstr>
      <vt:lpstr>« Amour, Foi, Espérance » 1915 (56 x 66 cm) Cette trilogie féminine illustre les 3 vertus théologales.  Elles s’élèvent, bras et regards tendus vers le ciel au dessus des soldats qui rampent tandis que des cadavres jonchent le sol et que dans le lointain on aperçoit la fumée des incendies  Sacrifice des soldats pour leur patrie à mettre en parallèle avec le sacrifice du Christ pour les Hommes  Il fera don de ce tableau au Musée du Louvre en 1919 en mémoire de son fils mort pour la France en 1918 </vt:lpstr>
      <vt:lpstr>« Batterie de 155 en forêt de Coucy » 1917-18 ( 75 x 113 cm)  4 canons entrain d’être chargés ou déjà en phase de tir avec des hommes qui s’affairent pour les mettre en branle, d’autres personnages à la silhouette à peine esquissée attendent  On remarque le filet de camouflage : il a appartenu à cette section comme d’autres peintres </vt:lpstr>
      <vt:lpstr>« Le Sacré-Cœur crucifié » 1916 (98 x 107 cm)  Il ne s’agit pas d’une représentation classique avec ce cœur en feu. Attitudes d’amour entre Marie et le Christ : même inclinaison de la tête qui repose sur le corps de l’autre. On perçoit chez Marie à la fois la douleur mais aussi le courage et surtout la tendresse  Il situe cette scène avec au fond une terre aride, une terre de désolation qui sans doute évoque la guerre qui fait rage (1916)</vt:lpstr>
      <vt:lpstr>« Bethsabée dans les jardins du Prieuré » 1918 (71 x 53 cm)  Plantée dans le décor intime de son jardin, il donne à cette héroïne de l’Ancien Testament beaucoup de douceur grâce aux couleurs, à la lumière qui irradie  Il faut y voir ce qu’il affectionnait par dessus tout : célébrer la BEAUTE que l’on retrouve à la fois dans la nature et dans les corps féminins ( pour lui c’est la résultante de l’œuvre divine)  Epouse du roi DAVID elle sera la mère du roi SALOMON ( Livre de Samuel)   </vt:lpstr>
      <vt:lpstr>« Eurydice » 1903 ( 76 x 96 cm) Il regroupe dans le même tableau les différents épisodes de l’héroïne de la mythologie : la morsure du serpent, la descente aux enfers, sa délivrance par Orphée.   Il plante la scène dans un paysage méditerranéen baigné de lumière ce qui confère à l’ensemble un aspect poétique et idyllique</vt:lpstr>
      <vt:lpstr>« Les Muses » 1892 ( 171 x 137,5 cm) Musée d’Orsay  Les 9 Muses des Arts sont vêtues de manière contemporaine et ne disposent pas de leur attribut respectif Elles servent de prétexte pour représenter Marthe dans un décor de sous-bois ( St Germain en Laye) au feuillage automnal. Le fût vertical des marronniers donnent une sorte de rigueur et structurent l’espace tandis que les feuilles qui jonchent le sol, les motifs des robes, les lignes sinueuses équilibrent le tableau en lui rendant ce caractère harmonieux.  En fait c’est Marthe sa muse, son inspiratrice qui incarne les 9 Muses dans ce bois sacré.</vt:lpstr>
      <vt:lpstr>LES PAYSAGES</vt:lpstr>
      <vt:lpstr>« Chemin dans les arbres » 1891 (28 x 19 cm) Musée M.DENIS St Germain en Laye  Le thème du chemin qui serpente = thème récurrent qui évoque une progression plus ou moins difficile de l’âme humaine vers la pureté Un cheminement obscur vers la lumière divine, vers l’amour pur.  Cette œuvre laisse une impression d’immensité de la nature face à la solitude des hommes avec cette longue enfilade d’arbres aux troncs droits  (se rappeler que l’arbre relie la terre au ciel …) Ils avancent sur le chemin ( de la vie), une voie étroite bordée de murs   </vt:lpstr>
      <vt:lpstr>« Verger en automne » 1891 (26 x 27 cm) Une composition très structurée avec les lignes verticales des troncs, les branches nues qui s’élancent et d’autre part des sillons, une rivière, d’autres champs et une forêt rouge en arrière plan. Les 2 personnages occupés à leurs travaux animent la scène </vt:lpstr>
      <vt:lpstr>En Bretagne, dés son âge de 15 ans, il consigne des croquis dans un petit carnet.  La Bretagne et plus précisément PERROS-GUIRREC avec sa villa Silencio seront sources d’inspiration  « Rien de beau comme cette vaste étendue d’eau semée de petites voiles » journal du mardi 2 septembre 1884  La Bretagne c’est en même temps l’influence de l’école de Pont Aven, celle de GAUGUIN  </vt:lpstr>
      <vt:lpstr>Un jardin foisonnant de verdure et éclatant de fleurs où déambulent de jeunes enfants et des anges; la scène est prise de l’étage de la villa en bord de mer à PERROS-GUIREC La douceur paradisiaque est rendue par la délicatesse des teintes pastel Le mouvement est illustré par les différents jeux : farandole, courses, partie de cache-cache Le paradis de M.DENIS ce sont les joies familiales dans un lieu qu’il affectionne.  « Son » paradis ne contient ni pomme ni serpent</vt:lpstr>
      <vt:lpstr>Dans ces représentations de paysages, il faut évoquer les voyages en Provence sur les traces de GAUGUIN et de CEZANNE à St Remy de PROVENCE</vt:lpstr>
      <vt:lpstr>SCENES de GENRE  le surnom de M.DENIS «  le nabi aux belles icônes »  </vt:lpstr>
      <vt:lpstr>« Procession du Pardon à Perros-Guirec » 1891 ( 61 x 40 cm)  Une fête religieuse traditionnelle bretonne représentée dans le style de l’Ecole de Pont-Aven : les couleurs sortent du tube selon l’enseignement théorique de Paul SERUSIER – grand ami de DENIS-  Ce tableau est l’illustration parfaite du courant nabi</vt:lpstr>
      <vt:lpstr>Une scène intimiste quasi religieuse avec ce groupe de jeunes femmes accompagnées d’ enfants au bord de la mer, à l’abri des rochers à l’heure de la baignade Il représente 2 fois Marthe : debout, tenant et enlaçant Bernadette et nue allongée sur le sable. Il y a une jeune femme coiffée d’un chapeau de paille qui déshabille Noëlle, une autre qui enlève son corset Scène intemporelle, universelle qui évoque une volupté sereine et paisible La simplicité est sublimée  </vt:lpstr>
      <vt:lpstr>Dans une belle lumière dorée, un groupe de petites filles : de petites orphelines(?) toutes vêtues de rose regardent le spectacle des régates sous la conduite de trois religieuses dont les cornettes pourraient faire penser à des voiles de petits bateaux, d’autres personnages assistent à ce spectacle (1 homme avec des jumelles) La douceur des teintes et le sujet lui-même illustrent une scène bucolique avant que la guerre n’éclate!</vt:lpstr>
      <vt:lpstr>« Plage au canot et à l’homme nu » 1924 ( 97 x 124 cm)  Sur un rivage houleux sur la plage de Trégastel, un groupe de jeunes gens s’efforcent de mettre un canot à l’eau tandis que des jeunes femmes nues se prélassent près de leurs enfants L’ensoleillement intense rougit les hauteurs de la pointe du Château tout en assombrissant exagérément l’océan d’une couleur bleu vif C’est Dominique qui est représenté de dos, tel un dieu grec il exhibe sa musculature parfaite : référence aux athlètes des JO qui se déroulèrent à Paris cette année là et surtout célébration de la beauté d’un corps sain. La nudité n’a aucune connotation négative</vt:lpstr>
      <vt:lpstr>PORTRAITS</vt:lpstr>
      <vt:lpstr>« Portrait de Madame RANSON au chat » vers 1892 89 x 45 cm Musée M.DENIS  Il s’agit de l’épouse de son ami Paul RANSON. Elle est entrain de prendre le thé de manière très élégante  avec son chat qui se frotte sur sa jambe. Beaucoup d’emprunts à l’art japonais : - le format vertical et étroit - l’absence de modelé mais un trait graphique - des motifs ondoyants : papier peint avec des oiseaux, robe aux manches bouffantes, boucles dans les cheveux pelage du chat Il s’agit d’un portrait très décoratif avec son camaïeu de couleurs et surtout l’importance des arabesques</vt:lpstr>
      <vt:lpstr>« Le Dessert » ou «  Marthe et Maurice DENIS au crépuscule » 1897 ( 100 x 120 cm)  Une scène intime sur la terrasse, une scène pleine de douceur avec une rose en plein centre du tableau pour symboliser cet amour qui les lie. On peut en même temps voir un certain rappel aux natures mortes de CEZANNE ( nappe, nature morte et même le couteau posé de biais) </vt:lpstr>
      <vt:lpstr>« Portrait d’Yvonne Lerolle en 3 aspects » 1897 ( 170 x 110 cm) Musée d’Orsay Yvonne fut amie de Maurice c’est la fille d’un éditeur de musique et grand mécène Henry LEROLLE. Portrait en pied (quasiment de taille réelle) au centre elle est de face et sur les côtés on la voit de profil, elle domine un paysage verdoyant tandis que des feuillages sombres sont au dessus d’elle En la représentant 3 fois, il la montre dans 3 attitudes différentes, à 3 moments distincts, dans 3 actes de la vie   L’originalité du cadre est qu’il a été peint par Marthe DENIS</vt:lpstr>
      <vt:lpstr>« Hommage à Cézanne » 1900 ( 182 x 243,5 cm) Musée d’Orsay La scène se passe dans la boutique du marchand d’art Ambroise VOLLARD; DENIS a réuni autour de lui des amis artistes et critiques d’art afin de célébrer Paul CEZANNE dont «  Compotier, verre et pommes* » est posé sur le chevalet bien au centre du tableau: hommage à celui qu’ils considèrent comme un Maitre GAUGUIN et RENOIR à travers leurs tableaux accrochés sont également mis à l’honneur</vt:lpstr>
      <vt:lpstr>« Malon et les hortensias » 1921  Sa fille Madeleine est occupée à lire tandis que le petit François pousse une brouette dans une allée bordée de galets et d’hortensias en pleine floraison  Magnifique camaïeu de bleus : les vêtements des enfants, les hortensias et les ombres projetées. Des cernes noirs soulignent le visage et les bras de Malon tandis que le visage de François est à peine esquissé </vt:lpstr>
      <vt:lpstr>« Autoportrait devant le Prieuré » 1921   (71 x 78 cm) Musée Maurice DENIS  Ce tableau, outre le côté purement esthétique, est très fort au niveau symbolique car il fait suite à un même tableau de 1916  Représentation classique d’un artiste avec son chevalet et son pinceau DENIS, par un bel après-midi d’automne est dans un décor qu’il affectionne : son magnifique prieuré dont on voit le clocher de la petite chapelle. Il est entouré de ses enfants; dans le 1er tableau 1 garçonnet, 3 jeunes filles et en haut regardant Maurice il y a Marthe tenant un nouveau-né et une jeune fille un peu songeuse</vt:lpstr>
      <vt:lpstr>LES PEINTURES DECORATIVES  Au départ les Nabis ne répondent à aucune commande quand ils s’intéressent aux arts décoratifs, ils veulent abandonner la peinture de chevalet.  Maurice DENIS aura une production très prolifique touchant à la fois les décors intérieurs, la décoration d’église, les vitraux   </vt:lpstr>
      <vt:lpstr>Dès 1892, DENIS reçoit une 1ère commande d’Henry LEROLLE( peintre, amateur de musique et collectionneur) pour le plafond de sa salle à manger. Faire appel à un artiste de 22 ans est la preuve d’une certaine audace!  DENIS va réaliser «  Arabesque poétique » tableau connu également sous le nom de: « l’Echelle dans le Feuillage » 274 x 173 cm avec cadre ( huile sur toile collée sur bois)</vt:lpstr>
      <vt:lpstr>« La Légende de St Hubert » 1897  ( 225x 175 pour chacun des 6 panneaux latéraux + 225 x  212 cm pour le panneau central)    Musée M.DENIS  Une commande effectuée par le Baron COCHIN ( grand amateur de chasse à courre) pour décorer son bureau. Ces 7 panneaux racontent à la fois une journée de chasse à courre mais aussi une quête spirituelle </vt:lpstr>
      <vt:lpstr>« Le Miracle » Le panneau central reprend la légende même de ce jeune seigneur qui vivait dans les Ardennes. Lors d’un chasse il vit un crucifix étincelant de lumière entre les bois d’un cerf et le Christ lui parla. Hubert se convertit et dédia le reste de sa vie à la religion, il fut canonisé  Ici Hubert(auréolé) est représenté en prière; les 3 jeunes chasseurs(auréolés) sonnant du cor correspondent à 3anges  ( musiciens) L’or du crucifix donne une lumière qui éclaire la forêt au crépuscule</vt:lpstr>
      <vt:lpstr>« l’ Eternel Eté » 1905 4 panneaux de 147 x 77cm  Un magnifique paravent ( qui au départ comptait 5 panneaux) destiné à décorer le salon de musique de l’intendant du théâtre impérial de Wiesbaden  Hommage à la musique et à la danse: «  le Chant Choral », « l’Orgue »,Le Quatuor » et la Danse » avec des motifs que DENIS affectionne : des anges, de jeunes vierges qui représentent la perfection céleste dans des paysages inspirés par ses voyages en Italie </vt:lpstr>
      <vt:lpstr>«  l’Histoire de la Musique » 1912  Monumentale coupole réalisée pour le théâtre des Champs Elysées avec 4 représentations commentées séparées par 4 écoinçons: - l’orgue - l’orchestre - le chœur - la sonate  </vt:lpstr>
      <vt:lpstr>« Aux Morts de la Guerre » vers 1920 vitrail Eglise St Roch PARIS  Un Christ descendu de la Croix avec son cœur rayonnant, il est soutenu par sa mère dans un geste d’amour et de douleur = similitude avec toutes les mères qui ont perdu leur fils au front. Ils sont entourés de croix portant la cocarde tricolore ( référence aux morts au champ d’honneur)   Dans la partie inférieure, des poilus en uniforme bleu horizon, casque, fusil Lebel, musette en bandoulière Dans la partie supérieure, on reconnait Jeanne d’Arc et son étendard et St Michel archange sous les traits d’un guerrier En guirlande des drapeaux tricolores séparés par des palmes ( victoire mais aussi martyr)</vt:lpstr>
      <vt:lpstr>  Église St Louis de VINCENNES 1927 Une commande de l’abbé Marraud qui voulait que les églises soient des lieux de contemplation et qui avait incité M. DENIS a créé les «  Ateliers d’Art Sacré »(1919) De toute évidence, il représente le roi de France rendant la justice sous le chêne en partie centrale, à gauche on aperçoit un croisé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Maurice DENIS</dc:title>
  <dc:creator>Béatrice</dc:creator>
  <cp:lastModifiedBy>Béatrice</cp:lastModifiedBy>
  <cp:revision>154</cp:revision>
  <dcterms:created xsi:type="dcterms:W3CDTF">2023-07-22T14:23:39Z</dcterms:created>
  <dcterms:modified xsi:type="dcterms:W3CDTF">2023-11-20T17:31:17Z</dcterms:modified>
</cp:coreProperties>
</file>