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2" r:id="rId3"/>
    <p:sldId id="257" r:id="rId4"/>
    <p:sldId id="263" r:id="rId5"/>
    <p:sldId id="316" r:id="rId6"/>
    <p:sldId id="269" r:id="rId7"/>
    <p:sldId id="270" r:id="rId8"/>
    <p:sldId id="264" r:id="rId9"/>
    <p:sldId id="275" r:id="rId10"/>
    <p:sldId id="278" r:id="rId11"/>
    <p:sldId id="279" r:id="rId12"/>
    <p:sldId id="265" r:id="rId13"/>
    <p:sldId id="322" r:id="rId14"/>
    <p:sldId id="285" r:id="rId15"/>
    <p:sldId id="266" r:id="rId16"/>
    <p:sldId id="288" r:id="rId17"/>
    <p:sldId id="292" r:id="rId18"/>
    <p:sldId id="311" r:id="rId19"/>
    <p:sldId id="312" r:id="rId20"/>
    <p:sldId id="314"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3DB83CF2-2E79-425F-8F34-198A8511C6BA}" type="datetimeFigureOut">
              <a:rPr lang="fr-FR" smtClean="0"/>
              <a:t>09/01/2018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159605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B83CF2-2E79-425F-8F34-198A8511C6BA}" type="datetimeFigureOut">
              <a:rPr lang="fr-FR" smtClean="0"/>
              <a:t>09/01/2018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1038771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B83CF2-2E79-425F-8F34-198A8511C6BA}" type="datetimeFigureOut">
              <a:rPr lang="fr-FR" smtClean="0"/>
              <a:t>09/01/2018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237099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B83CF2-2E79-425F-8F34-198A8511C6BA}" type="datetimeFigureOut">
              <a:rPr lang="fr-FR" smtClean="0"/>
              <a:t>09/01/2018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290177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DB83CF2-2E79-425F-8F34-198A8511C6BA}" type="datetimeFigureOut">
              <a:rPr lang="fr-FR" smtClean="0"/>
              <a:t>09/01/2018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1777530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DB83CF2-2E79-425F-8F34-198A8511C6BA}" type="datetimeFigureOut">
              <a:rPr lang="fr-FR" smtClean="0"/>
              <a:t>09/01/2018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3516783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DB83CF2-2E79-425F-8F34-198A8511C6BA}" type="datetimeFigureOut">
              <a:rPr lang="fr-FR" smtClean="0"/>
              <a:t>09/01/2018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1790091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3DB83CF2-2E79-425F-8F34-198A8511C6BA}" type="datetimeFigureOut">
              <a:rPr lang="fr-FR" smtClean="0"/>
              <a:t>09/01/2018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169770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DB83CF2-2E79-425F-8F34-198A8511C6BA}" type="datetimeFigureOut">
              <a:rPr lang="fr-FR" smtClean="0"/>
              <a:t>09/01/2018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1105155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DB83CF2-2E79-425F-8F34-198A8511C6BA}" type="datetimeFigureOut">
              <a:rPr lang="fr-FR" smtClean="0"/>
              <a:t>09/01/2018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140663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DB83CF2-2E79-425F-8F34-198A8511C6BA}" type="datetimeFigureOut">
              <a:rPr lang="fr-FR" smtClean="0"/>
              <a:t>09/01/2018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25416FF-8E21-4EA7-A8CB-1A7F874DF1D2}" type="slidenum">
              <a:rPr lang="fr-FR" smtClean="0"/>
              <a:t>‹N°›</a:t>
            </a:fld>
            <a:endParaRPr lang="fr-FR"/>
          </a:p>
        </p:txBody>
      </p:sp>
    </p:spTree>
    <p:extLst>
      <p:ext uri="{BB962C8B-B14F-4D97-AF65-F5344CB8AC3E}">
        <p14:creationId xmlns:p14="http://schemas.microsoft.com/office/powerpoint/2010/main" val="3601852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83CF2-2E79-425F-8F34-198A8511C6BA}" type="datetimeFigureOut">
              <a:rPr lang="fr-FR" smtClean="0"/>
              <a:t>09/01/2018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416FF-8E21-4EA7-A8CB-1A7F874DF1D2}" type="slidenum">
              <a:rPr lang="fr-FR" smtClean="0"/>
              <a:t>‹N°›</a:t>
            </a:fld>
            <a:endParaRPr lang="fr-FR"/>
          </a:p>
        </p:txBody>
      </p:sp>
    </p:spTree>
    <p:extLst>
      <p:ext uri="{BB962C8B-B14F-4D97-AF65-F5344CB8AC3E}">
        <p14:creationId xmlns:p14="http://schemas.microsoft.com/office/powerpoint/2010/main" val="4178980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t>RETABLE SACRE</a:t>
            </a:r>
            <a:br>
              <a:rPr lang="fr-FR" b="1" dirty="0" smtClean="0"/>
            </a:br>
            <a:r>
              <a:rPr lang="fr-FR" b="1" dirty="0" smtClean="0"/>
              <a:t>RETABLE PROFANE</a:t>
            </a:r>
            <a:endParaRPr lang="fr-FR" b="1" dirty="0"/>
          </a:p>
        </p:txBody>
      </p:sp>
      <p:sp>
        <p:nvSpPr>
          <p:cNvPr id="3" name="Sous-titre 2"/>
          <p:cNvSpPr>
            <a:spLocks noGrp="1"/>
          </p:cNvSpPr>
          <p:nvPr>
            <p:ph type="subTitle" idx="1"/>
          </p:nvPr>
        </p:nvSpPr>
        <p:spPr>
          <a:xfrm>
            <a:off x="3034145" y="5098329"/>
            <a:ext cx="9144000" cy="1655762"/>
          </a:xfrm>
        </p:spPr>
        <p:txBody>
          <a:bodyPr/>
          <a:lstStyle/>
          <a:p>
            <a:endParaRPr lang="fr-FR" dirty="0" smtClean="0"/>
          </a:p>
          <a:p>
            <a:endParaRPr lang="fr-FR" dirty="0"/>
          </a:p>
          <a:p>
            <a:r>
              <a:rPr lang="fr-FR" smtClean="0"/>
              <a:t>                                                       Béatrice BERARD 9 janvier 2018</a:t>
            </a:r>
            <a:endParaRPr lang="fr-FR" dirty="0"/>
          </a:p>
        </p:txBody>
      </p:sp>
    </p:spTree>
    <p:extLst>
      <p:ext uri="{BB962C8B-B14F-4D97-AF65-F5344CB8AC3E}">
        <p14:creationId xmlns:p14="http://schemas.microsoft.com/office/powerpoint/2010/main" val="10244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633364" cy="3209348"/>
          </a:xfrm>
        </p:spPr>
        <p:txBody>
          <a:bodyPr>
            <a:normAutofit fontScale="90000"/>
          </a:bodyPr>
          <a:lstStyle/>
          <a:p>
            <a:r>
              <a:rPr lang="fr-FR" sz="2400" b="1" i="1" u="sng" dirty="0" smtClean="0">
                <a:solidFill>
                  <a:schemeClr val="accent1"/>
                </a:solidFill>
              </a:rPr>
              <a:t>LA </a:t>
            </a:r>
            <a:r>
              <a:rPr lang="fr-FR" sz="2400" b="1" i="1" u="sng" dirty="0" err="1" smtClean="0">
                <a:solidFill>
                  <a:schemeClr val="accent1"/>
                </a:solidFill>
              </a:rPr>
              <a:t>predelle</a:t>
            </a:r>
            <a:r>
              <a:rPr lang="fr-FR" sz="2400" b="1" i="1" u="sng" dirty="0" smtClean="0">
                <a:solidFill>
                  <a:schemeClr val="accent1"/>
                </a:solidFill>
              </a:rPr>
              <a:t/>
            </a:r>
            <a:br>
              <a:rPr lang="fr-FR" sz="2400" b="1" i="1" u="sng" dirty="0" smtClean="0">
                <a:solidFill>
                  <a:schemeClr val="accent1"/>
                </a:solidFill>
              </a:rPr>
            </a:br>
            <a:r>
              <a:rPr lang="fr-FR" sz="2400" b="1" i="1" u="sng" dirty="0">
                <a:solidFill>
                  <a:schemeClr val="accent1"/>
                </a:solidFill>
              </a:rPr>
              <a:t/>
            </a:r>
            <a:br>
              <a:rPr lang="fr-FR" sz="2400" b="1" i="1" u="sng" dirty="0">
                <a:solidFill>
                  <a:schemeClr val="accent1"/>
                </a:solidFill>
              </a:rPr>
            </a:br>
            <a:r>
              <a:rPr lang="fr-FR" sz="2400" dirty="0" smtClean="0"/>
              <a:t>Elle représente la mise au tombeau avec à gauche une grande auge de pierre aux formes géométriques, de couleur rose, sans le moindre accessoire, seule la couronne d’épines est posée sur le sol</a:t>
            </a:r>
            <a:r>
              <a:rPr lang="fr-FR" sz="2400" b="1" u="sng" dirty="0" smtClean="0"/>
              <a:t> </a:t>
            </a:r>
            <a:r>
              <a:rPr lang="fr-FR" sz="2400" dirty="0" smtClean="0"/>
              <a:t>.</a:t>
            </a:r>
            <a:r>
              <a:rPr lang="fr-FR" sz="2400" b="1" u="sng" dirty="0" smtClean="0"/>
              <a:t/>
            </a:r>
            <a:br>
              <a:rPr lang="fr-FR" sz="2400" b="1" u="sng" dirty="0" smtClean="0"/>
            </a:br>
            <a:r>
              <a:rPr lang="fr-FR" sz="2400" dirty="0" smtClean="0"/>
              <a:t>Sur la partie droite le linceul avec le corps du supplicié : ses pieds sont éclatés par le clou, les mains sont abandonnées, le corps est flasque, le visage semble apaisé.</a:t>
            </a:r>
            <a:br>
              <a:rPr lang="fr-FR" sz="2400" dirty="0" smtClean="0"/>
            </a:br>
            <a:r>
              <a:rPr lang="fr-FR" sz="2400" dirty="0" smtClean="0"/>
              <a:t>St Jean soulève le corps pour l’envelopper. Marie-Madeleine les mains jointes est en proie à un chagrin immense. Le visage de la Vierge est dissimulé derrière son voile .</a:t>
            </a:r>
            <a:br>
              <a:rPr lang="fr-FR" sz="2400" dirty="0" smtClean="0"/>
            </a:br>
            <a:endParaRPr lang="fr-FR" sz="2400" dirty="0"/>
          </a:p>
        </p:txBody>
      </p:sp>
      <p:sp>
        <p:nvSpPr>
          <p:cNvPr id="3" name="Rectangle 2"/>
          <p:cNvSpPr/>
          <p:nvPr/>
        </p:nvSpPr>
        <p:spPr>
          <a:xfrm>
            <a:off x="574963" y="3847145"/>
            <a:ext cx="11249891" cy="646331"/>
          </a:xfrm>
          <a:prstGeom prst="rect">
            <a:avLst/>
          </a:prstGeom>
        </p:spPr>
        <p:txBody>
          <a:bodyPr wrap="square">
            <a:spAutoFit/>
          </a:bodyPr>
          <a:lstStyle/>
          <a:p>
            <a:r>
              <a:rPr lang="fr-FR" dirty="0"/>
              <a:t>Pour le chrétien : une lueur d’espérance en arrière plan à gauche avec un monde nouveau qui attend le défunt après le noir de la mort grâce aux détails d’une nature paisible que peint GRÜNEWALD </a:t>
            </a:r>
          </a:p>
        </p:txBody>
      </p:sp>
    </p:spTree>
    <p:extLst>
      <p:ext uri="{BB962C8B-B14F-4D97-AF65-F5344CB8AC3E}">
        <p14:creationId xmlns:p14="http://schemas.microsoft.com/office/powerpoint/2010/main" val="1498805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81891"/>
            <a:ext cx="11824859" cy="5278582"/>
          </a:xfrm>
        </p:spPr>
        <p:txBody>
          <a:bodyPr>
            <a:normAutofit/>
          </a:bodyPr>
          <a:lstStyle/>
          <a:p>
            <a:pPr algn="ctr"/>
            <a:r>
              <a:rPr lang="fr-FR" sz="2400" b="1" i="1" u="sng" dirty="0" smtClean="0">
                <a:solidFill>
                  <a:schemeClr val="accent1"/>
                </a:solidFill>
              </a:rPr>
              <a:t>LES volets latéraux </a:t>
            </a:r>
            <a:r>
              <a:rPr lang="fr-FR" sz="2400" b="1" u="sng" dirty="0" smtClean="0"/>
              <a:t>: </a:t>
            </a:r>
            <a:br>
              <a:rPr lang="fr-FR" sz="2400" b="1" u="sng" dirty="0" smtClean="0"/>
            </a:br>
            <a:r>
              <a:rPr lang="fr-FR" sz="2400" b="1" u="sng" dirty="0" smtClean="0"/>
              <a:t/>
            </a:r>
            <a:br>
              <a:rPr lang="fr-FR" sz="2400" b="1" u="sng" dirty="0" smtClean="0"/>
            </a:br>
            <a:r>
              <a:rPr lang="fr-FR" sz="2400" dirty="0" smtClean="0"/>
              <a:t>La clarté en haut à gauche donne de la profondeur à une scène mettant à l’honneur </a:t>
            </a:r>
            <a:r>
              <a:rPr lang="fr-FR" sz="2400" u="sng" dirty="0" smtClean="0"/>
              <a:t>le patron des « pestiférés</a:t>
            </a:r>
            <a:r>
              <a:rPr lang="fr-FR" sz="2400" dirty="0" smtClean="0"/>
              <a:t> » ( il a sauvé ROME de la peste en 680) Une certaine croyance dit que Dieu, en colère, a lancé des flèches contre les hommes ( </a:t>
            </a:r>
            <a:r>
              <a:rPr lang="fr-FR" sz="2400" dirty="0" err="1" smtClean="0"/>
              <a:t>ref</a:t>
            </a:r>
            <a:r>
              <a:rPr lang="fr-FR" sz="2400" dirty="0" smtClean="0"/>
              <a:t> l’Iliade) et que Sébastien les sauve ( et les protège)</a:t>
            </a:r>
            <a:br>
              <a:rPr lang="fr-FR" sz="2400" dirty="0" smtClean="0"/>
            </a:br>
            <a:r>
              <a:rPr lang="fr-FR" sz="2400" dirty="0" smtClean="0"/>
              <a:t>Le décor pourrait être celui d’un palais romain: la colonne occupe une grande place . Le saint( un homme presque nu, grand, aux muscles saillants, montre ses plaies en écartant sa tunique </a:t>
            </a:r>
            <a:r>
              <a:rPr lang="fr-FR" sz="2400" dirty="0" err="1" smtClean="0"/>
              <a:t>drapée.Des</a:t>
            </a:r>
            <a:r>
              <a:rPr lang="fr-FR" sz="2400" dirty="0" smtClean="0"/>
              <a:t> </a:t>
            </a:r>
            <a:r>
              <a:rPr lang="fr-FR" sz="2400" dirty="0" smtClean="0"/>
              <a:t>envoyés célestes s’apprêtent à couronner le martyr en souvenir de son sacrifice, de sa foi et de son courage devant la souffrance et la mort.</a:t>
            </a:r>
            <a:endParaRPr lang="fr-FR" sz="2400" b="1" u="sng" dirty="0"/>
          </a:p>
        </p:txBody>
      </p:sp>
      <p:sp>
        <p:nvSpPr>
          <p:cNvPr id="5" name="ZoneTexte 4"/>
          <p:cNvSpPr txBox="1"/>
          <p:nvPr/>
        </p:nvSpPr>
        <p:spPr>
          <a:xfrm>
            <a:off x="7574973" y="583473"/>
            <a:ext cx="3200400" cy="369332"/>
          </a:xfrm>
          <a:prstGeom prst="rect">
            <a:avLst/>
          </a:prstGeom>
          <a:noFill/>
        </p:spPr>
        <p:txBody>
          <a:bodyPr wrap="square" rtlCol="0">
            <a:spAutoFit/>
          </a:bodyPr>
          <a:lstStyle/>
          <a:p>
            <a:r>
              <a:rPr lang="fr-FR" b="1" i="1" u="sng" dirty="0" smtClean="0">
                <a:solidFill>
                  <a:schemeClr val="accent1"/>
                </a:solidFill>
              </a:rPr>
              <a:t>ST SEBASTIEN</a:t>
            </a:r>
            <a:endParaRPr lang="fr-FR" b="1" i="1" u="sng" dirty="0">
              <a:solidFill>
                <a:schemeClr val="accent1"/>
              </a:solidFill>
            </a:endParaRPr>
          </a:p>
        </p:txBody>
      </p:sp>
      <p:sp>
        <p:nvSpPr>
          <p:cNvPr id="6" name="Rectangle 5"/>
          <p:cNvSpPr/>
          <p:nvPr/>
        </p:nvSpPr>
        <p:spPr>
          <a:xfrm>
            <a:off x="768926" y="4872050"/>
            <a:ext cx="11346873" cy="1200329"/>
          </a:xfrm>
          <a:prstGeom prst="rect">
            <a:avLst/>
          </a:prstGeom>
        </p:spPr>
        <p:txBody>
          <a:bodyPr wrap="square">
            <a:spAutoFit/>
          </a:bodyPr>
          <a:lstStyle/>
          <a:p>
            <a:r>
              <a:rPr lang="fr-FR" dirty="0"/>
              <a:t>Le saint patron du couvent est représenté sous la forme d’un vieillard barbu, coiffé d’un bonnet. Il est debout sur un socle identique à celui sur lequel St Sébastien est représenté. Il a à la main un bâton surmonté du Tau</a:t>
            </a:r>
            <a:br>
              <a:rPr lang="fr-FR" dirty="0"/>
            </a:br>
            <a:r>
              <a:rPr lang="fr-FR" dirty="0"/>
              <a:t>St Antoine est célèbre pour avoir été tenté ( tourmenté) par les démons, l’un d’eux est visible derrière le verre coloré cerclé de plomb; il veut s’introduire dans la pièce en attaquant du poing la fenêtre</a:t>
            </a:r>
          </a:p>
        </p:txBody>
      </p:sp>
      <p:sp>
        <p:nvSpPr>
          <p:cNvPr id="7" name="Rectangle 6"/>
          <p:cNvSpPr/>
          <p:nvPr/>
        </p:nvSpPr>
        <p:spPr>
          <a:xfrm>
            <a:off x="5243239" y="4230373"/>
            <a:ext cx="1338380" cy="369332"/>
          </a:xfrm>
          <a:prstGeom prst="rect">
            <a:avLst/>
          </a:prstGeom>
        </p:spPr>
        <p:txBody>
          <a:bodyPr wrap="none">
            <a:spAutoFit/>
          </a:bodyPr>
          <a:lstStyle/>
          <a:p>
            <a:r>
              <a:rPr lang="fr-FR" b="1" i="1" u="sng" dirty="0">
                <a:solidFill>
                  <a:schemeClr val="accent1"/>
                </a:solidFill>
              </a:rPr>
              <a:t>ST ANTOINE</a:t>
            </a:r>
            <a:endParaRPr lang="fr-FR" b="1" i="1" u="sng" dirty="0">
              <a:solidFill>
                <a:schemeClr val="accent1"/>
              </a:solidFill>
            </a:endParaRPr>
          </a:p>
        </p:txBody>
      </p:sp>
    </p:spTree>
    <p:extLst>
      <p:ext uri="{BB962C8B-B14F-4D97-AF65-F5344CB8AC3E}">
        <p14:creationId xmlns:p14="http://schemas.microsoft.com/office/powerpoint/2010/main" val="1856436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8710" y="631517"/>
            <a:ext cx="10602191" cy="501092"/>
          </a:xfrm>
        </p:spPr>
        <p:txBody>
          <a:bodyPr>
            <a:normAutofit/>
          </a:bodyPr>
          <a:lstStyle/>
          <a:p>
            <a:r>
              <a:rPr lang="fr-FR" sz="2000" dirty="0" smtClean="0"/>
              <a:t>                                                                      Retable 1</a:t>
            </a:r>
            <a:r>
              <a:rPr lang="fr-FR" sz="2000" baseline="30000" dirty="0" smtClean="0"/>
              <a:t>ère</a:t>
            </a:r>
            <a:r>
              <a:rPr lang="fr-FR" sz="2000" dirty="0" smtClean="0"/>
              <a:t>  ouverture</a:t>
            </a:r>
            <a:endParaRPr lang="fr-FR" sz="2000" dirty="0"/>
          </a:p>
        </p:txBody>
      </p:sp>
      <p:sp>
        <p:nvSpPr>
          <p:cNvPr id="4" name="Rectangle 3"/>
          <p:cNvSpPr/>
          <p:nvPr/>
        </p:nvSpPr>
        <p:spPr>
          <a:xfrm>
            <a:off x="294409" y="1211410"/>
            <a:ext cx="11052464" cy="923330"/>
          </a:xfrm>
          <a:prstGeom prst="rect">
            <a:avLst/>
          </a:prstGeom>
        </p:spPr>
        <p:txBody>
          <a:bodyPr wrap="square">
            <a:spAutoFit/>
          </a:bodyPr>
          <a:lstStyle/>
          <a:p>
            <a:r>
              <a:rPr lang="fr-FR" dirty="0"/>
              <a:t>Ce panneau central est lui-même divisé en 2 : à gauche « </a:t>
            </a:r>
            <a:r>
              <a:rPr lang="fr-FR" i="1" dirty="0">
                <a:solidFill>
                  <a:schemeClr val="accent1"/>
                </a:solidFill>
              </a:rPr>
              <a:t>le Concert des Anges » </a:t>
            </a:r>
            <a:r>
              <a:rPr lang="fr-FR" dirty="0"/>
              <a:t>avec au 1</a:t>
            </a:r>
            <a:r>
              <a:rPr lang="fr-FR" baseline="30000" dirty="0"/>
              <a:t>er</a:t>
            </a:r>
            <a:r>
              <a:rPr lang="fr-FR" dirty="0"/>
              <a:t> plan un ange jouant de la viole, agenouillé et radieux à la vue de l’Enfant. Derrière lui, 2 marches conduisent à une construction gothique où la végétation est luxuriante. Sur les chapiteaux, des statues de prophètes, de patriarches</a:t>
            </a:r>
            <a:endParaRPr lang="fr-FR" dirty="0"/>
          </a:p>
        </p:txBody>
      </p:sp>
      <p:sp>
        <p:nvSpPr>
          <p:cNvPr id="5" name="Rectangle 4"/>
          <p:cNvSpPr/>
          <p:nvPr/>
        </p:nvSpPr>
        <p:spPr>
          <a:xfrm>
            <a:off x="294409" y="2028875"/>
            <a:ext cx="10855036" cy="369332"/>
          </a:xfrm>
          <a:prstGeom prst="rect">
            <a:avLst/>
          </a:prstGeom>
        </p:spPr>
        <p:txBody>
          <a:bodyPr wrap="square">
            <a:spAutoFit/>
          </a:bodyPr>
          <a:lstStyle/>
          <a:p>
            <a:r>
              <a:rPr lang="fr-FR" dirty="0"/>
              <a:t>D’autres anges musiciens , des créatures volantes sous le rideau à baldaquin.</a:t>
            </a:r>
            <a:endParaRPr lang="fr-FR" dirty="0"/>
          </a:p>
        </p:txBody>
      </p:sp>
      <p:sp>
        <p:nvSpPr>
          <p:cNvPr id="6" name="Rectangle 5"/>
          <p:cNvSpPr/>
          <p:nvPr/>
        </p:nvSpPr>
        <p:spPr>
          <a:xfrm>
            <a:off x="197427" y="2413338"/>
            <a:ext cx="11824855" cy="1477328"/>
          </a:xfrm>
          <a:prstGeom prst="rect">
            <a:avLst/>
          </a:prstGeom>
        </p:spPr>
        <p:txBody>
          <a:bodyPr wrap="square">
            <a:spAutoFit/>
          </a:bodyPr>
          <a:lstStyle/>
          <a:p>
            <a:r>
              <a:rPr lang="fr-FR" dirty="0"/>
              <a:t>A droite, une Vierge couronnée au visage lumineux entouré d’un halo. Devant elle une aiguière en cristal = rappel de la virginité ( le cristal est traversé par le soleil sans se briser)</a:t>
            </a:r>
            <a:br>
              <a:rPr lang="fr-FR" dirty="0"/>
            </a:br>
            <a:r>
              <a:rPr lang="fr-FR" dirty="0"/>
              <a:t>      </a:t>
            </a:r>
            <a:br>
              <a:rPr lang="fr-FR" dirty="0"/>
            </a:br>
            <a:r>
              <a:rPr lang="fr-FR" dirty="0"/>
              <a:t>           Enfin, un baquet recouvert d’un linge, un vase de nuit portant des caractères  hébreux et un berceau rustique</a:t>
            </a:r>
            <a:br>
              <a:rPr lang="fr-FR" dirty="0"/>
            </a:br>
            <a:endParaRPr lang="fr-FR" dirty="0"/>
          </a:p>
        </p:txBody>
      </p:sp>
    </p:spTree>
    <p:extLst>
      <p:ext uri="{BB962C8B-B14F-4D97-AF65-F5344CB8AC3E}">
        <p14:creationId xmlns:p14="http://schemas.microsoft.com/office/powerpoint/2010/main" val="4082403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3930" y="104287"/>
            <a:ext cx="11724833" cy="3046988"/>
          </a:xfrm>
          <a:prstGeom prst="rect">
            <a:avLst/>
          </a:prstGeom>
        </p:spPr>
        <p:txBody>
          <a:bodyPr wrap="square">
            <a:spAutoFit/>
          </a:bodyPr>
          <a:lstStyle/>
          <a:p>
            <a:r>
              <a:rPr lang="fr-FR" sz="2400" dirty="0"/>
              <a:t>Dans la partie droite, la Vierge est assise sur un muret ( jardin clos = virginité </a:t>
            </a:r>
            <a:r>
              <a:rPr lang="fr-FR" sz="2400" dirty="0" err="1"/>
              <a:t>cf</a:t>
            </a:r>
            <a:r>
              <a:rPr lang="fr-FR" sz="2400" dirty="0"/>
              <a:t> «  Le Cantique des Cantiques »); à sa gauche, un figuier lui aussi symbole de virginité mais aussi rappel du Paradis où le figuier serait « l’arbre de la connaissance » et à droite une rose sans épines symbole de la Vierge.</a:t>
            </a:r>
            <a:br>
              <a:rPr lang="fr-FR" sz="2400" dirty="0"/>
            </a:br>
            <a:r>
              <a:rPr lang="fr-FR" sz="2400" dirty="0"/>
              <a:t>Cette Vierge est parée d’un superbe manteau doublé d’hermine au plissé soigneusement peint. Un paysage paisible avec un lac et une église dans le lointain.</a:t>
            </a:r>
            <a:br>
              <a:rPr lang="fr-FR" sz="2400" dirty="0"/>
            </a:br>
            <a:r>
              <a:rPr lang="fr-FR" sz="2400" dirty="0"/>
              <a:t>Dans le ciel, dans un halo lumineux ( alors que le reste est sombre) on discerne Dieu le Père sur un chariot de feu tenant un sceptre et un orbe</a:t>
            </a:r>
          </a:p>
        </p:txBody>
      </p:sp>
      <p:sp>
        <p:nvSpPr>
          <p:cNvPr id="2" name="Rectangle 1"/>
          <p:cNvSpPr/>
          <p:nvPr/>
        </p:nvSpPr>
        <p:spPr>
          <a:xfrm>
            <a:off x="124691" y="3151275"/>
            <a:ext cx="11897591" cy="2585323"/>
          </a:xfrm>
          <a:prstGeom prst="rect">
            <a:avLst/>
          </a:prstGeom>
        </p:spPr>
        <p:txBody>
          <a:bodyPr wrap="square">
            <a:spAutoFit/>
          </a:bodyPr>
          <a:lstStyle/>
          <a:p>
            <a:r>
              <a:rPr lang="fr-FR" dirty="0"/>
              <a:t>Panneau de droite </a:t>
            </a:r>
            <a:r>
              <a:rPr lang="fr-FR" b="1" i="1" u="sng" dirty="0">
                <a:solidFill>
                  <a:schemeClr val="accent1"/>
                </a:solidFill>
              </a:rPr>
              <a:t>: </a:t>
            </a:r>
            <a:r>
              <a:rPr lang="fr-FR" b="1" i="1" dirty="0">
                <a:solidFill>
                  <a:schemeClr val="accent1"/>
                </a:solidFill>
              </a:rPr>
              <a:t>l’Annonciation </a:t>
            </a:r>
            <a:r>
              <a:rPr lang="fr-FR" dirty="0"/>
              <a:t>la scène se déroule dans une chapelle gothique aux remarquables éléments éclairée par les vitraux du fond.</a:t>
            </a:r>
            <a:br>
              <a:rPr lang="fr-FR" dirty="0"/>
            </a:br>
            <a:r>
              <a:rPr lang="fr-FR" dirty="0"/>
              <a:t> Marie est placée en avant d’un rideau rouge coulissant sur une tringle, vêtue d’un ample manteau bleu profond;</a:t>
            </a:r>
            <a:br>
              <a:rPr lang="fr-FR" dirty="0"/>
            </a:br>
            <a:r>
              <a:rPr lang="fr-FR" dirty="0"/>
              <a:t> elle est agenouillée sur un sol à damiers, devant un coffre sur lequel repose un livre ouvert. En caractères massifs et bien lisibles GRÜNEWALD fait figurer le texte de la prophétie</a:t>
            </a:r>
            <a:br>
              <a:rPr lang="fr-FR" dirty="0"/>
            </a:br>
            <a:r>
              <a:rPr lang="fr-FR" dirty="0"/>
              <a:t>d’Isaïe : « </a:t>
            </a:r>
            <a:r>
              <a:rPr lang="fr-FR" dirty="0">
                <a:solidFill>
                  <a:schemeClr val="accent1"/>
                </a:solidFill>
              </a:rPr>
              <a:t>Ecce </a:t>
            </a:r>
            <a:r>
              <a:rPr lang="fr-FR" dirty="0" err="1">
                <a:solidFill>
                  <a:schemeClr val="accent1"/>
                </a:solidFill>
              </a:rPr>
              <a:t>Virgo</a:t>
            </a:r>
            <a:r>
              <a:rPr lang="fr-FR" dirty="0">
                <a:solidFill>
                  <a:schemeClr val="accent1"/>
                </a:solidFill>
              </a:rPr>
              <a:t> </a:t>
            </a:r>
            <a:r>
              <a:rPr lang="fr-FR" dirty="0" err="1">
                <a:solidFill>
                  <a:schemeClr val="accent1"/>
                </a:solidFill>
              </a:rPr>
              <a:t>concipiet</a:t>
            </a:r>
            <a:r>
              <a:rPr lang="fr-FR" dirty="0">
                <a:solidFill>
                  <a:schemeClr val="accent1"/>
                </a:solidFill>
              </a:rPr>
              <a:t> et </a:t>
            </a:r>
            <a:r>
              <a:rPr lang="fr-FR" dirty="0" err="1">
                <a:solidFill>
                  <a:schemeClr val="accent1"/>
                </a:solidFill>
              </a:rPr>
              <a:t>pariet</a:t>
            </a:r>
            <a:r>
              <a:rPr lang="fr-FR" dirty="0">
                <a:solidFill>
                  <a:schemeClr val="accent1"/>
                </a:solidFill>
              </a:rPr>
              <a:t> </a:t>
            </a:r>
            <a:r>
              <a:rPr lang="fr-FR" dirty="0" err="1">
                <a:solidFill>
                  <a:schemeClr val="accent1"/>
                </a:solidFill>
              </a:rPr>
              <a:t>filium</a:t>
            </a:r>
            <a:r>
              <a:rPr lang="fr-FR" dirty="0">
                <a:solidFill>
                  <a:schemeClr val="accent1"/>
                </a:solidFill>
              </a:rPr>
              <a:t> et </a:t>
            </a:r>
            <a:r>
              <a:rPr lang="fr-FR" dirty="0" err="1">
                <a:solidFill>
                  <a:schemeClr val="accent1"/>
                </a:solidFill>
              </a:rPr>
              <a:t>vocabitur</a:t>
            </a:r>
            <a:r>
              <a:rPr lang="fr-FR" dirty="0">
                <a:solidFill>
                  <a:schemeClr val="accent1"/>
                </a:solidFill>
              </a:rPr>
              <a:t> </a:t>
            </a:r>
            <a:r>
              <a:rPr lang="fr-FR" dirty="0" err="1">
                <a:solidFill>
                  <a:schemeClr val="accent1"/>
                </a:solidFill>
              </a:rPr>
              <a:t>nomen</a:t>
            </a:r>
            <a:r>
              <a:rPr lang="fr-FR" dirty="0">
                <a:solidFill>
                  <a:schemeClr val="accent1"/>
                </a:solidFill>
              </a:rPr>
              <a:t> </a:t>
            </a:r>
            <a:r>
              <a:rPr lang="fr-FR" dirty="0" err="1">
                <a:solidFill>
                  <a:schemeClr val="accent1"/>
                </a:solidFill>
              </a:rPr>
              <a:t>ejus</a:t>
            </a:r>
            <a:r>
              <a:rPr lang="fr-FR" dirty="0">
                <a:solidFill>
                  <a:schemeClr val="accent1"/>
                </a:solidFill>
              </a:rPr>
              <a:t> Emmanuel » ( « Voici qu’une vierge sera enceinte et qu’elle mettra au monde un fils et qu’on l’</a:t>
            </a:r>
            <a:r>
              <a:rPr lang="fr-FR" dirty="0" err="1">
                <a:solidFill>
                  <a:schemeClr val="accent1"/>
                </a:solidFill>
              </a:rPr>
              <a:t>appelera</a:t>
            </a:r>
            <a:r>
              <a:rPr lang="fr-FR" dirty="0">
                <a:solidFill>
                  <a:schemeClr val="accent1"/>
                </a:solidFill>
              </a:rPr>
              <a:t> Emmanuel »)</a:t>
            </a:r>
            <a:br>
              <a:rPr lang="fr-FR" dirty="0">
                <a:solidFill>
                  <a:schemeClr val="accent1"/>
                </a:solidFill>
              </a:rPr>
            </a:br>
            <a:r>
              <a:rPr lang="fr-FR" dirty="0" smtClean="0"/>
              <a:t>L’ange </a:t>
            </a:r>
            <a:r>
              <a:rPr lang="fr-FR" dirty="0"/>
              <a:t>ailé, porté par le souffle </a:t>
            </a:r>
            <a:r>
              <a:rPr lang="fr-FR" dirty="0" smtClean="0"/>
              <a:t>divin porte </a:t>
            </a:r>
            <a:r>
              <a:rPr lang="fr-FR" dirty="0"/>
              <a:t>un manteau drapé ; </a:t>
            </a:r>
            <a:r>
              <a:rPr lang="fr-FR" dirty="0" smtClean="0"/>
              <a:t>dans </a:t>
            </a:r>
            <a:r>
              <a:rPr lang="fr-FR" dirty="0"/>
              <a:t>sa main droite un sceptre </a:t>
            </a:r>
            <a:br>
              <a:rPr lang="fr-FR" dirty="0"/>
            </a:br>
            <a:r>
              <a:rPr lang="fr-FR" dirty="0"/>
              <a:t> </a:t>
            </a:r>
          </a:p>
        </p:txBody>
      </p:sp>
      <p:sp>
        <p:nvSpPr>
          <p:cNvPr id="5" name="Rectangle 4"/>
          <p:cNvSpPr/>
          <p:nvPr/>
        </p:nvSpPr>
        <p:spPr>
          <a:xfrm>
            <a:off x="203930" y="5478518"/>
            <a:ext cx="11891088" cy="646331"/>
          </a:xfrm>
          <a:prstGeom prst="rect">
            <a:avLst/>
          </a:prstGeom>
        </p:spPr>
        <p:txBody>
          <a:bodyPr wrap="square">
            <a:spAutoFit/>
          </a:bodyPr>
          <a:lstStyle/>
          <a:p>
            <a:r>
              <a:rPr lang="fr-FR" dirty="0"/>
              <a:t>Un prophète (Isaïe) tenant son Livre à la main  surmonte un pilier. Il semble veiller à ce que l’on respecte sa prophétie.</a:t>
            </a:r>
          </a:p>
          <a:p>
            <a:r>
              <a:rPr lang="fr-FR" dirty="0"/>
              <a:t>Le Saint Esprit est présent lui aussi, témoin de la scène par le biais de la colombe placée au croisement d’ogives </a:t>
            </a:r>
            <a:endParaRPr lang="fr-FR" dirty="0"/>
          </a:p>
        </p:txBody>
      </p:sp>
    </p:spTree>
    <p:extLst>
      <p:ext uri="{BB962C8B-B14F-4D97-AF65-F5344CB8AC3E}">
        <p14:creationId xmlns:p14="http://schemas.microsoft.com/office/powerpoint/2010/main" val="780579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1246427" cy="5484957"/>
          </a:xfrm>
        </p:spPr>
        <p:txBody>
          <a:bodyPr>
            <a:normAutofit/>
          </a:bodyPr>
          <a:lstStyle/>
          <a:p>
            <a:r>
              <a:rPr lang="fr-FR" sz="2400" dirty="0" smtClean="0"/>
              <a:t>Panneau de gauche </a:t>
            </a:r>
            <a:r>
              <a:rPr lang="fr-FR" sz="2400" i="1" dirty="0" smtClean="0">
                <a:solidFill>
                  <a:schemeClr val="accent1"/>
                </a:solidFill>
              </a:rPr>
              <a:t>: </a:t>
            </a:r>
            <a:r>
              <a:rPr lang="fr-FR" sz="2400" b="1" i="1" dirty="0" smtClean="0">
                <a:solidFill>
                  <a:schemeClr val="accent1"/>
                </a:solidFill>
              </a:rPr>
              <a:t>la Résurrection</a:t>
            </a:r>
            <a:r>
              <a:rPr lang="fr-FR" sz="2400" b="1" dirty="0" smtClean="0"/>
              <a:t>. </a:t>
            </a:r>
            <a:r>
              <a:rPr lang="fr-FR" sz="2400" dirty="0" smtClean="0"/>
              <a:t>Dans une nuit noire une clarté incandescente et un homme qui s’élève d’un tombeau de couleur rose dont le couvercle est par terre. Au sol, des soldats renversés par l’éclair éblouissant. C’est une sorte de chaos.</a:t>
            </a:r>
            <a:br>
              <a:rPr lang="fr-FR" sz="2400" dirty="0" smtClean="0"/>
            </a:br>
            <a:r>
              <a:rPr lang="fr-FR" sz="2400" dirty="0"/>
              <a:t/>
            </a:r>
            <a:br>
              <a:rPr lang="fr-FR" sz="2400" dirty="0"/>
            </a:br>
            <a:r>
              <a:rPr lang="fr-FR" sz="2400" dirty="0" smtClean="0"/>
              <a:t>Le suaire fait la liaison entre le monde des ténèbres : il change de couleur de blanc, à violet puis rouge dans la lumière.</a:t>
            </a:r>
            <a:br>
              <a:rPr lang="fr-FR" sz="2400" dirty="0" smtClean="0"/>
            </a:br>
            <a:r>
              <a:rPr lang="fr-FR" sz="2400" dirty="0"/>
              <a:t/>
            </a:r>
            <a:br>
              <a:rPr lang="fr-FR" sz="2400" dirty="0"/>
            </a:br>
            <a:r>
              <a:rPr lang="fr-FR" sz="2400" dirty="0" smtClean="0"/>
              <a:t>Le Christ porte toujours les plaies de la crucifixion mais il est en pleine lumière et ses mains sont en position de bénédiction.</a:t>
            </a:r>
            <a:endParaRPr lang="fr-FR" sz="2400" dirty="0"/>
          </a:p>
        </p:txBody>
      </p:sp>
    </p:spTree>
    <p:extLst>
      <p:ext uri="{BB962C8B-B14F-4D97-AF65-F5344CB8AC3E}">
        <p14:creationId xmlns:p14="http://schemas.microsoft.com/office/powerpoint/2010/main" val="36462695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23455" y="415636"/>
            <a:ext cx="9310253" cy="374073"/>
          </a:xfrm>
        </p:spPr>
        <p:txBody>
          <a:bodyPr>
            <a:normAutofit/>
          </a:bodyPr>
          <a:lstStyle/>
          <a:p>
            <a:r>
              <a:rPr lang="fr-FR" sz="2000" dirty="0" smtClean="0"/>
              <a:t>                                                                              </a:t>
            </a:r>
            <a:r>
              <a:rPr lang="fr-FR" sz="2000" i="1" dirty="0" smtClean="0">
                <a:solidFill>
                  <a:schemeClr val="accent1"/>
                </a:solidFill>
              </a:rPr>
              <a:t>Retable 2</a:t>
            </a:r>
            <a:r>
              <a:rPr lang="fr-FR" sz="2000" i="1" baseline="30000" dirty="0" smtClean="0">
                <a:solidFill>
                  <a:schemeClr val="accent1"/>
                </a:solidFill>
              </a:rPr>
              <a:t>nde</a:t>
            </a:r>
            <a:r>
              <a:rPr lang="fr-FR" sz="2000" i="1" dirty="0" smtClean="0">
                <a:solidFill>
                  <a:schemeClr val="accent1"/>
                </a:solidFill>
              </a:rPr>
              <a:t> ouverture</a:t>
            </a:r>
            <a:endParaRPr lang="fr-FR" sz="2000" i="1" dirty="0">
              <a:solidFill>
                <a:schemeClr val="accent1"/>
              </a:solidFill>
            </a:endParaRPr>
          </a:p>
        </p:txBody>
      </p:sp>
      <p:sp>
        <p:nvSpPr>
          <p:cNvPr id="4" name="Rectangle 3"/>
          <p:cNvSpPr/>
          <p:nvPr/>
        </p:nvSpPr>
        <p:spPr>
          <a:xfrm>
            <a:off x="0" y="896541"/>
            <a:ext cx="11249890" cy="2585323"/>
          </a:xfrm>
          <a:prstGeom prst="rect">
            <a:avLst/>
          </a:prstGeom>
        </p:spPr>
        <p:txBody>
          <a:bodyPr wrap="square">
            <a:spAutoFit/>
          </a:bodyPr>
          <a:lstStyle/>
          <a:p>
            <a:r>
              <a:rPr lang="fr-FR" b="1" u="sng" dirty="0"/>
              <a:t>2</a:t>
            </a:r>
            <a:r>
              <a:rPr lang="fr-FR" b="1" u="sng" baseline="30000" dirty="0"/>
              <a:t>nde</a:t>
            </a:r>
            <a:r>
              <a:rPr lang="fr-FR" b="1" u="sng" dirty="0"/>
              <a:t> ouverture- </a:t>
            </a:r>
            <a:r>
              <a:rPr lang="fr-FR" dirty="0"/>
              <a:t>panneau de gauche: </a:t>
            </a:r>
            <a:r>
              <a:rPr lang="fr-FR" b="1" i="1" u="sng" dirty="0">
                <a:solidFill>
                  <a:schemeClr val="accent1"/>
                </a:solidFill>
              </a:rPr>
              <a:t>visite de St Antoine à St Paul l</a:t>
            </a:r>
            <a:r>
              <a:rPr lang="fr-FR" b="1" i="1" dirty="0">
                <a:solidFill>
                  <a:schemeClr val="accent1"/>
                </a:solidFill>
              </a:rPr>
              <a:t>’Ermite</a:t>
            </a:r>
            <a:r>
              <a:rPr lang="fr-FR" dirty="0"/>
              <a:t>( passage de   « la Légende dorée »)Les armoiries posées contre le rocher sont celles du précepteur du couvent, commanditaire du retable.</a:t>
            </a:r>
            <a:br>
              <a:rPr lang="fr-FR" dirty="0"/>
            </a:br>
            <a:r>
              <a:rPr lang="fr-FR" dirty="0"/>
              <a:t>St Antoine est représenté en vieillard majestueux et solennel; au contraire St Paul est un ascète vivant dans le dénuement. Entre eux, une biche symbole de la paix qui règne dans ce lieu. Sur une branche, un corbeau tenant un morceau de pain (symbole de fraternité et de la Cène); les arbres recouverts de mousse symbolisent le Mal mais la trouée avec la clairière éclairée symbolise le Bien</a:t>
            </a:r>
            <a:r>
              <a:rPr lang="fr-FR" b="1" dirty="0"/>
              <a:t/>
            </a:r>
            <a:br>
              <a:rPr lang="fr-FR" b="1" dirty="0"/>
            </a:br>
            <a:r>
              <a:rPr lang="fr-FR" dirty="0"/>
              <a:t>14 plantes médicinales qui servent à faire « </a:t>
            </a:r>
            <a:r>
              <a:rPr lang="fr-FR" u="sng" dirty="0"/>
              <a:t>le saint-vinage</a:t>
            </a:r>
            <a:r>
              <a:rPr lang="fr-FR" dirty="0"/>
              <a:t> </a:t>
            </a:r>
            <a:r>
              <a:rPr lang="fr-FR" dirty="0" smtClean="0"/>
              <a:t>»: Plantain</a:t>
            </a:r>
            <a:r>
              <a:rPr lang="fr-FR" dirty="0"/>
              <a:t>, ortie blanche, véronique, pavot, gentiane…</a:t>
            </a:r>
          </a:p>
          <a:p>
            <a:r>
              <a:rPr lang="fr-FR" b="1" dirty="0"/>
              <a:t/>
            </a:r>
            <a:br>
              <a:rPr lang="fr-FR" b="1" dirty="0"/>
            </a:br>
            <a:endParaRPr lang="fr-FR" dirty="0"/>
          </a:p>
        </p:txBody>
      </p:sp>
      <p:sp>
        <p:nvSpPr>
          <p:cNvPr id="5" name="Rectangle 4"/>
          <p:cNvSpPr/>
          <p:nvPr/>
        </p:nvSpPr>
        <p:spPr>
          <a:xfrm>
            <a:off x="2212055" y="3039242"/>
            <a:ext cx="11572009" cy="646331"/>
          </a:xfrm>
          <a:prstGeom prst="rect">
            <a:avLst/>
          </a:prstGeom>
        </p:spPr>
        <p:txBody>
          <a:bodyPr wrap="square">
            <a:spAutoFit/>
          </a:bodyPr>
          <a:lstStyle/>
          <a:p>
            <a:r>
              <a:rPr lang="fr-FR"/>
              <a:t>Lorsque vous étiez là mon bon Jésus</a:t>
            </a:r>
          </a:p>
          <a:p>
            <a:r>
              <a:rPr lang="fr-FR"/>
              <a:t>Pourquoi n’êtes vous pas venu guérir mes blessures »</a:t>
            </a:r>
            <a:endParaRPr lang="fr-FR" dirty="0"/>
          </a:p>
        </p:txBody>
      </p:sp>
      <p:sp>
        <p:nvSpPr>
          <p:cNvPr id="8" name="Rectangle 7"/>
          <p:cNvSpPr/>
          <p:nvPr/>
        </p:nvSpPr>
        <p:spPr>
          <a:xfrm>
            <a:off x="412413" y="3995678"/>
            <a:ext cx="11868192" cy="1754326"/>
          </a:xfrm>
          <a:prstGeom prst="rect">
            <a:avLst/>
          </a:prstGeom>
        </p:spPr>
        <p:txBody>
          <a:bodyPr wrap="square">
            <a:spAutoFit/>
          </a:bodyPr>
          <a:lstStyle/>
          <a:p>
            <a:r>
              <a:rPr lang="fr-FR" dirty="0"/>
              <a:t>Dans le ciel: clarté et dans un halo un vieillard tenant un sceptre à la main</a:t>
            </a:r>
          </a:p>
          <a:p>
            <a:r>
              <a:rPr lang="fr-FR" dirty="0"/>
              <a:t>« </a:t>
            </a:r>
            <a:r>
              <a:rPr lang="fr-FR" i="1" dirty="0"/>
              <a:t>Tout à coup apparut une clarté admirable qui mit en fuite les démons </a:t>
            </a:r>
            <a:r>
              <a:rPr lang="fr-FR" i="1" dirty="0" smtClean="0"/>
              <a:t>»</a:t>
            </a:r>
          </a:p>
          <a:p>
            <a:endParaRPr lang="fr-FR" dirty="0"/>
          </a:p>
          <a:p>
            <a:r>
              <a:rPr lang="fr-FR" dirty="0" smtClean="0"/>
              <a:t>Le </a:t>
            </a:r>
            <a:r>
              <a:rPr lang="fr-FR" dirty="0"/>
              <a:t>personnage du bas est atteint du « mal des Ardents » on reconnait les pustules et les plaques verdâtres, un de des pieds est palmé ,le bras gauche n’est plus qu’un moignon .Il tient à la main sans doute un livre de prières.</a:t>
            </a:r>
            <a:br>
              <a:rPr lang="fr-FR" dirty="0"/>
            </a:br>
            <a:endParaRPr lang="fr-FR" dirty="0"/>
          </a:p>
        </p:txBody>
      </p:sp>
    </p:spTree>
    <p:extLst>
      <p:ext uri="{BB962C8B-B14F-4D97-AF65-F5344CB8AC3E}">
        <p14:creationId xmlns:p14="http://schemas.microsoft.com/office/powerpoint/2010/main" val="27961502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r>
              <a:rPr lang="fr-FR" u="sng" dirty="0" smtClean="0"/>
              <a:t>LA GUERRE</a:t>
            </a:r>
            <a:r>
              <a:rPr lang="fr-FR" dirty="0" smtClean="0"/>
              <a:t> » Otto DIX </a:t>
            </a:r>
            <a:r>
              <a:rPr lang="fr-FR" sz="2400" dirty="0" smtClean="0"/>
              <a:t>peint entre 1929-1932</a:t>
            </a:r>
            <a:r>
              <a:rPr lang="fr-FR" dirty="0" smtClean="0"/>
              <a:t> </a:t>
            </a:r>
            <a:endParaRPr lang="fr-FR" dirty="0"/>
          </a:p>
        </p:txBody>
      </p:sp>
      <p:sp>
        <p:nvSpPr>
          <p:cNvPr id="3" name="Rectangle 2"/>
          <p:cNvSpPr/>
          <p:nvPr/>
        </p:nvSpPr>
        <p:spPr>
          <a:xfrm>
            <a:off x="191386" y="1455303"/>
            <a:ext cx="11568223" cy="2031325"/>
          </a:xfrm>
          <a:prstGeom prst="rect">
            <a:avLst/>
          </a:prstGeom>
        </p:spPr>
        <p:txBody>
          <a:bodyPr wrap="square">
            <a:spAutoFit/>
          </a:bodyPr>
          <a:lstStyle/>
          <a:p>
            <a:r>
              <a:rPr lang="fr-FR" u="sng" dirty="0"/>
              <a:t>Otto DIX </a:t>
            </a:r>
            <a:r>
              <a:rPr lang="fr-FR" dirty="0"/>
              <a:t>1891-1969 est un peintre expressionniste qui fondera dans les années 1925/1927 «  La Nouvelle Objectivité »</a:t>
            </a:r>
            <a:br>
              <a:rPr lang="fr-FR" dirty="0"/>
            </a:br>
            <a:r>
              <a:rPr lang="fr-FR" dirty="0"/>
              <a:t/>
            </a:r>
            <a:br>
              <a:rPr lang="fr-FR" dirty="0"/>
            </a:br>
            <a:r>
              <a:rPr lang="fr-FR" dirty="0"/>
              <a:t>	Engagé volontaire, il part enthousiaste pour le combat ( Champagne, Somme) il y obtiendra la croix de fer mais reviendra traumatisé par les scènes apocalyptiques qu’il a vues et vécues et hanté par des cauchemars</a:t>
            </a:r>
            <a:r>
              <a:rPr lang="fr-FR" dirty="0" smtClean="0"/>
              <a:t>. </a:t>
            </a:r>
            <a:r>
              <a:rPr lang="fr-FR" i="1" dirty="0" smtClean="0">
                <a:solidFill>
                  <a:schemeClr val="accent1"/>
                </a:solidFill>
              </a:rPr>
              <a:t> »Autoportraits »</a:t>
            </a:r>
            <a:r>
              <a:rPr lang="fr-FR" dirty="0"/>
              <a:t/>
            </a:r>
            <a:br>
              <a:rPr lang="fr-FR" dirty="0"/>
            </a:br>
            <a:r>
              <a:rPr lang="fr-FR" dirty="0"/>
              <a:t>	 La peinture deviendra à la fois un exutoire mais aussi sa manière de dénoncer la folie meurtrière que représente la guerre.</a:t>
            </a:r>
            <a:br>
              <a:rPr lang="fr-FR" dirty="0"/>
            </a:br>
            <a:endParaRPr lang="fr-FR" dirty="0"/>
          </a:p>
        </p:txBody>
      </p:sp>
      <p:sp>
        <p:nvSpPr>
          <p:cNvPr id="4" name="Rectangle 3"/>
          <p:cNvSpPr/>
          <p:nvPr/>
        </p:nvSpPr>
        <p:spPr>
          <a:xfrm>
            <a:off x="191386" y="3289201"/>
            <a:ext cx="11384972" cy="646331"/>
          </a:xfrm>
          <a:prstGeom prst="rect">
            <a:avLst/>
          </a:prstGeom>
        </p:spPr>
        <p:txBody>
          <a:bodyPr wrap="square">
            <a:spAutoFit/>
          </a:bodyPr>
          <a:lstStyle/>
          <a:p>
            <a:r>
              <a:rPr lang="fr-FR" dirty="0"/>
              <a:t>Peindre les horreurs de la guerre, il va le faire en abordant les thèmes les plus lugubres : la violence, la vieillesse, l’infirmité, la prostitution et la mort</a:t>
            </a:r>
            <a:r>
              <a:rPr lang="fr-FR" dirty="0" smtClean="0"/>
              <a:t>.</a:t>
            </a:r>
            <a:r>
              <a:rPr lang="fr-FR" i="1" dirty="0" smtClean="0">
                <a:solidFill>
                  <a:schemeClr val="accent1"/>
                </a:solidFill>
              </a:rPr>
              <a:t> »Les joueurs de </a:t>
            </a:r>
            <a:r>
              <a:rPr lang="fr-FR" i="1" dirty="0" err="1" smtClean="0">
                <a:solidFill>
                  <a:schemeClr val="accent1"/>
                </a:solidFill>
              </a:rPr>
              <a:t>skat</a:t>
            </a:r>
            <a:r>
              <a:rPr lang="fr-FR" i="1" dirty="0" smtClean="0">
                <a:solidFill>
                  <a:schemeClr val="accent1"/>
                </a:solidFill>
              </a:rPr>
              <a:t> » » La rue de Prague » « le Salon »</a:t>
            </a:r>
            <a:endParaRPr lang="fr-FR" dirty="0"/>
          </a:p>
        </p:txBody>
      </p:sp>
      <p:sp>
        <p:nvSpPr>
          <p:cNvPr id="5" name="Rectangle 4"/>
          <p:cNvSpPr/>
          <p:nvPr/>
        </p:nvSpPr>
        <p:spPr>
          <a:xfrm>
            <a:off x="0" y="3935532"/>
            <a:ext cx="11576358" cy="1754326"/>
          </a:xfrm>
          <a:prstGeom prst="rect">
            <a:avLst/>
          </a:prstGeom>
        </p:spPr>
        <p:txBody>
          <a:bodyPr wrap="square">
            <a:spAutoFit/>
          </a:bodyPr>
          <a:lstStyle/>
          <a:p>
            <a:r>
              <a:rPr lang="fr-FR" dirty="0"/>
              <a:t>En Allemagne, c’est la République de Weimar : la guerre semble oubliée ou elle est glorifiée: on honore l’héroïsme .</a:t>
            </a:r>
            <a:br>
              <a:rPr lang="fr-FR" dirty="0"/>
            </a:br>
            <a:r>
              <a:rPr lang="fr-FR" dirty="0"/>
              <a:t>En même temps il règne une forme de décadence de la société avec un effondrement des valeurs.</a:t>
            </a:r>
            <a:br>
              <a:rPr lang="fr-FR" dirty="0"/>
            </a:br>
            <a:r>
              <a:rPr lang="fr-FR" dirty="0"/>
              <a:t>	Otto DIX va réaliser une suite gravée sur les désastres de la guerre ; le réalisme du peintre lui fait mettre en scène des corps décomposés et rongés par la vermine.</a:t>
            </a:r>
            <a:br>
              <a:rPr lang="fr-FR" dirty="0"/>
            </a:br>
            <a:r>
              <a:rPr lang="fr-FR" dirty="0"/>
              <a:t>	Dans «  </a:t>
            </a:r>
            <a:r>
              <a:rPr lang="fr-FR" i="1" dirty="0">
                <a:solidFill>
                  <a:schemeClr val="accent1"/>
                </a:solidFill>
              </a:rPr>
              <a:t>La grande ville</a:t>
            </a:r>
            <a:r>
              <a:rPr lang="fr-FR" dirty="0"/>
              <a:t> » c’est un triptyque montrant la déchéance sous toutes ses formes où l’argent et le plaisir règnent en pleine démesure.</a:t>
            </a:r>
          </a:p>
        </p:txBody>
      </p:sp>
    </p:spTree>
    <p:extLst>
      <p:ext uri="{BB962C8B-B14F-4D97-AF65-F5344CB8AC3E}">
        <p14:creationId xmlns:p14="http://schemas.microsoft.com/office/powerpoint/2010/main" val="3492700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636077" y="180459"/>
            <a:ext cx="2919846" cy="369332"/>
          </a:xfrm>
          <a:prstGeom prst="rect">
            <a:avLst/>
          </a:prstGeom>
          <a:noFill/>
        </p:spPr>
        <p:txBody>
          <a:bodyPr wrap="square" rtlCol="0">
            <a:spAutoFit/>
          </a:bodyPr>
          <a:lstStyle/>
          <a:p>
            <a:r>
              <a:rPr lang="fr-FR" i="1" dirty="0" smtClean="0">
                <a:solidFill>
                  <a:schemeClr val="accent1"/>
                </a:solidFill>
              </a:rPr>
              <a:t>« La Guerre » 1929/1932</a:t>
            </a:r>
            <a:endParaRPr lang="fr-FR" i="1" dirty="0">
              <a:solidFill>
                <a:schemeClr val="accent1"/>
              </a:solidFill>
            </a:endParaRPr>
          </a:p>
        </p:txBody>
      </p:sp>
      <p:sp>
        <p:nvSpPr>
          <p:cNvPr id="5" name="Rectangle 4"/>
          <p:cNvSpPr/>
          <p:nvPr/>
        </p:nvSpPr>
        <p:spPr>
          <a:xfrm>
            <a:off x="644235" y="976745"/>
            <a:ext cx="10962409" cy="3970318"/>
          </a:xfrm>
          <a:prstGeom prst="rect">
            <a:avLst/>
          </a:prstGeom>
        </p:spPr>
        <p:txBody>
          <a:bodyPr wrap="square">
            <a:spAutoFit/>
          </a:bodyPr>
          <a:lstStyle/>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p:txBody>
      </p:sp>
      <p:sp>
        <p:nvSpPr>
          <p:cNvPr id="6" name="Rectangle 5"/>
          <p:cNvSpPr/>
          <p:nvPr/>
        </p:nvSpPr>
        <p:spPr>
          <a:xfrm>
            <a:off x="838200" y="608318"/>
            <a:ext cx="10591800" cy="3139321"/>
          </a:xfrm>
          <a:prstGeom prst="rect">
            <a:avLst/>
          </a:prstGeom>
        </p:spPr>
        <p:txBody>
          <a:bodyPr wrap="square">
            <a:spAutoFit/>
          </a:bodyPr>
          <a:lstStyle/>
          <a:p>
            <a:r>
              <a:rPr lang="fr-FR" dirty="0"/>
              <a:t>Il s’agit d’un triptyque aux importantes dimensions :</a:t>
            </a:r>
            <a:br>
              <a:rPr lang="fr-FR" dirty="0"/>
            </a:br>
            <a:r>
              <a:rPr lang="fr-FR" dirty="0"/>
              <a:t>	- caisse 204 x204</a:t>
            </a:r>
            <a:br>
              <a:rPr lang="fr-FR" dirty="0"/>
            </a:br>
            <a:r>
              <a:rPr lang="fr-FR" dirty="0"/>
              <a:t>	- volet 204 x102 soit un tableau de 204 x 408</a:t>
            </a:r>
            <a:br>
              <a:rPr lang="fr-FR" dirty="0"/>
            </a:br>
            <a:r>
              <a:rPr lang="fr-FR" dirty="0"/>
              <a:t>Il est réalisé à l’huile sur panneau de bois.</a:t>
            </a:r>
            <a:br>
              <a:rPr lang="fr-FR" dirty="0"/>
            </a:br>
            <a:r>
              <a:rPr lang="fr-FR" dirty="0"/>
              <a:t>Sans le moindre doute, inspiré par le retable d’Issenheim ( DIX a séjourné près de COLMAR) mais avec également une source puisée dans l’œuvre de Jérôme BOSCH.</a:t>
            </a:r>
            <a:br>
              <a:rPr lang="fr-FR" dirty="0"/>
            </a:br>
            <a:r>
              <a:rPr lang="fr-FR" dirty="0"/>
              <a:t/>
            </a:r>
            <a:br>
              <a:rPr lang="fr-FR" dirty="0"/>
            </a:br>
            <a:r>
              <a:rPr lang="fr-FR" dirty="0"/>
              <a:t>	Malgré la violence du sujet, l’œuvre apparait comme un message pacifique «  Plus jamais ça » ; c’est un travail de résilience.</a:t>
            </a:r>
            <a:br>
              <a:rPr lang="fr-FR" dirty="0"/>
            </a:br>
            <a:r>
              <a:rPr lang="fr-FR" dirty="0"/>
              <a:t/>
            </a:r>
            <a:br>
              <a:rPr lang="fr-FR" dirty="0"/>
            </a:br>
            <a:r>
              <a:rPr lang="fr-FR" dirty="0"/>
              <a:t>			</a:t>
            </a:r>
            <a:r>
              <a:rPr lang="fr-FR" b="1" i="1" dirty="0">
                <a:solidFill>
                  <a:schemeClr val="accent1"/>
                </a:solidFill>
              </a:rPr>
              <a:t>« Peindre pour conjurer la guerre »</a:t>
            </a:r>
            <a:endParaRPr lang="fr-FR" dirty="0"/>
          </a:p>
        </p:txBody>
      </p:sp>
      <p:sp>
        <p:nvSpPr>
          <p:cNvPr id="7" name="Rectangle 6"/>
          <p:cNvSpPr/>
          <p:nvPr/>
        </p:nvSpPr>
        <p:spPr>
          <a:xfrm>
            <a:off x="356755" y="4069900"/>
            <a:ext cx="6096000" cy="1754326"/>
          </a:xfrm>
          <a:prstGeom prst="rect">
            <a:avLst/>
          </a:prstGeom>
        </p:spPr>
        <p:txBody>
          <a:bodyPr>
            <a:spAutoFit/>
          </a:bodyPr>
          <a:lstStyle/>
          <a:p>
            <a:r>
              <a:rPr lang="fr-FR" u="sng" dirty="0"/>
              <a:t>Panneau latéral gauche</a:t>
            </a:r>
            <a:br>
              <a:rPr lang="fr-FR" u="sng" dirty="0"/>
            </a:br>
            <a:r>
              <a:rPr lang="fr-FR" u="sng" dirty="0"/>
              <a:t/>
            </a:r>
            <a:br>
              <a:rPr lang="fr-FR" u="sng" dirty="0"/>
            </a:br>
            <a:r>
              <a:rPr lang="fr-FR" dirty="0"/>
              <a:t>Tons gris, bleus et ocre pour représenter des soldats de dos qui forment en fait une masse anonyme qui part au front . C’est le matin, ils marchent dans la brume avec leur paquetage sur le dos</a:t>
            </a:r>
          </a:p>
        </p:txBody>
      </p:sp>
      <p:sp>
        <p:nvSpPr>
          <p:cNvPr id="9" name="Rectangle 8"/>
          <p:cNvSpPr/>
          <p:nvPr/>
        </p:nvSpPr>
        <p:spPr>
          <a:xfrm>
            <a:off x="6982690" y="3806166"/>
            <a:ext cx="4623953" cy="3139321"/>
          </a:xfrm>
          <a:prstGeom prst="rect">
            <a:avLst/>
          </a:prstGeom>
        </p:spPr>
        <p:txBody>
          <a:bodyPr wrap="square">
            <a:spAutoFit/>
          </a:bodyPr>
          <a:lstStyle/>
          <a:p>
            <a:r>
              <a:rPr lang="fr-FR" u="sng" dirty="0"/>
              <a:t>Sur le volet de droite</a:t>
            </a:r>
            <a:r>
              <a:rPr lang="fr-FR" dirty="0"/>
              <a:t> le soldat, seul survivant, est l’autoportrait d’Otto DIX; Il aide un de ses compagnons à sortir de l’enfer de la guerre . Il est sans doute gravement blessé ou brûlé.</a:t>
            </a:r>
            <a:br>
              <a:rPr lang="fr-FR" dirty="0"/>
            </a:br>
            <a:r>
              <a:rPr lang="fr-FR" dirty="0"/>
              <a:t>Ce survivant montre une détermination farouche une volonté de s’en sortir.</a:t>
            </a:r>
            <a:br>
              <a:rPr lang="fr-FR" dirty="0"/>
            </a:br>
            <a:r>
              <a:rPr lang="fr-FR" dirty="0"/>
              <a:t>C’est le seul personnage du tableau qui nous fait face : il se tourne vers l’avenir et tourne le dos à l’horreur dont le côté est renforcé par la couleur rouge ( sang, flammes )</a:t>
            </a:r>
            <a:br>
              <a:rPr lang="fr-FR" dirty="0"/>
            </a:br>
            <a:endParaRPr lang="fr-FR" dirty="0"/>
          </a:p>
        </p:txBody>
      </p:sp>
    </p:spTree>
    <p:extLst>
      <p:ext uri="{BB962C8B-B14F-4D97-AF65-F5344CB8AC3E}">
        <p14:creationId xmlns:p14="http://schemas.microsoft.com/office/powerpoint/2010/main" val="401005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738" y="-1434356"/>
            <a:ext cx="11991111" cy="5744730"/>
          </a:xfrm>
        </p:spPr>
        <p:txBody>
          <a:bodyPr>
            <a:normAutofit/>
          </a:bodyPr>
          <a:lstStyle/>
          <a:p>
            <a:r>
              <a:rPr lang="fr-FR" sz="2400" u="sng" smtClean="0"/>
              <a:t>Caisse:</a:t>
            </a:r>
            <a:r>
              <a:rPr lang="fr-FR" sz="2400" smtClean="0"/>
              <a:t/>
            </a:r>
            <a:br>
              <a:rPr lang="fr-FR" sz="2400" smtClean="0"/>
            </a:br>
            <a:r>
              <a:rPr lang="fr-FR" sz="2400" smtClean="0"/>
              <a:t>au 1</a:t>
            </a:r>
            <a:r>
              <a:rPr lang="fr-FR" sz="2400" baseline="30000" smtClean="0"/>
              <a:t>er</a:t>
            </a:r>
            <a:r>
              <a:rPr lang="fr-FR" sz="2400" smtClean="0"/>
              <a:t> plan des cadavres déchiquetés sont à même le sol recouvert de sang</a:t>
            </a:r>
            <a:br>
              <a:rPr lang="fr-FR" sz="2400" smtClean="0"/>
            </a:br>
            <a:r>
              <a:rPr lang="fr-FR" sz="2400" smtClean="0"/>
              <a:t>un tronc d’arbre carbonisé témoignent des désastres causés par les obus</a:t>
            </a:r>
            <a:br>
              <a:rPr lang="fr-FR" sz="2400" smtClean="0"/>
            </a:br>
            <a:r>
              <a:rPr lang="fr-FR" sz="2400" smtClean="0"/>
              <a:t>au 2</a:t>
            </a:r>
            <a:r>
              <a:rPr lang="fr-FR" sz="2400" baseline="30000" smtClean="0"/>
              <a:t>nd</a:t>
            </a:r>
            <a:r>
              <a:rPr lang="fr-FR" sz="2400" smtClean="0"/>
              <a:t> plan  un squelette est empalé , il ressemble à un squelette; de son index il pointe les ravages : un mort dont les jambes sont trouées par les balles. Seul survivant un homme portant son masque à gaz erre dans le charnier</a:t>
            </a:r>
            <a:br>
              <a:rPr lang="fr-FR" sz="2400" smtClean="0"/>
            </a:br>
            <a:endParaRPr lang="fr-FR" sz="2400" u="sng" dirty="0"/>
          </a:p>
        </p:txBody>
      </p:sp>
      <p:sp>
        <p:nvSpPr>
          <p:cNvPr id="3" name="Rectangle 2"/>
          <p:cNvSpPr/>
          <p:nvPr/>
        </p:nvSpPr>
        <p:spPr>
          <a:xfrm>
            <a:off x="0" y="2316263"/>
            <a:ext cx="11502736" cy="923330"/>
          </a:xfrm>
          <a:prstGeom prst="rect">
            <a:avLst/>
          </a:prstGeom>
        </p:spPr>
        <p:txBody>
          <a:bodyPr wrap="square">
            <a:spAutoFit/>
          </a:bodyPr>
          <a:lstStyle/>
          <a:p>
            <a:r>
              <a:rPr lang="fr-FR" dirty="0"/>
              <a:t>En arrière plan c’est le paysage dévasté qui montre des ruines, des arbres calcinés.</a:t>
            </a:r>
            <a:br>
              <a:rPr lang="fr-FR" dirty="0"/>
            </a:br>
            <a:r>
              <a:rPr lang="fr-FR" dirty="0"/>
              <a:t>Dans le lointain d’autres combats rougissent le ciel</a:t>
            </a:r>
            <a:br>
              <a:rPr lang="fr-FR" dirty="0"/>
            </a:br>
            <a:r>
              <a:rPr lang="fr-FR" dirty="0"/>
              <a:t>Paysage de mort, de désolation rendu par le choix du blanc qui montre le côté destructif de la </a:t>
            </a:r>
            <a:r>
              <a:rPr lang="fr-FR" dirty="0" err="1"/>
              <a:t>guer</a:t>
            </a:r>
            <a:endParaRPr lang="fr-FR" dirty="0"/>
          </a:p>
        </p:txBody>
      </p:sp>
      <p:sp>
        <p:nvSpPr>
          <p:cNvPr id="5" name="Rectangle 4"/>
          <p:cNvSpPr/>
          <p:nvPr/>
        </p:nvSpPr>
        <p:spPr>
          <a:xfrm>
            <a:off x="190499" y="3663526"/>
            <a:ext cx="11894127" cy="646331"/>
          </a:xfrm>
          <a:prstGeom prst="rect">
            <a:avLst/>
          </a:prstGeom>
        </p:spPr>
        <p:txBody>
          <a:bodyPr wrap="square">
            <a:spAutoFit/>
          </a:bodyPr>
          <a:lstStyle/>
          <a:p>
            <a:r>
              <a:rPr lang="fr-FR" u="sng" dirty="0"/>
              <a:t>La prédelle </a:t>
            </a:r>
            <a:r>
              <a:rPr lang="fr-FR" dirty="0"/>
              <a:t>montre des corps allongés dans une sorte de cercueil : ils reposent tels que la mort les a surpris. Le rideau grenat semble se refermer sur leur repos éternel.</a:t>
            </a:r>
            <a:endParaRPr lang="fr-FR" dirty="0"/>
          </a:p>
        </p:txBody>
      </p:sp>
    </p:spTree>
    <p:extLst>
      <p:ext uri="{BB962C8B-B14F-4D97-AF65-F5344CB8AC3E}">
        <p14:creationId xmlns:p14="http://schemas.microsoft.com/office/powerpoint/2010/main" val="4289208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20115"/>
            <a:ext cx="12081164" cy="5620039"/>
          </a:xfrm>
        </p:spPr>
        <p:txBody>
          <a:bodyPr>
            <a:normAutofit/>
          </a:bodyPr>
          <a:lstStyle/>
          <a:p>
            <a:r>
              <a:rPr lang="fr-FR" sz="2400" i="1" dirty="0" smtClean="0">
                <a:solidFill>
                  <a:schemeClr val="accent1"/>
                </a:solidFill>
              </a:rPr>
              <a:t>« J’ai avant tout représenté les suites terrifiantes de la guerre. Je crois que personne d’autre n’a vu comme moi la réalité de cette guerre, les déchirements, les blessures, la douleur… »</a:t>
            </a:r>
            <a:br>
              <a:rPr lang="fr-FR" sz="2400" i="1" dirty="0" smtClean="0">
                <a:solidFill>
                  <a:schemeClr val="accent1"/>
                </a:solidFill>
              </a:rPr>
            </a:br>
            <a:r>
              <a:rPr lang="fr-FR" sz="2400" i="1" dirty="0" smtClean="0">
                <a:solidFill>
                  <a:schemeClr val="accent1"/>
                </a:solidFill>
              </a:rPr>
              <a:t>«</a:t>
            </a:r>
            <a:r>
              <a:rPr lang="fr-FR" sz="2400" i="1" dirty="0" smtClean="0">
                <a:solidFill>
                  <a:schemeClr val="accent1"/>
                </a:solidFill>
              </a:rPr>
              <a:t>  Je veux simplement transmettre la connaissance du caractère redoutable de la guerre pour éveiller les forces destinées à la détourner »</a:t>
            </a:r>
            <a:br>
              <a:rPr lang="fr-FR" sz="2400" i="1" dirty="0" smtClean="0">
                <a:solidFill>
                  <a:schemeClr val="accent1"/>
                </a:solidFill>
              </a:rPr>
            </a:br>
            <a:r>
              <a:rPr lang="fr-FR" sz="2400" dirty="0" smtClean="0"/>
              <a:t>L’œuvre </a:t>
            </a:r>
            <a:r>
              <a:rPr lang="fr-FR" sz="2400" dirty="0" smtClean="0"/>
              <a:t>d’Otto DIX sera interdite par les nazis, considéré comme de «  l’art dégénéré »</a:t>
            </a:r>
            <a:br>
              <a:rPr lang="fr-FR" sz="2400" dirty="0" smtClean="0"/>
            </a:br>
            <a:r>
              <a:rPr lang="fr-FR" sz="2400" dirty="0" smtClean="0"/>
              <a:t>260 tableaux seront retirés des musées, une partie sera brûlée</a:t>
            </a:r>
            <a:r>
              <a:rPr lang="fr-FR" sz="2400" u="sng" dirty="0" smtClean="0"/>
              <a:t>.</a:t>
            </a:r>
            <a:br>
              <a:rPr lang="fr-FR" sz="2400" u="sng" dirty="0" smtClean="0"/>
            </a:br>
            <a:r>
              <a:rPr lang="fr-FR" sz="2400" dirty="0" smtClean="0">
                <a:effectLst>
                  <a:outerShdw blurRad="38100" dist="38100" dir="2700000" algn="tl">
                    <a:srgbClr val="000000">
                      <a:alpha val="43137"/>
                    </a:srgbClr>
                  </a:outerShdw>
                </a:effectLst>
              </a:rPr>
              <a:t/>
            </a:r>
            <a:br>
              <a:rPr lang="fr-FR" sz="2400" dirty="0" smtClean="0">
                <a:effectLst>
                  <a:outerShdw blurRad="38100" dist="38100" dir="2700000" algn="tl">
                    <a:srgbClr val="000000">
                      <a:alpha val="43137"/>
                    </a:srgbClr>
                  </a:outerShdw>
                </a:effectLst>
              </a:rPr>
            </a:br>
            <a:r>
              <a:rPr lang="fr-FR" sz="2400" dirty="0" smtClean="0">
                <a:effectLst>
                  <a:outerShdw blurRad="38100" dist="38100" dir="2700000" algn="tl">
                    <a:srgbClr val="000000">
                      <a:alpha val="43137"/>
                    </a:srgbClr>
                  </a:outerShdw>
                </a:effectLst>
              </a:rPr>
              <a:t>«</a:t>
            </a:r>
            <a:r>
              <a:rPr lang="fr-FR" sz="2400" b="1" dirty="0" smtClean="0">
                <a:effectLst>
                  <a:outerShdw blurRad="38100" dist="38100" dir="2700000" algn="tl">
                    <a:srgbClr val="000000">
                      <a:alpha val="43137"/>
                    </a:srgbClr>
                  </a:outerShdw>
                </a:effectLst>
              </a:rPr>
              <a:t> LA GUERRE » sera caché dans une ferme près de DRESDE</a:t>
            </a:r>
            <a:r>
              <a:rPr lang="fr-FR" sz="2400" b="1" i="1" dirty="0" smtClean="0">
                <a:solidFill>
                  <a:schemeClr val="accent1"/>
                </a:solidFill>
              </a:rPr>
              <a:t/>
            </a:r>
            <a:br>
              <a:rPr lang="fr-FR" sz="2400" b="1" i="1" dirty="0" smtClean="0">
                <a:solidFill>
                  <a:schemeClr val="accent1"/>
                </a:solidFill>
              </a:rPr>
            </a:br>
            <a:r>
              <a:rPr lang="fr-FR" sz="2400" b="1" i="1" dirty="0" smtClean="0">
                <a:solidFill>
                  <a:schemeClr val="accent1"/>
                </a:solidFill>
              </a:rPr>
              <a:t/>
            </a:r>
            <a:br>
              <a:rPr lang="fr-FR" sz="2400" b="1" i="1" dirty="0" smtClean="0">
                <a:solidFill>
                  <a:schemeClr val="accent1"/>
                </a:solidFill>
              </a:rPr>
            </a:br>
            <a:r>
              <a:rPr lang="fr-FR" sz="2400" i="1" dirty="0">
                <a:solidFill>
                  <a:schemeClr val="accent1"/>
                </a:solidFill>
              </a:rPr>
              <a:t/>
            </a:r>
            <a:br>
              <a:rPr lang="fr-FR" sz="2400" i="1" dirty="0">
                <a:solidFill>
                  <a:schemeClr val="accent1"/>
                </a:solidFill>
              </a:rPr>
            </a:br>
            <a:r>
              <a:rPr lang="fr-FR" sz="2400" i="1" dirty="0" smtClean="0">
                <a:solidFill>
                  <a:schemeClr val="accent1"/>
                </a:solidFill>
              </a:rPr>
              <a:t> </a:t>
            </a:r>
            <a:endParaRPr lang="fr-FR" sz="2400" i="1" dirty="0">
              <a:solidFill>
                <a:schemeClr val="accent1"/>
              </a:solidFill>
            </a:endParaRPr>
          </a:p>
        </p:txBody>
      </p:sp>
      <p:sp>
        <p:nvSpPr>
          <p:cNvPr id="3" name="Rectangle 2"/>
          <p:cNvSpPr/>
          <p:nvPr/>
        </p:nvSpPr>
        <p:spPr>
          <a:xfrm>
            <a:off x="0" y="3809551"/>
            <a:ext cx="12403282" cy="2585323"/>
          </a:xfrm>
          <a:prstGeom prst="rect">
            <a:avLst/>
          </a:prstGeom>
        </p:spPr>
        <p:txBody>
          <a:bodyPr wrap="square">
            <a:spAutoFit/>
          </a:bodyPr>
          <a:lstStyle/>
          <a:p>
            <a:r>
              <a:rPr lang="fr-FR" dirty="0"/>
              <a:t>Dans ces 2 retables les auteurs ont mis l’accent sur la souffrance, la cruauté de la mort.</a:t>
            </a:r>
            <a:br>
              <a:rPr lang="fr-FR" dirty="0"/>
            </a:br>
            <a:r>
              <a:rPr lang="fr-FR" dirty="0"/>
              <a:t>Otto DIX reprend la même trame que GRÜNEWALD en alternant désespoir et espérance. Certains détails sont identiques : - pustules purulentes des soldats = plaies et meurtrissures du Christ,</a:t>
            </a:r>
            <a:br>
              <a:rPr lang="fr-FR" dirty="0"/>
            </a:br>
            <a:r>
              <a:rPr lang="fr-FR" dirty="0"/>
              <a:t> 					- le soldat empalé peut être assimilé au Christ sur la croix,</a:t>
            </a:r>
            <a:br>
              <a:rPr lang="fr-FR" dirty="0"/>
            </a:br>
            <a:r>
              <a:rPr lang="fr-FR" dirty="0"/>
              <a:t> 					- la prédelle est consacrée au repos éternel pour ceux qui ont fait le sacrifice de leur vie.</a:t>
            </a:r>
            <a:br>
              <a:rPr lang="fr-FR" dirty="0"/>
            </a:br>
            <a:r>
              <a:rPr lang="fr-FR" dirty="0"/>
              <a:t/>
            </a:r>
            <a:br>
              <a:rPr lang="fr-FR" dirty="0"/>
            </a:br>
            <a:r>
              <a:rPr lang="fr-FR" dirty="0"/>
              <a:t>					- Otto DIX se représente en un personnage d’espoir, un sauveur qui veut faire triompher la paix !.....</a:t>
            </a:r>
            <a:r>
              <a:rPr lang="fr-FR" b="1" dirty="0"/>
              <a:t>HITLER arrivera au pouvoir en 1933</a:t>
            </a:r>
            <a:endParaRPr lang="fr-FR" dirty="0"/>
          </a:p>
        </p:txBody>
      </p:sp>
    </p:spTree>
    <p:extLst>
      <p:ext uri="{BB962C8B-B14F-4D97-AF65-F5344CB8AC3E}">
        <p14:creationId xmlns:p14="http://schemas.microsoft.com/office/powerpoint/2010/main" val="2746509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838200" y="365125"/>
            <a:ext cx="10515600" cy="6253884"/>
          </a:xfrm>
        </p:spPr>
        <p:txBody>
          <a:bodyPr>
            <a:normAutofit/>
          </a:bodyPr>
          <a:lstStyle/>
          <a:p>
            <a:r>
              <a:rPr lang="fr-FR" sz="2800" b="1" u="sng" dirty="0" smtClean="0"/>
              <a:t>Le RETABLE </a:t>
            </a:r>
            <a:r>
              <a:rPr lang="fr-FR" sz="2400" dirty="0" smtClean="0"/>
              <a:t>du latin retro-tabula al taris = </a:t>
            </a:r>
            <a:r>
              <a:rPr lang="fr-FR" sz="2400" u="sng" dirty="0" smtClean="0"/>
              <a:t>en arrière de l’autel</a:t>
            </a:r>
            <a:br>
              <a:rPr lang="fr-FR" sz="2400" u="sng" dirty="0" smtClean="0"/>
            </a:br>
            <a:r>
              <a:rPr lang="fr-FR" sz="2400" dirty="0"/>
              <a:t/>
            </a:r>
            <a:br>
              <a:rPr lang="fr-FR" sz="2400" dirty="0"/>
            </a:br>
            <a:r>
              <a:rPr lang="fr-FR" sz="2400" dirty="0" smtClean="0"/>
              <a:t>	Construction verticale qui porte des décors sculptés et (ou) peints, située en arrière de la table d’autel d’un édifice religieux. Destiné au départ à recevoir les objets liturgiques ou des reliques de saints, il se développe à partir du Moyen Age et </a:t>
            </a:r>
            <a:br>
              <a:rPr lang="fr-FR" sz="2400" dirty="0" smtClean="0"/>
            </a:br>
            <a:r>
              <a:rPr lang="fr-FR" sz="2400" dirty="0" smtClean="0"/>
              <a:t>atteint son apogée à l’époque baroque .</a:t>
            </a:r>
            <a:br>
              <a:rPr lang="fr-FR" sz="2400" dirty="0" smtClean="0"/>
            </a:br>
            <a:r>
              <a:rPr lang="fr-FR" sz="2400" dirty="0" smtClean="0"/>
              <a:t>Les plus connus sont « </a:t>
            </a:r>
            <a:r>
              <a:rPr lang="fr-FR" sz="2400" i="1" dirty="0" smtClean="0">
                <a:solidFill>
                  <a:schemeClr val="accent1"/>
                </a:solidFill>
              </a:rPr>
              <a:t>l’Agneau Mystique » de VAN EYCK </a:t>
            </a:r>
            <a:r>
              <a:rPr lang="fr-FR" sz="2400" dirty="0" smtClean="0"/>
              <a:t>réalisé en </a:t>
            </a:r>
            <a:r>
              <a:rPr lang="fr-FR" sz="2400" dirty="0" smtClean="0"/>
              <a:t>1432 à GAND puis celui d’ISSENHEIM</a:t>
            </a:r>
            <a:r>
              <a:rPr lang="fr-FR" sz="2400" dirty="0" smtClean="0"/>
              <a:t>.</a:t>
            </a:r>
            <a:r>
              <a:rPr lang="fr-FR" sz="2400" dirty="0" smtClean="0"/>
              <a:t/>
            </a:r>
            <a:br>
              <a:rPr lang="fr-FR" sz="2400" dirty="0" smtClean="0"/>
            </a:br>
            <a:r>
              <a:rPr lang="fr-FR" sz="2400" dirty="0"/>
              <a:t/>
            </a:r>
            <a:br>
              <a:rPr lang="fr-FR" sz="2400" dirty="0"/>
            </a:br>
            <a:r>
              <a:rPr lang="fr-FR" sz="2400" dirty="0" smtClean="0"/>
              <a:t>	Sa dimension ornementale est directement liée à sa fonction culturelle :</a:t>
            </a:r>
            <a:br>
              <a:rPr lang="fr-FR" sz="2400" dirty="0" smtClean="0"/>
            </a:br>
            <a:r>
              <a:rPr lang="fr-FR" sz="2400" dirty="0" smtClean="0"/>
              <a:t>mettre en exergue la présence divine ( ou la vie d’un saint). IL sert d’enseignement. On l’ouvre à l’occasion de fêtes, d’offices religieux importants ; </a:t>
            </a:r>
            <a:r>
              <a:rPr lang="fr-FR" sz="2400" u="sng" dirty="0" smtClean="0"/>
              <a:t>il vise à éduquer les fidèles afin de gagner le salut c’est pourquoi  l’iconographie doit être simple à interpréter.</a:t>
            </a:r>
            <a:br>
              <a:rPr lang="fr-FR" sz="2400" u="sng" dirty="0" smtClean="0"/>
            </a:br>
            <a:endParaRPr lang="fr-FR" sz="2400" u="sng" dirty="0"/>
          </a:p>
        </p:txBody>
      </p:sp>
    </p:spTree>
    <p:extLst>
      <p:ext uri="{BB962C8B-B14F-4D97-AF65-F5344CB8AC3E}">
        <p14:creationId xmlns:p14="http://schemas.microsoft.com/office/powerpoint/2010/main" val="14061878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4073" y="365125"/>
            <a:ext cx="10979727" cy="4445866"/>
          </a:xfrm>
        </p:spPr>
        <p:txBody>
          <a:bodyPr>
            <a:normAutofit/>
          </a:bodyPr>
          <a:lstStyle/>
          <a:p>
            <a:r>
              <a:rPr lang="fr-FR" sz="2400" dirty="0" smtClean="0"/>
              <a:t>Otto DIX participera à la 2</a:t>
            </a:r>
            <a:r>
              <a:rPr lang="fr-FR" sz="2400" baseline="30000" dirty="0" smtClean="0"/>
              <a:t>nde</a:t>
            </a:r>
            <a:r>
              <a:rPr lang="fr-FR" sz="2400" dirty="0" smtClean="0"/>
              <a:t> Guerre Mondiale, arrêté en avril 1945, il sera fait prisonnier et interné dan un camp de prisonniers près de COLMAR jusqu’en février 1946.</a:t>
            </a:r>
            <a:br>
              <a:rPr lang="fr-FR" sz="2400" dirty="0" smtClean="0"/>
            </a:br>
            <a:r>
              <a:rPr lang="fr-FR" sz="2400" dirty="0" smtClean="0"/>
              <a:t/>
            </a:r>
            <a:br>
              <a:rPr lang="fr-FR" sz="2400" dirty="0" smtClean="0"/>
            </a:br>
            <a:r>
              <a:rPr lang="fr-FR" sz="2400" dirty="0" smtClean="0"/>
              <a:t>Après avoir été affecté à la corvée de pluches, au déminage, il fera connaitre son identité alors le commandant, amateur d’art,  lui demandera ( ordonnera) de réaliser un RETABLE pour la chapelle du camp.</a:t>
            </a:r>
            <a:endParaRPr lang="fr-FR" sz="2400" dirty="0"/>
          </a:p>
        </p:txBody>
      </p:sp>
      <p:sp>
        <p:nvSpPr>
          <p:cNvPr id="3" name="Rectangle 2"/>
          <p:cNvSpPr/>
          <p:nvPr/>
        </p:nvSpPr>
        <p:spPr>
          <a:xfrm>
            <a:off x="564573" y="3874763"/>
            <a:ext cx="6096000" cy="646331"/>
          </a:xfrm>
          <a:prstGeom prst="rect">
            <a:avLst/>
          </a:prstGeom>
        </p:spPr>
        <p:txBody>
          <a:bodyPr>
            <a:spAutoFit/>
          </a:bodyPr>
          <a:lstStyle/>
          <a:p>
            <a:pPr algn="r"/>
            <a:r>
              <a:rPr lang="fr-FR" i="1" dirty="0">
                <a:solidFill>
                  <a:schemeClr val="accent1"/>
                </a:solidFill>
              </a:rPr>
              <a:t>« La Madone aux barbelés » ( avec St Paul et St Pierre) Otto DIX -1945- 1,11 x 1, 64 m</a:t>
            </a:r>
          </a:p>
        </p:txBody>
      </p:sp>
      <p:sp>
        <p:nvSpPr>
          <p:cNvPr id="4" name="Rectangle 3"/>
          <p:cNvSpPr/>
          <p:nvPr/>
        </p:nvSpPr>
        <p:spPr>
          <a:xfrm>
            <a:off x="374073" y="4945163"/>
            <a:ext cx="11565082" cy="923330"/>
          </a:xfrm>
          <a:prstGeom prst="rect">
            <a:avLst/>
          </a:prstGeom>
        </p:spPr>
        <p:txBody>
          <a:bodyPr wrap="square">
            <a:spAutoFit/>
          </a:bodyPr>
          <a:lstStyle/>
          <a:p>
            <a:r>
              <a:rPr lang="fr-FR" dirty="0"/>
              <a:t>Le triptyque n’a jamais été installé dans la chapelle des prisonniers mais au domicile du commandant du camp!!</a:t>
            </a:r>
            <a:br>
              <a:rPr lang="fr-FR" dirty="0"/>
            </a:br>
            <a:r>
              <a:rPr lang="fr-FR" dirty="0"/>
              <a:t/>
            </a:r>
            <a:br>
              <a:rPr lang="fr-FR" dirty="0"/>
            </a:br>
            <a:r>
              <a:rPr lang="fr-FR" dirty="0"/>
              <a:t>Il « réapparaitra » en 1987 où il sera acquis par la ville de Berlin.</a:t>
            </a:r>
          </a:p>
        </p:txBody>
      </p:sp>
    </p:spTree>
    <p:extLst>
      <p:ext uri="{BB962C8B-B14F-4D97-AF65-F5344CB8AC3E}">
        <p14:creationId xmlns:p14="http://schemas.microsoft.com/office/powerpoint/2010/main" val="564052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65125"/>
            <a:ext cx="11353800" cy="1325563"/>
          </a:xfrm>
        </p:spPr>
        <p:txBody>
          <a:bodyPr>
            <a:normAutofit/>
          </a:bodyPr>
          <a:lstStyle/>
          <a:p>
            <a:r>
              <a:rPr lang="fr-FR" sz="2000" b="1" u="sng" dirty="0" smtClean="0"/>
              <a:t>DESCRIPTION d’un RETABLE</a:t>
            </a:r>
            <a:endParaRPr lang="fr-FR" sz="2000" b="1" u="sng"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39191" y="558536"/>
            <a:ext cx="7367153" cy="5958295"/>
          </a:xfrm>
        </p:spPr>
      </p:pic>
      <p:sp>
        <p:nvSpPr>
          <p:cNvPr id="6" name="Flèche droite 5"/>
          <p:cNvSpPr/>
          <p:nvPr/>
        </p:nvSpPr>
        <p:spPr>
          <a:xfrm>
            <a:off x="8645236" y="3491345"/>
            <a:ext cx="1309255" cy="114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5534199" y="5631873"/>
            <a:ext cx="45719" cy="8104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vers le bas 7"/>
          <p:cNvSpPr/>
          <p:nvPr/>
        </p:nvSpPr>
        <p:spPr>
          <a:xfrm>
            <a:off x="5534199" y="5631873"/>
            <a:ext cx="45719" cy="8104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1111827" y="2317173"/>
            <a:ext cx="3210791" cy="5195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0079182" y="3605645"/>
            <a:ext cx="1911927" cy="369332"/>
          </a:xfrm>
          <a:prstGeom prst="rect">
            <a:avLst/>
          </a:prstGeom>
          <a:noFill/>
        </p:spPr>
        <p:txBody>
          <a:bodyPr wrap="square" rtlCol="0">
            <a:spAutoFit/>
          </a:bodyPr>
          <a:lstStyle/>
          <a:p>
            <a:r>
              <a:rPr lang="fr-FR" dirty="0" smtClean="0"/>
              <a:t>Volet latéral</a:t>
            </a:r>
            <a:endParaRPr lang="fr-FR" dirty="0"/>
          </a:p>
        </p:txBody>
      </p:sp>
      <p:sp>
        <p:nvSpPr>
          <p:cNvPr id="11" name="ZoneTexte 10"/>
          <p:cNvSpPr txBox="1"/>
          <p:nvPr/>
        </p:nvSpPr>
        <p:spPr>
          <a:xfrm>
            <a:off x="4634346" y="6257698"/>
            <a:ext cx="3647209" cy="369332"/>
          </a:xfrm>
          <a:prstGeom prst="rect">
            <a:avLst/>
          </a:prstGeom>
          <a:noFill/>
        </p:spPr>
        <p:txBody>
          <a:bodyPr wrap="square" rtlCol="0">
            <a:spAutoFit/>
          </a:bodyPr>
          <a:lstStyle/>
          <a:p>
            <a:r>
              <a:rPr lang="fr-FR" dirty="0" smtClean="0"/>
              <a:t>prédelle</a:t>
            </a:r>
            <a:endParaRPr lang="fr-FR" dirty="0"/>
          </a:p>
        </p:txBody>
      </p:sp>
      <p:sp>
        <p:nvSpPr>
          <p:cNvPr id="12" name="ZoneTexte 11"/>
          <p:cNvSpPr txBox="1"/>
          <p:nvPr/>
        </p:nvSpPr>
        <p:spPr>
          <a:xfrm>
            <a:off x="114300" y="3034145"/>
            <a:ext cx="1724891" cy="369332"/>
          </a:xfrm>
          <a:prstGeom prst="rect">
            <a:avLst/>
          </a:prstGeom>
          <a:noFill/>
        </p:spPr>
        <p:txBody>
          <a:bodyPr wrap="square" rtlCol="0">
            <a:spAutoFit/>
          </a:bodyPr>
          <a:lstStyle/>
          <a:p>
            <a:r>
              <a:rPr lang="fr-FR" dirty="0" smtClean="0"/>
              <a:t>Caisse ou huche</a:t>
            </a:r>
            <a:endParaRPr lang="fr-FR" dirty="0"/>
          </a:p>
        </p:txBody>
      </p:sp>
      <p:cxnSp>
        <p:nvCxnSpPr>
          <p:cNvPr id="15" name="Connecteur droit avec flèche 14"/>
          <p:cNvCxnSpPr/>
          <p:nvPr/>
        </p:nvCxnSpPr>
        <p:spPr>
          <a:xfrm flipV="1">
            <a:off x="2919845" y="3974977"/>
            <a:ext cx="7564582" cy="524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flipV="1">
            <a:off x="6203373" y="558536"/>
            <a:ext cx="2192482" cy="3039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8499764" y="558536"/>
            <a:ext cx="2192481" cy="369332"/>
          </a:xfrm>
          <a:prstGeom prst="rect">
            <a:avLst/>
          </a:prstGeom>
          <a:noFill/>
        </p:spPr>
        <p:txBody>
          <a:bodyPr wrap="square" rtlCol="0">
            <a:spAutoFit/>
          </a:bodyPr>
          <a:lstStyle/>
          <a:p>
            <a:r>
              <a:rPr lang="fr-FR" dirty="0" smtClean="0"/>
              <a:t>couronnement</a:t>
            </a:r>
            <a:endParaRPr lang="fr-FR" dirty="0"/>
          </a:p>
        </p:txBody>
      </p:sp>
    </p:spTree>
    <p:extLst>
      <p:ext uri="{BB962C8B-B14F-4D97-AF65-F5344CB8AC3E}">
        <p14:creationId xmlns:p14="http://schemas.microsoft.com/office/powerpoint/2010/main" val="474074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36418" y="0"/>
            <a:ext cx="11755581" cy="2119745"/>
          </a:xfrm>
        </p:spPr>
        <p:txBody>
          <a:bodyPr>
            <a:normAutofit/>
          </a:bodyPr>
          <a:lstStyle/>
          <a:p>
            <a:r>
              <a:rPr lang="fr-FR" sz="2000" b="1" i="1" u="sng" dirty="0" smtClean="0">
                <a:solidFill>
                  <a:schemeClr val="accent1"/>
                </a:solidFill>
              </a:rPr>
              <a:t>LE RETABLE d’ISSENHEIM de Matthias GRÜNEWALD</a:t>
            </a:r>
            <a:br>
              <a:rPr lang="fr-FR" sz="2000" b="1" i="1" u="sng" dirty="0" smtClean="0">
                <a:solidFill>
                  <a:schemeClr val="accent1"/>
                </a:solidFill>
              </a:rPr>
            </a:br>
            <a:r>
              <a:rPr lang="fr-FR" sz="2000" b="1" i="1" u="sng" dirty="0">
                <a:solidFill>
                  <a:schemeClr val="accent1"/>
                </a:solidFill>
              </a:rPr>
              <a:t/>
            </a:r>
            <a:br>
              <a:rPr lang="fr-FR" sz="2000" b="1" i="1" u="sng" dirty="0">
                <a:solidFill>
                  <a:schemeClr val="accent1"/>
                </a:solidFill>
              </a:rPr>
            </a:br>
            <a:r>
              <a:rPr lang="fr-FR" sz="2000" dirty="0" smtClean="0"/>
              <a:t>peint entre 1512 et 1516 sculpté par Nicolas de HAGUENAU autour de 1490</a:t>
            </a:r>
            <a:endParaRPr lang="fr-FR" sz="2000" b="1" u="sng" dirty="0"/>
          </a:p>
        </p:txBody>
      </p:sp>
      <p:sp>
        <p:nvSpPr>
          <p:cNvPr id="2" name="Rectangle 1"/>
          <p:cNvSpPr/>
          <p:nvPr/>
        </p:nvSpPr>
        <p:spPr>
          <a:xfrm>
            <a:off x="166255" y="1582341"/>
            <a:ext cx="12025744" cy="2585323"/>
          </a:xfrm>
          <a:prstGeom prst="rect">
            <a:avLst/>
          </a:prstGeom>
        </p:spPr>
        <p:txBody>
          <a:bodyPr wrap="square">
            <a:spAutoFit/>
          </a:bodyPr>
          <a:lstStyle/>
          <a:p>
            <a:r>
              <a:rPr lang="fr-FR" b="1" u="sng" dirty="0"/>
              <a:t>LE COUVENT des ANTONINS :</a:t>
            </a:r>
            <a:br>
              <a:rPr lang="fr-FR" b="1" u="sng" dirty="0"/>
            </a:br>
            <a:r>
              <a:rPr lang="fr-FR" b="1" u="sng" dirty="0"/>
              <a:t/>
            </a:r>
            <a:br>
              <a:rPr lang="fr-FR" b="1" u="sng" dirty="0"/>
            </a:br>
            <a:r>
              <a:rPr lang="fr-FR" dirty="0"/>
              <a:t>	Dans les années 1070/1080, l’Europe est frappée par une terrible épidémie due à l’ingestion avec </a:t>
            </a:r>
            <a:r>
              <a:rPr lang="fr-FR" u="sng" dirty="0"/>
              <a:t>le seigle </a:t>
            </a:r>
            <a:r>
              <a:rPr lang="fr-FR" dirty="0"/>
              <a:t>de son parasite </a:t>
            </a:r>
            <a:r>
              <a:rPr lang="fr-FR" u="sng" dirty="0"/>
              <a:t>l’ ergot</a:t>
            </a:r>
            <a:r>
              <a:rPr lang="fr-FR" dirty="0"/>
              <a:t>.</a:t>
            </a:r>
            <a:br>
              <a:rPr lang="fr-FR" dirty="0"/>
            </a:br>
            <a:r>
              <a:rPr lang="fr-FR" dirty="0"/>
              <a:t>	La maladie est effrayante; elle est appelée «  le feu de St Antoine »,le «  Mal des Ardents ».Le malade souffre énormément, il a des troubles hallucinatoires, des délires, des convulsions, ses membres lui donnent la sensation d’une intense brûlure, progressivement les pieds et les mains se détachent.</a:t>
            </a:r>
            <a:br>
              <a:rPr lang="fr-FR" dirty="0"/>
            </a:br>
            <a:r>
              <a:rPr lang="fr-FR" dirty="0"/>
              <a:t>	</a:t>
            </a:r>
            <a:br>
              <a:rPr lang="fr-FR" dirty="0"/>
            </a:br>
            <a:endParaRPr lang="fr-FR" dirty="0"/>
          </a:p>
        </p:txBody>
      </p:sp>
      <p:sp>
        <p:nvSpPr>
          <p:cNvPr id="3" name="Rectangle 2"/>
          <p:cNvSpPr/>
          <p:nvPr/>
        </p:nvSpPr>
        <p:spPr>
          <a:xfrm>
            <a:off x="166255" y="3854256"/>
            <a:ext cx="11783290" cy="1754326"/>
          </a:xfrm>
          <a:prstGeom prst="rect">
            <a:avLst/>
          </a:prstGeom>
        </p:spPr>
        <p:txBody>
          <a:bodyPr wrap="square">
            <a:spAutoFit/>
          </a:bodyPr>
          <a:lstStyle/>
          <a:p>
            <a:r>
              <a:rPr lang="fr-FR" dirty="0"/>
              <a:t>La fondation de l’ordre hospitalier des Antonins est liée à la lutte contre ce fléau suite à la décision du pape</a:t>
            </a:r>
          </a:p>
          <a:p>
            <a:r>
              <a:rPr lang="fr-FR" dirty="0"/>
              <a:t>Innocent IV en 1247.</a:t>
            </a:r>
          </a:p>
          <a:p>
            <a:r>
              <a:rPr lang="fr-FR" dirty="0"/>
              <a:t> A Issenheim ( sud de Colmar) un couvent y est alors installé. </a:t>
            </a:r>
          </a:p>
          <a:p>
            <a:r>
              <a:rPr lang="fr-FR" dirty="0"/>
              <a:t>Il prend rapidement de l’ampleur car situé sur les routes qui mènent à Rome et à St Jacques de Compostelle.</a:t>
            </a:r>
            <a:r>
              <a:rPr lang="fr-FR" b="1" u="sng" dirty="0"/>
              <a:t/>
            </a:r>
            <a:br>
              <a:rPr lang="fr-FR" b="1" u="sng" dirty="0"/>
            </a:br>
            <a:r>
              <a:rPr lang="fr-FR" dirty="0"/>
              <a:t>	</a:t>
            </a:r>
            <a:r>
              <a:rPr lang="fr-FR" u="sng" dirty="0"/>
              <a:t/>
            </a:r>
            <a:br>
              <a:rPr lang="fr-FR" u="sng" dirty="0"/>
            </a:br>
            <a:endParaRPr lang="fr-FR" dirty="0"/>
          </a:p>
        </p:txBody>
      </p:sp>
    </p:spTree>
    <p:extLst>
      <p:ext uri="{BB962C8B-B14F-4D97-AF65-F5344CB8AC3E}">
        <p14:creationId xmlns:p14="http://schemas.microsoft.com/office/powerpoint/2010/main" val="184785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5245" y="474345"/>
            <a:ext cx="11326091" cy="5632311"/>
          </a:xfrm>
          <a:prstGeom prst="rect">
            <a:avLst/>
          </a:prstGeom>
        </p:spPr>
        <p:txBody>
          <a:bodyPr wrap="square">
            <a:spAutoFit/>
          </a:bodyPr>
          <a:lstStyle/>
          <a:p>
            <a:r>
              <a:rPr lang="fr-FR" sz="2400" u="sng" dirty="0"/>
              <a:t>Les Antonins </a:t>
            </a:r>
            <a:r>
              <a:rPr lang="fr-FR" sz="2400" dirty="0"/>
              <a:t>vont - accueillir les pèlerins</a:t>
            </a:r>
            <a:br>
              <a:rPr lang="fr-FR" sz="2400" dirty="0"/>
            </a:br>
            <a:r>
              <a:rPr lang="fr-FR" sz="2400" dirty="0"/>
              <a:t>		      - soigner les malades atteints du feu de St Antoine</a:t>
            </a:r>
            <a:br>
              <a:rPr lang="fr-FR" sz="2400" dirty="0"/>
            </a:br>
            <a:r>
              <a:rPr lang="fr-FR" sz="2400" dirty="0"/>
              <a:t/>
            </a:r>
            <a:br>
              <a:rPr lang="fr-FR" sz="2400" dirty="0"/>
            </a:br>
            <a:r>
              <a:rPr lang="fr-FR" sz="2400" dirty="0"/>
              <a:t>Au lendemain de l’arrivée de ces derniers on leur administre  « </a:t>
            </a:r>
            <a:r>
              <a:rPr lang="fr-FR" sz="2400" b="1" u="sng" dirty="0"/>
              <a:t>le saint vinage » : </a:t>
            </a:r>
            <a:r>
              <a:rPr lang="fr-FR" sz="2400" dirty="0"/>
              <a:t>vin </a:t>
            </a:r>
            <a:r>
              <a:rPr lang="fr-FR" sz="2400" dirty="0" smtClean="0"/>
              <a:t>récolté dans </a:t>
            </a:r>
            <a:r>
              <a:rPr lang="fr-FR" sz="2400" dirty="0"/>
              <a:t>les vignobles du monastère dans lequel </a:t>
            </a:r>
            <a:r>
              <a:rPr lang="fr-FR" sz="2400" dirty="0" smtClean="0"/>
              <a:t>macèrent </a:t>
            </a:r>
            <a:r>
              <a:rPr lang="fr-FR" sz="2400" dirty="0"/>
              <a:t>des plantes médicinales  : pavot, angélique, plantain, gentiane, verveine…. mais également et surtout</a:t>
            </a:r>
            <a:br>
              <a:rPr lang="fr-FR" sz="2400" dirty="0"/>
            </a:br>
            <a:r>
              <a:rPr lang="fr-FR" sz="2400" dirty="0"/>
              <a:t>	</a:t>
            </a:r>
            <a:r>
              <a:rPr lang="fr-FR" sz="2400" b="1" dirty="0"/>
              <a:t>le morceau de relique du saint!</a:t>
            </a:r>
            <a:r>
              <a:rPr lang="fr-FR" sz="2400" dirty="0"/>
              <a:t/>
            </a:r>
            <a:br>
              <a:rPr lang="fr-FR" sz="2400" dirty="0"/>
            </a:br>
            <a:r>
              <a:rPr lang="fr-FR" sz="2400" dirty="0"/>
              <a:t/>
            </a:r>
            <a:br>
              <a:rPr lang="fr-FR" sz="2400" dirty="0"/>
            </a:br>
            <a:r>
              <a:rPr lang="fr-FR" sz="2400" dirty="0"/>
              <a:t>L’efficacité de certaines plantes aux principes actifs et aux vertus thérapeutiques est indéniable mais pour les Antonins et pour les malades, il faut mettre l’accent </a:t>
            </a:r>
            <a:r>
              <a:rPr lang="fr-FR" sz="2400" u="sng" dirty="0"/>
              <a:t>sur l’effet</a:t>
            </a:r>
            <a:r>
              <a:rPr lang="fr-FR" sz="2400" dirty="0"/>
              <a:t> </a:t>
            </a:r>
            <a:br>
              <a:rPr lang="fr-FR" sz="2400" dirty="0"/>
            </a:br>
            <a:r>
              <a:rPr lang="fr-FR" sz="2400" u="sng" dirty="0"/>
              <a:t>miraculeux</a:t>
            </a:r>
            <a:r>
              <a:rPr lang="fr-FR" sz="2400" dirty="0"/>
              <a:t> du breuvage qui a été en contact direct avec la relique de Saint Antoine</a:t>
            </a:r>
            <a:br>
              <a:rPr lang="fr-FR" sz="2400" dirty="0"/>
            </a:br>
            <a:r>
              <a:rPr lang="fr-FR" sz="2400" dirty="0"/>
              <a:t/>
            </a:r>
            <a:br>
              <a:rPr lang="fr-FR" sz="2400" dirty="0"/>
            </a:br>
            <a:r>
              <a:rPr lang="fr-FR" sz="2400" dirty="0"/>
              <a:t>On leur applique un onguent et quand le mal ronge les membres on les ampute mais avant on les emmène prier devant le retable	</a:t>
            </a:r>
            <a:r>
              <a:rPr lang="fr-FR" sz="2400" b="1" u="sng" dirty="0"/>
              <a:t/>
            </a:r>
            <a:br>
              <a:rPr lang="fr-FR" sz="2400" b="1" u="sng" dirty="0"/>
            </a:br>
            <a:r>
              <a:rPr lang="fr-FR" sz="2400" b="1" u="sng" dirty="0"/>
              <a:t> </a:t>
            </a:r>
            <a:endParaRPr lang="fr-FR" sz="2400" dirty="0"/>
          </a:p>
        </p:txBody>
      </p:sp>
    </p:spTree>
    <p:extLst>
      <p:ext uri="{BB962C8B-B14F-4D97-AF65-F5344CB8AC3E}">
        <p14:creationId xmlns:p14="http://schemas.microsoft.com/office/powerpoint/2010/main" val="4134535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1491" y="375516"/>
            <a:ext cx="10515600" cy="6170757"/>
          </a:xfrm>
        </p:spPr>
        <p:txBody>
          <a:bodyPr>
            <a:normAutofit/>
          </a:bodyPr>
          <a:lstStyle/>
          <a:p>
            <a:r>
              <a:rPr lang="fr-FR" sz="2400" dirty="0" smtClean="0"/>
              <a:t>	Pour rendre gloire à Dieu et valoriser son couvent, le supérieur décide de commander à un artiste une série de panneaux peints.</a:t>
            </a:r>
            <a:br>
              <a:rPr lang="fr-FR" sz="2400" dirty="0" smtClean="0"/>
            </a:br>
            <a:r>
              <a:rPr lang="fr-FR" sz="2400" dirty="0" smtClean="0"/>
              <a:t>GRÜNEWALD est choisi, on lui installe son atelier à l’intérieur du couvent et on lui confie les textes de la Bible, de l’Evangile, des actes des apôtres … afin qu’il s’en inspire.</a:t>
            </a:r>
            <a:br>
              <a:rPr lang="fr-FR" sz="2400" dirty="0" smtClean="0"/>
            </a:br>
            <a:r>
              <a:rPr lang="fr-FR" sz="2400" dirty="0" smtClean="0"/>
              <a:t>	Travailler dans un couvent c’est :</a:t>
            </a:r>
            <a:br>
              <a:rPr lang="fr-FR" sz="2400" dirty="0" smtClean="0"/>
            </a:br>
            <a:r>
              <a:rPr lang="fr-FR" sz="2400" dirty="0"/>
              <a:t>	</a:t>
            </a:r>
            <a:r>
              <a:rPr lang="fr-FR" sz="2400" dirty="0" smtClean="0"/>
              <a:t>- disposer de place</a:t>
            </a:r>
            <a:br>
              <a:rPr lang="fr-FR" sz="2400" dirty="0" smtClean="0"/>
            </a:br>
            <a:r>
              <a:rPr lang="fr-FR" sz="2400" dirty="0"/>
              <a:t>	</a:t>
            </a:r>
            <a:r>
              <a:rPr lang="fr-FR" sz="2400" dirty="0" smtClean="0"/>
              <a:t>- être nourri et logé</a:t>
            </a:r>
            <a:br>
              <a:rPr lang="fr-FR" sz="2400" dirty="0" smtClean="0"/>
            </a:br>
            <a:r>
              <a:rPr lang="fr-FR" sz="2400" dirty="0"/>
              <a:t>	</a:t>
            </a:r>
            <a:r>
              <a:rPr lang="fr-FR" sz="2400" dirty="0" smtClean="0"/>
              <a:t>- être à l’abri des curieux, des critiques et des plagiaires</a:t>
            </a:r>
            <a:br>
              <a:rPr lang="fr-FR" sz="2400" dirty="0" smtClean="0"/>
            </a:br>
            <a:r>
              <a:rPr lang="fr-FR" sz="2400" dirty="0"/>
              <a:t>	</a:t>
            </a:r>
            <a:r>
              <a:rPr lang="fr-FR" sz="2400" dirty="0" smtClean="0"/>
              <a:t>- être immergé dans un monde gravitant autour du culte de St Antoine</a:t>
            </a:r>
            <a:br>
              <a:rPr lang="fr-FR" sz="2400" dirty="0" smtClean="0"/>
            </a:br>
            <a:r>
              <a:rPr lang="fr-FR" sz="2400" dirty="0"/>
              <a:t>	</a:t>
            </a:r>
            <a:r>
              <a:rPr lang="fr-FR" sz="2400" dirty="0" smtClean="0"/>
              <a:t>-* rencontrer les malades avec leurs moignons sanglants, couverts de bubons suppurants aux faciès grimaçants et diaboliques.</a:t>
            </a:r>
            <a:br>
              <a:rPr lang="fr-FR" sz="2400" dirty="0" smtClean="0"/>
            </a:br>
            <a:r>
              <a:rPr lang="fr-FR" sz="2400" dirty="0"/>
              <a:t/>
            </a:r>
            <a:br>
              <a:rPr lang="fr-FR" sz="2400" dirty="0"/>
            </a:br>
            <a:r>
              <a:rPr lang="fr-FR" sz="2400" dirty="0" smtClean="0"/>
              <a:t>	</a:t>
            </a:r>
            <a:r>
              <a:rPr lang="fr-FR" sz="2400" b="1" dirty="0" smtClean="0"/>
              <a:t>La création de ce retable a pour but de rappeler que :</a:t>
            </a:r>
            <a:br>
              <a:rPr lang="fr-FR" sz="2400" b="1" dirty="0" smtClean="0"/>
            </a:br>
            <a:r>
              <a:rPr lang="fr-FR" sz="2400" b="1" dirty="0"/>
              <a:t>	</a:t>
            </a:r>
            <a:r>
              <a:rPr lang="fr-FR" sz="2400" b="1" dirty="0" smtClean="0"/>
              <a:t>- Dieu envoie la maladie comme punition</a:t>
            </a:r>
            <a:br>
              <a:rPr lang="fr-FR" sz="2400" b="1" dirty="0" smtClean="0"/>
            </a:br>
            <a:r>
              <a:rPr lang="fr-FR" sz="2400" b="1" dirty="0"/>
              <a:t>	</a:t>
            </a:r>
            <a:r>
              <a:rPr lang="fr-FR" sz="2400" b="1" dirty="0" smtClean="0"/>
              <a:t>- le repentir peut amener la guérison</a:t>
            </a:r>
            <a:endParaRPr lang="fr-FR" sz="2400" b="1" dirty="0"/>
          </a:p>
        </p:txBody>
      </p:sp>
    </p:spTree>
    <p:extLst>
      <p:ext uri="{BB962C8B-B14F-4D97-AF65-F5344CB8AC3E}">
        <p14:creationId xmlns:p14="http://schemas.microsoft.com/office/powerpoint/2010/main" val="128574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6337011"/>
          </a:xfrm>
        </p:spPr>
        <p:txBody>
          <a:bodyPr>
            <a:normAutofit/>
          </a:bodyPr>
          <a:lstStyle/>
          <a:p>
            <a:r>
              <a:rPr lang="fr-FR" sz="2800" b="1" u="sng" dirty="0" smtClean="0"/>
              <a:t>Matthias GRÜNEWALD </a:t>
            </a:r>
            <a:r>
              <a:rPr lang="fr-FR" sz="2800" dirty="0" smtClean="0"/>
              <a:t>(vers 1475-1480/ 1528)</a:t>
            </a:r>
            <a:br>
              <a:rPr lang="fr-FR" sz="2800" dirty="0" smtClean="0"/>
            </a:br>
            <a:r>
              <a:rPr lang="fr-FR" sz="2800" dirty="0"/>
              <a:t/>
            </a:r>
            <a:br>
              <a:rPr lang="fr-FR" sz="2800" dirty="0"/>
            </a:br>
            <a:r>
              <a:rPr lang="fr-FR" sz="2800" dirty="0" smtClean="0"/>
              <a:t>	Peintre et ingénieur hydraulique allemand proche de DÜRER; il sera souvent appelé le «  Maitre de Colmar »</a:t>
            </a:r>
            <a:br>
              <a:rPr lang="fr-FR" sz="2800" dirty="0" smtClean="0"/>
            </a:br>
            <a:r>
              <a:rPr lang="fr-FR" sz="2800" dirty="0"/>
              <a:t>	</a:t>
            </a:r>
            <a:r>
              <a:rPr lang="fr-FR" sz="2800" dirty="0" smtClean="0"/>
              <a:t>Il a peint une dizaine d’œuvres essentiellement religieuses dont plusieurs polyptyques et 35 dessins.</a:t>
            </a:r>
            <a:br>
              <a:rPr lang="fr-FR" sz="2800" dirty="0" smtClean="0"/>
            </a:br>
            <a:r>
              <a:rPr lang="fr-FR" sz="2800" dirty="0"/>
              <a:t/>
            </a:r>
            <a:br>
              <a:rPr lang="fr-FR" sz="2800" dirty="0"/>
            </a:br>
            <a:r>
              <a:rPr lang="fr-FR" sz="2800" dirty="0" smtClean="0"/>
              <a:t>	Il inspirera de nombreux peintres expressionnistes du XX ème</a:t>
            </a:r>
            <a:br>
              <a:rPr lang="fr-FR" sz="2800" dirty="0" smtClean="0"/>
            </a:br>
            <a:r>
              <a:rPr lang="fr-FR" sz="2800" dirty="0" smtClean="0"/>
              <a:t>( Max BECKMAN, Emil NOLDE, </a:t>
            </a:r>
            <a:r>
              <a:rPr lang="fr-FR" sz="2800" b="1" u="sng" dirty="0" smtClean="0"/>
              <a:t>Otto DIX- </a:t>
            </a:r>
            <a:r>
              <a:rPr lang="fr-FR" sz="2800" dirty="0" smtClean="0"/>
              <a:t>qui fut prisonnier près de Colmar- Francis BACON)</a:t>
            </a:r>
            <a:br>
              <a:rPr lang="fr-FR" sz="2800" dirty="0" smtClean="0"/>
            </a:br>
            <a:r>
              <a:rPr lang="fr-FR" sz="2800" dirty="0" smtClean="0"/>
              <a:t>	</a:t>
            </a:r>
            <a:endParaRPr lang="fr-FR" sz="2800" b="1" u="sng" dirty="0"/>
          </a:p>
        </p:txBody>
      </p:sp>
      <p:sp>
        <p:nvSpPr>
          <p:cNvPr id="3" name="Rectangle 2"/>
          <p:cNvSpPr/>
          <p:nvPr/>
        </p:nvSpPr>
        <p:spPr>
          <a:xfrm>
            <a:off x="3190336" y="5706979"/>
            <a:ext cx="4685973" cy="646331"/>
          </a:xfrm>
          <a:prstGeom prst="rect">
            <a:avLst/>
          </a:prstGeom>
        </p:spPr>
        <p:txBody>
          <a:bodyPr wrap="square">
            <a:spAutoFit/>
          </a:bodyPr>
          <a:lstStyle/>
          <a:p>
            <a:r>
              <a:rPr lang="fr-FR" i="1" dirty="0">
                <a:solidFill>
                  <a:schemeClr val="accent1"/>
                </a:solidFill>
              </a:rPr>
              <a:t>« Le Christ outragé » Matthias GRÜNEWALD – 1503-</a:t>
            </a:r>
          </a:p>
        </p:txBody>
      </p:sp>
    </p:spTree>
    <p:extLst>
      <p:ext uri="{BB962C8B-B14F-4D97-AF65-F5344CB8AC3E}">
        <p14:creationId xmlns:p14="http://schemas.microsoft.com/office/powerpoint/2010/main" val="10350351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297390" y="365125"/>
            <a:ext cx="1724892" cy="1325563"/>
          </a:xfrm>
        </p:spPr>
        <p:txBody>
          <a:bodyPr>
            <a:normAutofit/>
          </a:bodyPr>
          <a:lstStyle/>
          <a:p>
            <a:r>
              <a:rPr lang="fr-FR" sz="2000" dirty="0" smtClean="0"/>
              <a:t>Retable fermé</a:t>
            </a:r>
            <a:endParaRPr lang="fr-FR" sz="2000" dirty="0"/>
          </a:p>
        </p:txBody>
      </p:sp>
      <p:sp>
        <p:nvSpPr>
          <p:cNvPr id="4" name="Rectangle 3"/>
          <p:cNvSpPr/>
          <p:nvPr/>
        </p:nvSpPr>
        <p:spPr>
          <a:xfrm>
            <a:off x="200891" y="1474462"/>
            <a:ext cx="10917382" cy="369332"/>
          </a:xfrm>
          <a:prstGeom prst="rect">
            <a:avLst/>
          </a:prstGeom>
        </p:spPr>
        <p:txBody>
          <a:bodyPr wrap="square">
            <a:spAutoFit/>
          </a:bodyPr>
          <a:lstStyle/>
          <a:p>
            <a:r>
              <a:rPr lang="fr-FR" dirty="0"/>
              <a:t>  A la 6</a:t>
            </a:r>
            <a:r>
              <a:rPr lang="fr-FR" baseline="30000" dirty="0"/>
              <a:t>ème</a:t>
            </a:r>
            <a:r>
              <a:rPr lang="fr-FR" dirty="0"/>
              <a:t> heure, il y eut des ténèbres sur toute la terre, jusqu’à la neuvième heure » Marc XV-33</a:t>
            </a:r>
          </a:p>
        </p:txBody>
      </p:sp>
      <p:sp>
        <p:nvSpPr>
          <p:cNvPr id="5" name="Rectangle 4"/>
          <p:cNvSpPr/>
          <p:nvPr/>
        </p:nvSpPr>
        <p:spPr>
          <a:xfrm>
            <a:off x="200891" y="1997840"/>
            <a:ext cx="11991109" cy="2031325"/>
          </a:xfrm>
          <a:prstGeom prst="rect">
            <a:avLst/>
          </a:prstGeom>
        </p:spPr>
        <p:txBody>
          <a:bodyPr wrap="square">
            <a:spAutoFit/>
          </a:bodyPr>
          <a:lstStyle/>
          <a:p>
            <a:r>
              <a:rPr lang="fr-FR" b="1" i="1" u="sng" dirty="0">
                <a:solidFill>
                  <a:schemeClr val="accent1"/>
                </a:solidFill>
              </a:rPr>
              <a:t>Le panneau central/ </a:t>
            </a:r>
            <a:r>
              <a:rPr lang="fr-FR" i="1" dirty="0">
                <a:solidFill>
                  <a:schemeClr val="accent1"/>
                </a:solidFill>
              </a:rPr>
              <a:t>: LE CHRIST</a:t>
            </a:r>
            <a:br>
              <a:rPr lang="fr-FR" i="1" dirty="0">
                <a:solidFill>
                  <a:schemeClr val="accent1"/>
                </a:solidFill>
              </a:rPr>
            </a:br>
            <a:r>
              <a:rPr lang="fr-FR" i="1" dirty="0">
                <a:solidFill>
                  <a:schemeClr val="accent1"/>
                </a:solidFill>
              </a:rPr>
              <a:t/>
            </a:r>
            <a:br>
              <a:rPr lang="fr-FR" i="1" dirty="0">
                <a:solidFill>
                  <a:schemeClr val="accent1"/>
                </a:solidFill>
              </a:rPr>
            </a:br>
            <a:r>
              <a:rPr lang="fr-FR" dirty="0"/>
              <a:t>	C’est la nuit. C’est la mort du Christ : il est tordu par la douleur tout comme la perche mal équarrie, incomplètement écorcée. Ses mains, elles aussi crient la souffrance et la révolte. Les bras aux tendons saillants sont désarticulés par le poids du corps. La peau est jaunâtre couverte d’ecchymoses et de plaies suppurantes. Les épines de la couronne sont démesurées. Le visage est tuméfié, les lèvres bleuies.</a:t>
            </a:r>
            <a:br>
              <a:rPr lang="fr-FR" dirty="0"/>
            </a:br>
            <a:r>
              <a:rPr lang="fr-FR" dirty="0"/>
              <a:t>Du flanc percé coulent le sang et la lymphe. </a:t>
            </a:r>
          </a:p>
        </p:txBody>
      </p:sp>
      <p:sp>
        <p:nvSpPr>
          <p:cNvPr id="6" name="Rectangle 5"/>
          <p:cNvSpPr/>
          <p:nvPr/>
        </p:nvSpPr>
        <p:spPr>
          <a:xfrm>
            <a:off x="273628" y="4480990"/>
            <a:ext cx="11291454" cy="646331"/>
          </a:xfrm>
          <a:prstGeom prst="rect">
            <a:avLst/>
          </a:prstGeom>
        </p:spPr>
        <p:txBody>
          <a:bodyPr wrap="square">
            <a:spAutoFit/>
          </a:bodyPr>
          <a:lstStyle/>
          <a:p>
            <a:r>
              <a:rPr lang="fr-FR" dirty="0"/>
              <a:t>La «  couronne » aux </a:t>
            </a:r>
            <a:r>
              <a:rPr lang="fr-FR" dirty="0" smtClean="0"/>
              <a:t>épines démesurées</a:t>
            </a:r>
            <a:r>
              <a:rPr lang="fr-FR" dirty="0"/>
              <a:t>; le visage tuméfié donnent un Christ qui a beaucoup enduré tout comme les malades qu’il a croisés au Couvent des Antonins </a:t>
            </a:r>
          </a:p>
        </p:txBody>
      </p:sp>
    </p:spTree>
    <p:extLst>
      <p:ext uri="{BB962C8B-B14F-4D97-AF65-F5344CB8AC3E}">
        <p14:creationId xmlns:p14="http://schemas.microsoft.com/office/powerpoint/2010/main" val="1079366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7418" y="333953"/>
            <a:ext cx="10515600" cy="1325563"/>
          </a:xfrm>
        </p:spPr>
        <p:txBody>
          <a:bodyPr>
            <a:normAutofit fontScale="90000"/>
          </a:bodyPr>
          <a:lstStyle/>
          <a:p>
            <a:r>
              <a:rPr lang="fr-FR" sz="2400" i="1" dirty="0" smtClean="0">
                <a:solidFill>
                  <a:schemeClr val="accent1"/>
                </a:solidFill>
              </a:rPr>
              <a:t>MARIE MADELEINE</a:t>
            </a:r>
            <a:r>
              <a:rPr lang="fr-FR" sz="2400" dirty="0" smtClean="0"/>
              <a:t>: C’est la douleur qui s’exprime à travers la position des mains de cette femme( cette courtisane) aux vêtements bien travaillés, à la longue chevelure ondulée, son pot d’onguent à ses côtés;</a:t>
            </a:r>
            <a:br>
              <a:rPr lang="fr-FR" sz="2400" dirty="0" smtClean="0"/>
            </a:br>
            <a:r>
              <a:rPr lang="fr-FR" sz="2400" dirty="0" smtClean="0"/>
              <a:t>-à noter: 1515 tracé sur le pot pour indiquer la date de création du panneau-</a:t>
            </a:r>
            <a:endParaRPr lang="fr-FR" sz="2400" dirty="0"/>
          </a:p>
        </p:txBody>
      </p:sp>
      <p:sp>
        <p:nvSpPr>
          <p:cNvPr id="5" name="Rectangle 4"/>
          <p:cNvSpPr/>
          <p:nvPr/>
        </p:nvSpPr>
        <p:spPr>
          <a:xfrm>
            <a:off x="363682" y="1769102"/>
            <a:ext cx="11242963" cy="1477328"/>
          </a:xfrm>
          <a:prstGeom prst="rect">
            <a:avLst/>
          </a:prstGeom>
        </p:spPr>
        <p:txBody>
          <a:bodyPr wrap="square">
            <a:spAutoFit/>
          </a:bodyPr>
          <a:lstStyle/>
          <a:p>
            <a:r>
              <a:rPr lang="fr-FR" i="1" dirty="0">
                <a:solidFill>
                  <a:schemeClr val="accent1"/>
                </a:solidFill>
              </a:rPr>
              <a:t>La Vierge et St Jean </a:t>
            </a:r>
            <a:r>
              <a:rPr lang="fr-FR" dirty="0"/>
              <a:t>: ils ne font qu’un, seules les couleurs s’opposent. La Vierge est entrain de défaillir, son visage est cadavérique, ses mains prient ou supplient.</a:t>
            </a:r>
            <a:br>
              <a:rPr lang="fr-FR" dirty="0"/>
            </a:br>
            <a:r>
              <a:rPr lang="fr-FR" dirty="0"/>
              <a:t>Le visage de St Jean est vidé par l’épreuve, il est anguleux , d’une couleur qui évoque la saleté.</a:t>
            </a:r>
            <a:br>
              <a:rPr lang="fr-FR" dirty="0"/>
            </a:br>
            <a:r>
              <a:rPr lang="fr-FR" dirty="0"/>
              <a:t>Il soutient avec son bras Marie et son manteau</a:t>
            </a:r>
            <a:br>
              <a:rPr lang="fr-FR" dirty="0"/>
            </a:br>
            <a:r>
              <a:rPr lang="fr-FR" dirty="0"/>
              <a:t> l’enveloppe; les 2 couleurs s’imbriquent</a:t>
            </a:r>
          </a:p>
        </p:txBody>
      </p:sp>
      <p:sp>
        <p:nvSpPr>
          <p:cNvPr id="6" name="Rectangle 5"/>
          <p:cNvSpPr/>
          <p:nvPr/>
        </p:nvSpPr>
        <p:spPr>
          <a:xfrm>
            <a:off x="512618" y="3246430"/>
            <a:ext cx="11679382" cy="3139321"/>
          </a:xfrm>
          <a:prstGeom prst="rect">
            <a:avLst/>
          </a:prstGeom>
        </p:spPr>
        <p:txBody>
          <a:bodyPr wrap="square">
            <a:spAutoFit/>
          </a:bodyPr>
          <a:lstStyle/>
          <a:p>
            <a:r>
              <a:rPr lang="fr-FR" i="1" dirty="0">
                <a:solidFill>
                  <a:schemeClr val="accent1"/>
                </a:solidFill>
              </a:rPr>
              <a:t>St Jean Baptiste </a:t>
            </a:r>
            <a:r>
              <a:rPr lang="fr-FR" dirty="0"/>
              <a:t>: intermédiaire entre ce que fut la vie du Christ et ce qui va suivre ( sur le panneau en lettres capitales «  </a:t>
            </a:r>
            <a:r>
              <a:rPr lang="fr-FR" b="1" dirty="0"/>
              <a:t>Il faut que lui croisse et que moi je diminue » -</a:t>
            </a:r>
            <a:r>
              <a:rPr lang="fr-FR" dirty="0"/>
              <a:t> Jean III-30) tient dans sa main gauche le Livre des Ecritures et de son index droit pointe le Messie de façon impérieuse .</a:t>
            </a:r>
            <a:br>
              <a:rPr lang="fr-FR" dirty="0"/>
            </a:br>
            <a:r>
              <a:rPr lang="fr-FR" dirty="0"/>
              <a:t>Il est vêtu d’un manteau «  en poil de chameau »</a:t>
            </a:r>
            <a:br>
              <a:rPr lang="fr-FR" dirty="0"/>
            </a:br>
            <a:r>
              <a:rPr lang="fr-FR" dirty="0"/>
              <a:t>L’agneau qui l’accompagne porte une croix et verse son sang dans un calice en or : il représente le Christ C’est le symbole de l’innocence, de la pureté.</a:t>
            </a:r>
            <a:br>
              <a:rPr lang="fr-FR" dirty="0"/>
            </a:br>
            <a:r>
              <a:rPr lang="fr-FR" dirty="0"/>
              <a:t>En apportant une touche claire, il apporte l’espérance</a:t>
            </a:r>
            <a:br>
              <a:rPr lang="fr-FR" dirty="0"/>
            </a:br>
            <a:r>
              <a:rPr lang="fr-FR" dirty="0"/>
              <a:t/>
            </a:r>
            <a:br>
              <a:rPr lang="fr-FR" dirty="0"/>
            </a:br>
            <a:r>
              <a:rPr lang="fr-FR" dirty="0"/>
              <a:t/>
            </a:r>
            <a:br>
              <a:rPr lang="fr-FR" dirty="0"/>
            </a:br>
            <a:r>
              <a:rPr lang="fr-FR" i="1" dirty="0"/>
              <a:t>Jean Baptiste ne pouvait pas être présent lors de la crucifixion aussi en le peignant, GRUNEWALD veut insister sur la symbolique.</a:t>
            </a:r>
            <a:endParaRPr lang="fr-FR" dirty="0"/>
          </a:p>
        </p:txBody>
      </p:sp>
    </p:spTree>
    <p:extLst>
      <p:ext uri="{BB962C8B-B14F-4D97-AF65-F5344CB8AC3E}">
        <p14:creationId xmlns:p14="http://schemas.microsoft.com/office/powerpoint/2010/main" val="40772756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TotalTime>
  <Words>853</Words>
  <Application>Microsoft Office PowerPoint</Application>
  <PresentationFormat>Grand écran</PresentationFormat>
  <Paragraphs>79</Paragraphs>
  <Slides>20</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20</vt:i4>
      </vt:variant>
    </vt:vector>
  </HeadingPairs>
  <TitlesOfParts>
    <vt:vector size="24" baseType="lpstr">
      <vt:lpstr>Arial</vt:lpstr>
      <vt:lpstr>Calibri</vt:lpstr>
      <vt:lpstr>Calibri Light</vt:lpstr>
      <vt:lpstr>Thème Office</vt:lpstr>
      <vt:lpstr>RETABLE SACRE RETABLE PROFANE</vt:lpstr>
      <vt:lpstr>Le RETABLE du latin retro-tabula al taris = en arrière de l’autel   Construction verticale qui porte des décors sculptés et (ou) peints, située en arrière de la table d’autel d’un édifice religieux. Destiné au départ à recevoir les objets liturgiques ou des reliques de saints, il se développe à partir du Moyen Age et  atteint son apogée à l’époque baroque . Les plus connus sont « l’Agneau Mystique » de VAN EYCK réalisé en 1432 à GAND puis celui d’ISSENHEIM.   Sa dimension ornementale est directement liée à sa fonction culturelle : mettre en exergue la présence divine ( ou la vie d’un saint). IL sert d’enseignement. On l’ouvre à l’occasion de fêtes, d’offices religieux importants ; il vise à éduquer les fidèles afin de gagner le salut c’est pourquoi  l’iconographie doit être simple à interpréter. </vt:lpstr>
      <vt:lpstr>DESCRIPTION d’un RETABLE</vt:lpstr>
      <vt:lpstr>LE RETABLE d’ISSENHEIM de Matthias GRÜNEWALD  peint entre 1512 et 1516 sculpté par Nicolas de HAGUENAU autour de 1490</vt:lpstr>
      <vt:lpstr>Présentation PowerPoint</vt:lpstr>
      <vt:lpstr> Pour rendre gloire à Dieu et valoriser son couvent, le supérieur décide de commander à un artiste une série de panneaux peints. GRÜNEWALD est choisi, on lui installe son atelier à l’intérieur du couvent et on lui confie les textes de la Bible, de l’Evangile, des actes des apôtres … afin qu’il s’en inspire.  Travailler dans un couvent c’est :  - disposer de place  - être nourri et logé  - être à l’abri des curieux, des critiques et des plagiaires  - être immergé dans un monde gravitant autour du culte de St Antoine  -* rencontrer les malades avec leurs moignons sanglants, couverts de bubons suppurants aux faciès grimaçants et diaboliques.   La création de ce retable a pour but de rappeler que :  - Dieu envoie la maladie comme punition  - le repentir peut amener la guérison</vt:lpstr>
      <vt:lpstr>Matthias GRÜNEWALD (vers 1475-1480/ 1528)   Peintre et ingénieur hydraulique allemand proche de DÜRER; il sera souvent appelé le «  Maitre de Colmar »  Il a peint une dizaine d’œuvres essentiellement religieuses dont plusieurs polyptyques et 35 dessins.   Il inspirera de nombreux peintres expressionnistes du XX ème ( Max BECKMAN, Emil NOLDE, Otto DIX- qui fut prisonnier près de Colmar- Francis BACON)  </vt:lpstr>
      <vt:lpstr>Retable fermé</vt:lpstr>
      <vt:lpstr>MARIE MADELEINE: C’est la douleur qui s’exprime à travers la position des mains de cette femme( cette courtisane) aux vêtements bien travaillés, à la longue chevelure ondulée, son pot d’onguent à ses côtés; -à noter: 1515 tracé sur le pot pour indiquer la date de création du panneau-</vt:lpstr>
      <vt:lpstr>LA predelle  Elle représente la mise au tombeau avec à gauche une grande auge de pierre aux formes géométriques, de couleur rose, sans le moindre accessoire, seule la couronne d’épines est posée sur le sol . Sur la partie droite le linceul avec le corps du supplicié : ses pieds sont éclatés par le clou, les mains sont abandonnées, le corps est flasque, le visage semble apaisé. St Jean soulève le corps pour l’envelopper. Marie-Madeleine les mains jointes est en proie à un chagrin immense. Le visage de la Vierge est dissimulé derrière son voile . </vt:lpstr>
      <vt:lpstr>LES volets latéraux :   La clarté en haut à gauche donne de la profondeur à une scène mettant à l’honneur le patron des « pestiférés » ( il a sauvé ROME de la peste en 680) Une certaine croyance dit que Dieu, en colère, a lancé des flèches contre les hommes ( ref l’Iliade) et que Sébastien les sauve ( et les protège) Le décor pourrait être celui d’un palais romain: la colonne occupe une grande place . Le saint( un homme presque nu, grand, aux muscles saillants, montre ses plaies en écartant sa tunique drapée.Des envoyés célestes s’apprêtent à couronner le martyr en souvenir de son sacrifice, de sa foi et de son courage devant la souffrance et la mort.</vt:lpstr>
      <vt:lpstr>                                                                      Retable 1ère  ouverture</vt:lpstr>
      <vt:lpstr>Présentation PowerPoint</vt:lpstr>
      <vt:lpstr>Panneau de gauche : la Résurrection. Dans une nuit noire une clarté incandescente et un homme qui s’élève d’un tombeau de couleur rose dont le couvercle est par terre. Au sol, des soldats renversés par l’éclair éblouissant. C’est une sorte de chaos.  Le suaire fait la liaison entre le monde des ténèbres : il change de couleur de blanc, à violet puis rouge dans la lumière.  Le Christ porte toujours les plaies de la crucifixion mais il est en pleine lumière et ses mains sont en position de bénédiction.</vt:lpstr>
      <vt:lpstr>                                                                              Retable 2nde ouverture</vt:lpstr>
      <vt:lpstr>« LA GUERRE » Otto DIX peint entre 1929-1932 </vt:lpstr>
      <vt:lpstr>Présentation PowerPoint</vt:lpstr>
      <vt:lpstr>Caisse: au 1er plan des cadavres déchiquetés sont à même le sol recouvert de sang un tronc d’arbre carbonisé témoignent des désastres causés par les obus au 2nd plan  un squelette est empalé , il ressemble à un squelette; de son index il pointe les ravages : un mort dont les jambes sont trouées par les balles. Seul survivant un homme portant son masque à gaz erre dans le charnier </vt:lpstr>
      <vt:lpstr>« J’ai avant tout représenté les suites terrifiantes de la guerre. Je crois que personne d’autre n’a vu comme moi la réalité de cette guerre, les déchirements, les blessures, la douleur… » «  Je veux simplement transmettre la connaissance du caractère redoutable de la guerre pour éveiller les forces destinées à la détourner » L’œuvre d’Otto DIX sera interdite par les nazis, considéré comme de «  l’art dégénéré » 260 tableaux seront retirés des musées, une partie sera brûlée.  « LA GUERRE » sera caché dans une ferme près de DRESDE    </vt:lpstr>
      <vt:lpstr>Otto DIX participera à la 2nde Guerre Mondiale, arrêté en avril 1945, il sera fait prisonnier et interné dan un camp de prisonniers près de COLMAR jusqu’en février 1946.  Après avoir été affecté à la corvée de pluches, au déminage, il fera connaitre son identité alors le commandant, amateur d’art,  lui demandera ( ordonnera) de réaliser un RETABLE pour la chapelle du camp.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Béatrice BERARD</dc:creator>
  <cp:lastModifiedBy>Béatrice BERARD</cp:lastModifiedBy>
  <cp:revision>82</cp:revision>
  <dcterms:created xsi:type="dcterms:W3CDTF">2017-10-06T18:56:59Z</dcterms:created>
  <dcterms:modified xsi:type="dcterms:W3CDTF">2018-01-09T11:24:20Z</dcterms:modified>
</cp:coreProperties>
</file>