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8"/>
  </p:notesMasterIdLst>
  <p:sldIdLst>
    <p:sldId id="367" r:id="rId2"/>
    <p:sldId id="256" r:id="rId3"/>
    <p:sldId id="291" r:id="rId4"/>
    <p:sldId id="292" r:id="rId5"/>
    <p:sldId id="267" r:id="rId6"/>
    <p:sldId id="258" r:id="rId7"/>
    <p:sldId id="259" r:id="rId8"/>
    <p:sldId id="288" r:id="rId9"/>
    <p:sldId id="319" r:id="rId10"/>
    <p:sldId id="318" r:id="rId11"/>
    <p:sldId id="262" r:id="rId12"/>
    <p:sldId id="324" r:id="rId13"/>
    <p:sldId id="263" r:id="rId14"/>
    <p:sldId id="328" r:id="rId15"/>
    <p:sldId id="264" r:id="rId16"/>
    <p:sldId id="337" r:id="rId17"/>
    <p:sldId id="335" r:id="rId18"/>
    <p:sldId id="336" r:id="rId19"/>
    <p:sldId id="346" r:id="rId20"/>
    <p:sldId id="340" r:id="rId21"/>
    <p:sldId id="270" r:id="rId22"/>
    <p:sldId id="277" r:id="rId23"/>
    <p:sldId id="278" r:id="rId24"/>
    <p:sldId id="364" r:id="rId25"/>
    <p:sldId id="275" r:id="rId26"/>
    <p:sldId id="271" r:id="rId27"/>
    <p:sldId id="282" r:id="rId28"/>
    <p:sldId id="284" r:id="rId29"/>
    <p:sldId id="296" r:id="rId30"/>
    <p:sldId id="290" r:id="rId31"/>
    <p:sldId id="298" r:id="rId32"/>
    <p:sldId id="294" r:id="rId33"/>
    <p:sldId id="301" r:id="rId34"/>
    <p:sldId id="304" r:id="rId35"/>
    <p:sldId id="306" r:id="rId36"/>
    <p:sldId id="302" r:id="rId37"/>
    <p:sldId id="303" r:id="rId38"/>
    <p:sldId id="308" r:id="rId39"/>
    <p:sldId id="310" r:id="rId40"/>
    <p:sldId id="311" r:id="rId41"/>
    <p:sldId id="339" r:id="rId42"/>
    <p:sldId id="309" r:id="rId43"/>
    <p:sldId id="317" r:id="rId44"/>
    <p:sldId id="360" r:id="rId45"/>
    <p:sldId id="363" r:id="rId46"/>
    <p:sldId id="352" r:id="rId47"/>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5501" autoAdjust="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BC4910E-E25E-420D-B741-1B86CDA1B718}" type="datetimeFigureOut">
              <a:rPr lang="fr-FR" smtClean="0"/>
              <a:t>06/11/2023</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024C8BE-0C67-4315-9E28-CA55639B3168}" type="slidenum">
              <a:rPr lang="fr-FR" smtClean="0"/>
              <a:t>‹N°›</a:t>
            </a:fld>
            <a:endParaRPr lang="fr-FR"/>
          </a:p>
        </p:txBody>
      </p:sp>
    </p:spTree>
    <p:extLst>
      <p:ext uri="{BB962C8B-B14F-4D97-AF65-F5344CB8AC3E}">
        <p14:creationId xmlns:p14="http://schemas.microsoft.com/office/powerpoint/2010/main" val="31607318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8024C8BE-0C67-4315-9E28-CA55639B3168}" type="slidenum">
              <a:rPr lang="fr-FR" smtClean="0"/>
              <a:t>44</a:t>
            </a:fld>
            <a:endParaRPr lang="fr-FR"/>
          </a:p>
        </p:txBody>
      </p:sp>
    </p:spTree>
    <p:extLst>
      <p:ext uri="{BB962C8B-B14F-4D97-AF65-F5344CB8AC3E}">
        <p14:creationId xmlns:p14="http://schemas.microsoft.com/office/powerpoint/2010/main" val="7421143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CA5EE639-69A9-4CF0-B0CF-29EFD333B358}" type="datetimeFigureOut">
              <a:rPr lang="fr-FR" smtClean="0"/>
              <a:t>06/11/2023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84C2B40-CF5A-46CC-AB75-0584DC84FB12}" type="slidenum">
              <a:rPr lang="fr-FR" smtClean="0"/>
              <a:t>‹N°›</a:t>
            </a:fld>
            <a:endParaRPr lang="fr-FR"/>
          </a:p>
        </p:txBody>
      </p:sp>
    </p:spTree>
    <p:extLst>
      <p:ext uri="{BB962C8B-B14F-4D97-AF65-F5344CB8AC3E}">
        <p14:creationId xmlns:p14="http://schemas.microsoft.com/office/powerpoint/2010/main" val="35750808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A5EE639-69A9-4CF0-B0CF-29EFD333B358}" type="datetimeFigureOut">
              <a:rPr lang="fr-FR" smtClean="0"/>
              <a:t>06/11/2023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84C2B40-CF5A-46CC-AB75-0584DC84FB12}" type="slidenum">
              <a:rPr lang="fr-FR" smtClean="0"/>
              <a:t>‹N°›</a:t>
            </a:fld>
            <a:endParaRPr lang="fr-FR"/>
          </a:p>
        </p:txBody>
      </p:sp>
    </p:spTree>
    <p:extLst>
      <p:ext uri="{BB962C8B-B14F-4D97-AF65-F5344CB8AC3E}">
        <p14:creationId xmlns:p14="http://schemas.microsoft.com/office/powerpoint/2010/main" val="29070284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A5EE639-69A9-4CF0-B0CF-29EFD333B358}" type="datetimeFigureOut">
              <a:rPr lang="fr-FR" smtClean="0"/>
              <a:t>06/11/2023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84C2B40-CF5A-46CC-AB75-0584DC84FB12}" type="slidenum">
              <a:rPr lang="fr-FR" smtClean="0"/>
              <a:t>‹N°›</a:t>
            </a:fld>
            <a:endParaRPr lang="fr-FR"/>
          </a:p>
        </p:txBody>
      </p:sp>
    </p:spTree>
    <p:extLst>
      <p:ext uri="{BB962C8B-B14F-4D97-AF65-F5344CB8AC3E}">
        <p14:creationId xmlns:p14="http://schemas.microsoft.com/office/powerpoint/2010/main" val="34065391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A5EE639-69A9-4CF0-B0CF-29EFD333B358}" type="datetimeFigureOut">
              <a:rPr lang="fr-FR" smtClean="0"/>
              <a:t>06/11/2023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84C2B40-CF5A-46CC-AB75-0584DC84FB12}" type="slidenum">
              <a:rPr lang="fr-FR" smtClean="0"/>
              <a:t>‹N°›</a:t>
            </a:fld>
            <a:endParaRPr lang="fr-FR"/>
          </a:p>
        </p:txBody>
      </p:sp>
    </p:spTree>
    <p:extLst>
      <p:ext uri="{BB962C8B-B14F-4D97-AF65-F5344CB8AC3E}">
        <p14:creationId xmlns:p14="http://schemas.microsoft.com/office/powerpoint/2010/main" val="3576459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CA5EE639-69A9-4CF0-B0CF-29EFD333B358}" type="datetimeFigureOut">
              <a:rPr lang="fr-FR" smtClean="0"/>
              <a:t>06/11/2023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84C2B40-CF5A-46CC-AB75-0584DC84FB12}" type="slidenum">
              <a:rPr lang="fr-FR" smtClean="0"/>
              <a:t>‹N°›</a:t>
            </a:fld>
            <a:endParaRPr lang="fr-FR"/>
          </a:p>
        </p:txBody>
      </p:sp>
    </p:spTree>
    <p:extLst>
      <p:ext uri="{BB962C8B-B14F-4D97-AF65-F5344CB8AC3E}">
        <p14:creationId xmlns:p14="http://schemas.microsoft.com/office/powerpoint/2010/main" val="23751482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CA5EE639-69A9-4CF0-B0CF-29EFD333B358}" type="datetimeFigureOut">
              <a:rPr lang="fr-FR" smtClean="0"/>
              <a:t>06/11/2023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84C2B40-CF5A-46CC-AB75-0584DC84FB12}" type="slidenum">
              <a:rPr lang="fr-FR" smtClean="0"/>
              <a:t>‹N°›</a:t>
            </a:fld>
            <a:endParaRPr lang="fr-FR"/>
          </a:p>
        </p:txBody>
      </p:sp>
    </p:spTree>
    <p:extLst>
      <p:ext uri="{BB962C8B-B14F-4D97-AF65-F5344CB8AC3E}">
        <p14:creationId xmlns:p14="http://schemas.microsoft.com/office/powerpoint/2010/main" val="4672327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CA5EE639-69A9-4CF0-B0CF-29EFD333B358}" type="datetimeFigureOut">
              <a:rPr lang="fr-FR" smtClean="0"/>
              <a:t>06/11/2023</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484C2B40-CF5A-46CC-AB75-0584DC84FB12}" type="slidenum">
              <a:rPr lang="fr-FR" smtClean="0"/>
              <a:t>‹N°›</a:t>
            </a:fld>
            <a:endParaRPr lang="fr-FR"/>
          </a:p>
        </p:txBody>
      </p:sp>
    </p:spTree>
    <p:extLst>
      <p:ext uri="{BB962C8B-B14F-4D97-AF65-F5344CB8AC3E}">
        <p14:creationId xmlns:p14="http://schemas.microsoft.com/office/powerpoint/2010/main" val="9669088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CA5EE639-69A9-4CF0-B0CF-29EFD333B358}" type="datetimeFigureOut">
              <a:rPr lang="fr-FR" smtClean="0"/>
              <a:t>06/11/2023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484C2B40-CF5A-46CC-AB75-0584DC84FB12}" type="slidenum">
              <a:rPr lang="fr-FR" smtClean="0"/>
              <a:t>‹N°›</a:t>
            </a:fld>
            <a:endParaRPr lang="fr-FR"/>
          </a:p>
        </p:txBody>
      </p:sp>
    </p:spTree>
    <p:extLst>
      <p:ext uri="{BB962C8B-B14F-4D97-AF65-F5344CB8AC3E}">
        <p14:creationId xmlns:p14="http://schemas.microsoft.com/office/powerpoint/2010/main" val="20813233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A5EE639-69A9-4CF0-B0CF-29EFD333B358}" type="datetimeFigureOut">
              <a:rPr lang="fr-FR" smtClean="0"/>
              <a:t>06/11/2023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484C2B40-CF5A-46CC-AB75-0584DC84FB12}" type="slidenum">
              <a:rPr lang="fr-FR" smtClean="0"/>
              <a:t>‹N°›</a:t>
            </a:fld>
            <a:endParaRPr lang="fr-FR"/>
          </a:p>
        </p:txBody>
      </p:sp>
    </p:spTree>
    <p:extLst>
      <p:ext uri="{BB962C8B-B14F-4D97-AF65-F5344CB8AC3E}">
        <p14:creationId xmlns:p14="http://schemas.microsoft.com/office/powerpoint/2010/main" val="550413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CA5EE639-69A9-4CF0-B0CF-29EFD333B358}" type="datetimeFigureOut">
              <a:rPr lang="fr-FR" smtClean="0"/>
              <a:t>06/11/2023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84C2B40-CF5A-46CC-AB75-0584DC84FB12}" type="slidenum">
              <a:rPr lang="fr-FR" smtClean="0"/>
              <a:t>‹N°›</a:t>
            </a:fld>
            <a:endParaRPr lang="fr-FR"/>
          </a:p>
        </p:txBody>
      </p:sp>
    </p:spTree>
    <p:extLst>
      <p:ext uri="{BB962C8B-B14F-4D97-AF65-F5344CB8AC3E}">
        <p14:creationId xmlns:p14="http://schemas.microsoft.com/office/powerpoint/2010/main" val="38863448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CA5EE639-69A9-4CF0-B0CF-29EFD333B358}" type="datetimeFigureOut">
              <a:rPr lang="fr-FR" smtClean="0"/>
              <a:t>06/11/2023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84C2B40-CF5A-46CC-AB75-0584DC84FB12}" type="slidenum">
              <a:rPr lang="fr-FR" smtClean="0"/>
              <a:t>‹N°›</a:t>
            </a:fld>
            <a:endParaRPr lang="fr-FR"/>
          </a:p>
        </p:txBody>
      </p:sp>
    </p:spTree>
    <p:extLst>
      <p:ext uri="{BB962C8B-B14F-4D97-AF65-F5344CB8AC3E}">
        <p14:creationId xmlns:p14="http://schemas.microsoft.com/office/powerpoint/2010/main" val="41742452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5EE639-69A9-4CF0-B0CF-29EFD333B358}" type="datetimeFigureOut">
              <a:rPr lang="fr-FR" smtClean="0"/>
              <a:t>06/11/2023</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4C2B40-CF5A-46CC-AB75-0584DC84FB12}" type="slidenum">
              <a:rPr lang="fr-FR" smtClean="0"/>
              <a:t>‹N°›</a:t>
            </a:fld>
            <a:endParaRPr lang="fr-FR"/>
          </a:p>
        </p:txBody>
      </p:sp>
    </p:spTree>
    <p:extLst>
      <p:ext uri="{BB962C8B-B14F-4D97-AF65-F5344CB8AC3E}">
        <p14:creationId xmlns:p14="http://schemas.microsoft.com/office/powerpoint/2010/main" val="5848475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idx="4294967295"/>
          </p:nvPr>
        </p:nvSpPr>
        <p:spPr>
          <a:xfrm>
            <a:off x="1432192" y="1695585"/>
            <a:ext cx="9871113" cy="2387600"/>
          </a:xfrm>
        </p:spPr>
        <p:txBody>
          <a:bodyPr>
            <a:normAutofit fontScale="90000"/>
          </a:bodyPr>
          <a:lstStyle/>
          <a:p>
            <a:pPr algn="ctr"/>
            <a:r>
              <a:rPr lang="fr-FR" sz="4900" b="1" u="sng" dirty="0" smtClean="0"/>
              <a:t>Une information </a:t>
            </a:r>
            <a:r>
              <a:rPr lang="fr-FR" sz="4900" dirty="0" smtClean="0"/>
              <a:t>:</a:t>
            </a:r>
            <a:br>
              <a:rPr lang="fr-FR" sz="4900" dirty="0" smtClean="0"/>
            </a:br>
            <a:r>
              <a:rPr lang="fr-FR" sz="4900" dirty="0" smtClean="0"/>
              <a:t/>
            </a:r>
            <a:br>
              <a:rPr lang="fr-FR" sz="4900" dirty="0" smtClean="0"/>
            </a:br>
            <a:r>
              <a:rPr lang="fr-FR" sz="4900" u="sng" dirty="0" smtClean="0"/>
              <a:t>Ciné-Conférence</a:t>
            </a:r>
            <a:r>
              <a:rPr lang="fr-FR" sz="4900" dirty="0" smtClean="0"/>
              <a:t> :</a:t>
            </a:r>
            <a:br>
              <a:rPr lang="fr-FR" sz="4900" dirty="0" smtClean="0"/>
            </a:br>
            <a:r>
              <a:rPr lang="fr-FR" sz="4900" b="1" dirty="0" smtClean="0">
                <a:solidFill>
                  <a:schemeClr val="accent2"/>
                </a:solidFill>
              </a:rPr>
              <a:t>« LE CARAVAGE »</a:t>
            </a:r>
            <a:br>
              <a:rPr lang="fr-FR" sz="4900" b="1" dirty="0" smtClean="0">
                <a:solidFill>
                  <a:schemeClr val="accent2"/>
                </a:solidFill>
              </a:rPr>
            </a:br>
            <a:r>
              <a:rPr lang="fr-FR" sz="4900" b="1" dirty="0" smtClean="0">
                <a:solidFill>
                  <a:schemeClr val="accent2"/>
                </a:solidFill>
              </a:rPr>
              <a:t/>
            </a:r>
            <a:br>
              <a:rPr lang="fr-FR" sz="4900" b="1" dirty="0" smtClean="0">
                <a:solidFill>
                  <a:schemeClr val="accent2"/>
                </a:solidFill>
              </a:rPr>
            </a:br>
            <a:r>
              <a:rPr lang="fr-FR" sz="4900" b="1" dirty="0" smtClean="0"/>
              <a:t>vendredi 17 novembre 2023 à 17 Heures</a:t>
            </a:r>
            <a:r>
              <a:rPr lang="fr-FR" sz="4900" dirty="0" smtClean="0"/>
              <a:t/>
            </a:r>
            <a:br>
              <a:rPr lang="fr-FR" sz="4900" dirty="0" smtClean="0"/>
            </a:br>
            <a:r>
              <a:rPr lang="fr-FR" sz="4900" dirty="0" smtClean="0"/>
              <a:t>cinéma «  l’Espace » </a:t>
            </a:r>
            <a:r>
              <a:rPr lang="fr-FR" sz="4900" b="1" dirty="0" smtClean="0"/>
              <a:t>AGON - COUTAINVILLE</a:t>
            </a:r>
            <a:r>
              <a:rPr lang="fr-FR" dirty="0" smtClean="0"/>
              <a:t/>
            </a:r>
            <a:br>
              <a:rPr lang="fr-FR" dirty="0" smtClean="0"/>
            </a:br>
            <a:endParaRPr lang="fr-FR" dirty="0"/>
          </a:p>
        </p:txBody>
      </p:sp>
    </p:spTree>
    <p:extLst>
      <p:ext uri="{BB962C8B-B14F-4D97-AF65-F5344CB8AC3E}">
        <p14:creationId xmlns:p14="http://schemas.microsoft.com/office/powerpoint/2010/main" val="41973039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743460" y="165385"/>
            <a:ext cx="6096000" cy="2677656"/>
          </a:xfrm>
          <a:prstGeom prst="rect">
            <a:avLst/>
          </a:prstGeom>
        </p:spPr>
        <p:txBody>
          <a:bodyPr>
            <a:spAutoFit/>
          </a:bodyPr>
          <a:lstStyle/>
          <a:p>
            <a:r>
              <a:rPr lang="fr-FR" sz="2800" dirty="0"/>
              <a:t>Dans la partie inférieure, on trouve </a:t>
            </a:r>
            <a:r>
              <a:rPr lang="fr-FR" sz="2800" dirty="0" smtClean="0"/>
              <a:t> </a:t>
            </a:r>
            <a:r>
              <a:rPr lang="fr-FR" sz="2800" dirty="0"/>
              <a:t>à gauche les élus qui suivent un ange face à un porche </a:t>
            </a:r>
            <a:r>
              <a:rPr lang="fr-FR" sz="2800" dirty="0" smtClean="0"/>
              <a:t>gothique tandis que l’on reconnait la Vierge et Saint Pierre à droite; derrière eux: 1 pape, 1 évêque,1 roi et 1 moine et d’autres saints</a:t>
            </a:r>
            <a:endParaRPr lang="fr-FR" sz="2800" dirty="0"/>
          </a:p>
        </p:txBody>
      </p:sp>
      <p:sp>
        <p:nvSpPr>
          <p:cNvPr id="6" name="ZoneTexte 5"/>
          <p:cNvSpPr txBox="1"/>
          <p:nvPr/>
        </p:nvSpPr>
        <p:spPr>
          <a:xfrm>
            <a:off x="1927013" y="4831773"/>
            <a:ext cx="5440142" cy="1815882"/>
          </a:xfrm>
          <a:prstGeom prst="rect">
            <a:avLst/>
          </a:prstGeom>
          <a:noFill/>
        </p:spPr>
        <p:txBody>
          <a:bodyPr wrap="square" rtlCol="0">
            <a:spAutoFit/>
          </a:bodyPr>
          <a:lstStyle/>
          <a:p>
            <a:r>
              <a:rPr lang="fr-FR" sz="2800" dirty="0" smtClean="0"/>
              <a:t>A droite les damnés se retrouvent dirigés vers les flammes de l’enfer</a:t>
            </a:r>
          </a:p>
          <a:p>
            <a:r>
              <a:rPr lang="fr-FR" sz="2800" dirty="0" smtClean="0"/>
              <a:t>Au-dessus d’eux les apôtres et des saintes</a:t>
            </a:r>
            <a:endParaRPr lang="fr-FR" sz="2800" dirty="0"/>
          </a:p>
        </p:txBody>
      </p:sp>
    </p:spTree>
    <p:extLst>
      <p:ext uri="{BB962C8B-B14F-4D97-AF65-F5344CB8AC3E}">
        <p14:creationId xmlns:p14="http://schemas.microsoft.com/office/powerpoint/2010/main" val="798329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83904" y="2989894"/>
            <a:ext cx="7148947" cy="1325563"/>
          </a:xfrm>
        </p:spPr>
        <p:txBody>
          <a:bodyPr>
            <a:noAutofit/>
          </a:bodyPr>
          <a:lstStyle/>
          <a:p>
            <a:r>
              <a:rPr lang="fr-FR" sz="2800" b="1" dirty="0" smtClean="0">
                <a:solidFill>
                  <a:schemeClr val="accent1"/>
                </a:solidFill>
              </a:rPr>
              <a:t>« Retable de Saint Martin » </a:t>
            </a:r>
            <a:r>
              <a:rPr lang="fr-FR" sz="2800" dirty="0" smtClean="0">
                <a:solidFill>
                  <a:schemeClr val="accent1"/>
                </a:solidFill>
              </a:rPr>
              <a:t/>
            </a:r>
            <a:br>
              <a:rPr lang="fr-FR" sz="2800" dirty="0" smtClean="0">
                <a:solidFill>
                  <a:schemeClr val="accent1"/>
                </a:solidFill>
              </a:rPr>
            </a:br>
            <a:r>
              <a:rPr lang="fr-FR" sz="2800" dirty="0" smtClean="0">
                <a:solidFill>
                  <a:schemeClr val="accent1"/>
                </a:solidFill>
              </a:rPr>
              <a:t>Bernardino BUTINONE et Bernardo ZENALE</a:t>
            </a:r>
            <a:r>
              <a:rPr lang="fr-FR" sz="2800" dirty="0" smtClean="0"/>
              <a:t/>
            </a:r>
            <a:br>
              <a:rPr lang="fr-FR" sz="2800" dirty="0" smtClean="0"/>
            </a:br>
            <a:r>
              <a:rPr lang="fr-FR" sz="2800" dirty="0" smtClean="0"/>
              <a:t>1485-1505 ( </a:t>
            </a:r>
            <a:r>
              <a:rPr lang="fr-FR" sz="2800" u="sng" dirty="0" smtClean="0"/>
              <a:t>594 x 383 cm</a:t>
            </a:r>
            <a:r>
              <a:rPr lang="fr-FR" sz="2800" dirty="0" smtClean="0"/>
              <a:t>)</a:t>
            </a:r>
            <a:br>
              <a:rPr lang="fr-FR" sz="2800" dirty="0" smtClean="0"/>
            </a:br>
            <a:r>
              <a:rPr lang="fr-FR" sz="2800" dirty="0" smtClean="0"/>
              <a:t>tempera sur bois doré</a:t>
            </a:r>
            <a:br>
              <a:rPr lang="fr-FR" sz="2800" dirty="0" smtClean="0"/>
            </a:br>
            <a:r>
              <a:rPr lang="fr-FR" sz="2800" dirty="0"/>
              <a:t/>
            </a:r>
            <a:br>
              <a:rPr lang="fr-FR" sz="2800" dirty="0"/>
            </a:br>
            <a:r>
              <a:rPr lang="fr-FR" sz="2800" dirty="0" smtClean="0"/>
              <a:t>Un tympan en bois doré au centre duquel se trouve un tondo représentant une Pietà</a:t>
            </a:r>
            <a:br>
              <a:rPr lang="fr-FR" sz="2800" dirty="0" smtClean="0"/>
            </a:br>
            <a:r>
              <a:rPr lang="fr-FR" sz="2800" dirty="0" smtClean="0"/>
              <a:t/>
            </a:r>
            <a:br>
              <a:rPr lang="fr-FR" sz="2800" dirty="0" smtClean="0"/>
            </a:br>
            <a:r>
              <a:rPr lang="fr-FR" sz="2800" dirty="0" smtClean="0"/>
              <a:t>La partie principale est composée de 2 registres divisés en 3 panneaux de taille identique. Remarquable travail qui donne une illusion de profondeur</a:t>
            </a:r>
            <a:br>
              <a:rPr lang="fr-FR" sz="2800" dirty="0" smtClean="0"/>
            </a:br>
            <a:r>
              <a:rPr lang="fr-FR" sz="2800" dirty="0" smtClean="0"/>
              <a:t>La partie supérieure nous montre au centre une Vierge à l’Enfant entourée d’angelots et de chaque côté des saintes et des saints qui semblent se tenir dans des pièces avec des plafonds aux poutres dorées</a:t>
            </a:r>
            <a:br>
              <a:rPr lang="fr-FR" sz="2800" dirty="0" smtClean="0"/>
            </a:br>
            <a:endParaRPr lang="fr-FR" sz="2800" b="1" dirty="0"/>
          </a:p>
        </p:txBody>
      </p:sp>
      <p:sp>
        <p:nvSpPr>
          <p:cNvPr id="4" name="Rectangle 3"/>
          <p:cNvSpPr/>
          <p:nvPr/>
        </p:nvSpPr>
        <p:spPr>
          <a:xfrm>
            <a:off x="7579604" y="252455"/>
            <a:ext cx="4208443" cy="6001643"/>
          </a:xfrm>
          <a:prstGeom prst="rect">
            <a:avLst/>
          </a:prstGeom>
        </p:spPr>
        <p:txBody>
          <a:bodyPr wrap="square">
            <a:spAutoFit/>
          </a:bodyPr>
          <a:lstStyle/>
          <a:p>
            <a:r>
              <a:rPr lang="fr-FR" sz="2400" dirty="0"/>
              <a:t>La partie inférieure est également intéressante avec une mise en scène richement décorée.</a:t>
            </a:r>
            <a:br>
              <a:rPr lang="fr-FR" sz="2400" dirty="0"/>
            </a:br>
            <a:r>
              <a:rPr lang="fr-FR" sz="2400" dirty="0"/>
              <a:t>Une frise : guirlande de fleurs et de feuilles  orne le dessus des scènes</a:t>
            </a:r>
            <a:br>
              <a:rPr lang="fr-FR" sz="2400" dirty="0"/>
            </a:br>
            <a:r>
              <a:rPr lang="fr-FR" sz="2400" dirty="0"/>
              <a:t>On reconnait le martyr de St Sébastien dans la niche de droite</a:t>
            </a:r>
            <a:br>
              <a:rPr lang="fr-FR" sz="2400" dirty="0"/>
            </a:br>
            <a:r>
              <a:rPr lang="fr-FR" sz="2400" dirty="0"/>
              <a:t/>
            </a:r>
            <a:br>
              <a:rPr lang="fr-FR" sz="2400" dirty="0"/>
            </a:br>
            <a:r>
              <a:rPr lang="fr-FR" sz="2400" dirty="0"/>
              <a:t>La prédelle, entrecoupée par des piliers ornés de saints, montre des scènes de la vie du Christ avec la crucifixion en position centrale </a:t>
            </a:r>
          </a:p>
        </p:txBody>
      </p:sp>
    </p:spTree>
    <p:extLst>
      <p:ext uri="{BB962C8B-B14F-4D97-AF65-F5344CB8AC3E}">
        <p14:creationId xmlns:p14="http://schemas.microsoft.com/office/powerpoint/2010/main" val="42339710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39540" y="3103567"/>
            <a:ext cx="10006985" cy="1325563"/>
          </a:xfrm>
        </p:spPr>
        <p:txBody>
          <a:bodyPr>
            <a:normAutofit fontScale="90000"/>
          </a:bodyPr>
          <a:lstStyle/>
          <a:p>
            <a:r>
              <a:rPr lang="fr-FR" sz="3100" dirty="0" smtClean="0"/>
              <a:t>St Martin est le protecteur de la ville à laquelle est dédié cette œuvre; il figure donc dans la niche centrale.</a:t>
            </a:r>
            <a:br>
              <a:rPr lang="fr-FR" sz="3100" dirty="0" smtClean="0"/>
            </a:br>
            <a:r>
              <a:rPr lang="fr-FR" sz="3100" dirty="0"/>
              <a:t/>
            </a:r>
            <a:br>
              <a:rPr lang="fr-FR" sz="3100" dirty="0"/>
            </a:br>
            <a:r>
              <a:rPr lang="fr-FR" sz="3100" dirty="0" smtClean="0"/>
              <a:t>On retrouve l’illusion d’optique avec un portique ouvert sur un paysage ; </a:t>
            </a:r>
            <a:r>
              <a:rPr lang="fr-FR" sz="3100" dirty="0"/>
              <a:t>c</a:t>
            </a:r>
            <a:r>
              <a:rPr lang="fr-FR" sz="3100" dirty="0" smtClean="0"/>
              <a:t>e portique est orné d’une guirlande qui renforce l’effet décoratif</a:t>
            </a:r>
            <a:br>
              <a:rPr lang="fr-FR" sz="3100" dirty="0" smtClean="0"/>
            </a:br>
            <a:r>
              <a:rPr lang="fr-FR" sz="3100" dirty="0"/>
              <a:t/>
            </a:r>
            <a:br>
              <a:rPr lang="fr-FR" sz="3100" dirty="0"/>
            </a:br>
            <a:r>
              <a:rPr lang="fr-FR" sz="3100" dirty="0" smtClean="0"/>
              <a:t>La scénographie représente le saint à cheval, coupant son manteau avec son épée pour le donner à un pauvre.</a:t>
            </a:r>
            <a:br>
              <a:rPr lang="fr-FR" sz="3100" dirty="0" smtClean="0"/>
            </a:br>
            <a:r>
              <a:rPr lang="fr-FR" sz="3100" dirty="0"/>
              <a:t/>
            </a:r>
            <a:br>
              <a:rPr lang="fr-FR" sz="3100" dirty="0"/>
            </a:br>
            <a:r>
              <a:rPr lang="fr-FR" sz="3100" b="1" dirty="0" smtClean="0"/>
              <a:t>Ce type de polyptyque  d’un seul panneau s’appelle </a:t>
            </a:r>
            <a:r>
              <a:rPr lang="fr-FR" sz="3100" b="1" u="sng" dirty="0" smtClean="0"/>
              <a:t>une </a:t>
            </a:r>
            <a:r>
              <a:rPr lang="fr-FR" sz="3100" b="1" u="sng" dirty="0" err="1" smtClean="0"/>
              <a:t>pala</a:t>
            </a:r>
            <a:r>
              <a:rPr lang="fr-FR" sz="3100" b="1" u="sng" dirty="0" smtClean="0"/>
              <a:t/>
            </a:r>
            <a:br>
              <a:rPr lang="fr-FR" sz="3100" b="1" u="sng" dirty="0" smtClean="0"/>
            </a:br>
            <a:r>
              <a:rPr lang="fr-FR" sz="3100" b="1" dirty="0" smtClean="0"/>
              <a:t/>
            </a:r>
            <a:br>
              <a:rPr lang="fr-FR" sz="3100" b="1" dirty="0" smtClean="0"/>
            </a:br>
            <a:r>
              <a:rPr lang="fr-FR" sz="3100" dirty="0" smtClean="0"/>
              <a:t/>
            </a:r>
            <a:br>
              <a:rPr lang="fr-FR" sz="3100" dirty="0" smtClean="0"/>
            </a:br>
            <a:endParaRPr lang="fr-FR" sz="2800" dirty="0"/>
          </a:p>
        </p:txBody>
      </p:sp>
    </p:spTree>
    <p:extLst>
      <p:ext uri="{BB962C8B-B14F-4D97-AF65-F5344CB8AC3E}">
        <p14:creationId xmlns:p14="http://schemas.microsoft.com/office/powerpoint/2010/main" val="6290358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0849" y="260526"/>
            <a:ext cx="10022128" cy="1325563"/>
          </a:xfrm>
        </p:spPr>
        <p:txBody>
          <a:bodyPr>
            <a:noAutofit/>
          </a:bodyPr>
          <a:lstStyle/>
          <a:p>
            <a:r>
              <a:rPr lang="fr-FR" sz="2800" b="1" dirty="0" smtClean="0">
                <a:solidFill>
                  <a:schemeClr val="accent1"/>
                </a:solidFill>
              </a:rPr>
              <a:t>« L’adoration de l’Agneau Mystique »</a:t>
            </a:r>
            <a:br>
              <a:rPr lang="fr-FR" sz="2800" b="1" dirty="0" smtClean="0">
                <a:solidFill>
                  <a:schemeClr val="accent1"/>
                </a:solidFill>
              </a:rPr>
            </a:br>
            <a:r>
              <a:rPr lang="fr-FR" sz="2800" dirty="0" smtClean="0">
                <a:solidFill>
                  <a:schemeClr val="accent1"/>
                </a:solidFill>
              </a:rPr>
              <a:t>Jan et Hubert VAN EYCK 1420/1430</a:t>
            </a:r>
            <a:r>
              <a:rPr lang="fr-FR" sz="2800" dirty="0" smtClean="0"/>
              <a:t/>
            </a:r>
            <a:br>
              <a:rPr lang="fr-FR" sz="2800" dirty="0" smtClean="0"/>
            </a:br>
            <a:r>
              <a:rPr lang="fr-FR" sz="2800" dirty="0" smtClean="0"/>
              <a:t>350 x 225 (fermé) 350 x 460 (ouvert)</a:t>
            </a:r>
            <a:br>
              <a:rPr lang="fr-FR" sz="2800" dirty="0" smtClean="0"/>
            </a:br>
            <a:r>
              <a:rPr lang="fr-FR" sz="2800" dirty="0" smtClean="0"/>
              <a:t>composé de 24 panneaux</a:t>
            </a:r>
            <a:r>
              <a:rPr lang="fr-FR" sz="2800" b="1" dirty="0" smtClean="0"/>
              <a:t> </a:t>
            </a:r>
            <a:endParaRPr lang="fr-FR" sz="2800" b="1" dirty="0"/>
          </a:p>
        </p:txBody>
      </p:sp>
      <p:sp>
        <p:nvSpPr>
          <p:cNvPr id="5" name="Rectangle 4"/>
          <p:cNvSpPr/>
          <p:nvPr/>
        </p:nvSpPr>
        <p:spPr>
          <a:xfrm>
            <a:off x="1186148" y="1900265"/>
            <a:ext cx="9841735" cy="2677656"/>
          </a:xfrm>
          <a:prstGeom prst="rect">
            <a:avLst/>
          </a:prstGeom>
        </p:spPr>
        <p:txBody>
          <a:bodyPr wrap="square">
            <a:spAutoFit/>
          </a:bodyPr>
          <a:lstStyle/>
          <a:p>
            <a:r>
              <a:rPr lang="fr-FR" sz="2400" u="sng" dirty="0"/>
              <a:t>Retable fermé</a:t>
            </a:r>
            <a:r>
              <a:rPr lang="fr-FR" sz="2400" dirty="0"/>
              <a:t>:</a:t>
            </a:r>
            <a:br>
              <a:rPr lang="fr-FR" sz="2400" dirty="0"/>
            </a:br>
            <a:r>
              <a:rPr lang="fr-FR" sz="2400" dirty="0"/>
              <a:t>l’Ange Gabriel et Marie surmontée de la colombe du St Esprit.</a:t>
            </a:r>
            <a:br>
              <a:rPr lang="fr-FR" sz="2400" dirty="0"/>
            </a:br>
            <a:r>
              <a:rPr lang="fr-FR" sz="2400" dirty="0"/>
              <a:t>Au-dessus d’eux, dans 4 compartiments arrondis : 2 prophètes à l’extérieur et 2 sibylles au centre</a:t>
            </a:r>
            <a:br>
              <a:rPr lang="fr-FR" sz="2400" dirty="0"/>
            </a:br>
            <a:r>
              <a:rPr lang="fr-FR" sz="2400" dirty="0"/>
              <a:t>Dans la partie inférieure : les donateurs en prière entourant St Jean Baptiste tenant l’Agneau de Dieu et St Jean l’Evangéliste tenant un calice</a:t>
            </a:r>
            <a:br>
              <a:rPr lang="fr-FR" sz="2400" dirty="0"/>
            </a:br>
            <a:endParaRPr lang="fr-FR" sz="2400" dirty="0"/>
          </a:p>
        </p:txBody>
      </p:sp>
      <p:sp>
        <p:nvSpPr>
          <p:cNvPr id="6" name="Rectangle 5"/>
          <p:cNvSpPr/>
          <p:nvPr/>
        </p:nvSpPr>
        <p:spPr>
          <a:xfrm>
            <a:off x="381918" y="4301941"/>
            <a:ext cx="11626468" cy="2308324"/>
          </a:xfrm>
          <a:prstGeom prst="rect">
            <a:avLst/>
          </a:prstGeom>
        </p:spPr>
        <p:txBody>
          <a:bodyPr wrap="square">
            <a:spAutoFit/>
          </a:bodyPr>
          <a:lstStyle/>
          <a:p>
            <a:r>
              <a:rPr lang="fr-FR" sz="2400" u="sng" dirty="0"/>
              <a:t>La partie supérieure </a:t>
            </a:r>
            <a:r>
              <a:rPr lang="fr-FR" sz="2400" dirty="0"/>
              <a:t>montre au centre le Christ vêtu d’un long et riche manteau , coiffé de la tiare avec la crosse; il accomplit le geste de bénédiction. Il est entouré de la Vierge couronnée et de St Jean Baptiste. Référence aux icônes byzantines.</a:t>
            </a:r>
            <a:br>
              <a:rPr lang="fr-FR" sz="2400" dirty="0"/>
            </a:br>
            <a:r>
              <a:rPr lang="fr-FR" sz="2400" dirty="0"/>
              <a:t>De part et d’autre des anges chanteurs et des anges musiciens et aux extrémités 2 personnages dénudés Adam et Eve qui sont eux-mêmes surmontés de petites saynètes représentant Abel et Caïn</a:t>
            </a:r>
          </a:p>
        </p:txBody>
      </p:sp>
    </p:spTree>
    <p:extLst>
      <p:ext uri="{BB962C8B-B14F-4D97-AF65-F5344CB8AC3E}">
        <p14:creationId xmlns:p14="http://schemas.microsoft.com/office/powerpoint/2010/main" val="446577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87121" y="88136"/>
            <a:ext cx="11534826" cy="3924984"/>
          </a:xfrm>
        </p:spPr>
        <p:txBody>
          <a:bodyPr>
            <a:noAutofit/>
          </a:bodyPr>
          <a:lstStyle/>
          <a:p>
            <a:r>
              <a:rPr lang="fr-FR" sz="2400" dirty="0" smtClean="0"/>
              <a:t>La bande inférieure donne le titre de l’œuvre: l’adoration de l’Agneau  Mystique</a:t>
            </a:r>
            <a:br>
              <a:rPr lang="fr-FR" sz="2400" dirty="0" smtClean="0"/>
            </a:br>
            <a:r>
              <a:rPr lang="fr-FR" sz="2400" dirty="0" smtClean="0"/>
              <a:t>A gauche les cavaliers( juges et chevaliers du Christ), à droite les piétons ( ermites et pèlerins)</a:t>
            </a:r>
            <a:br>
              <a:rPr lang="fr-FR" sz="2400" dirty="0" smtClean="0"/>
            </a:br>
            <a:r>
              <a:rPr lang="fr-FR" sz="2400" dirty="0" smtClean="0"/>
              <a:t>Ces groupes viennent se concentrer autour de l’autel; les frères VAN EYCK ont représenté dans ce panneau central un nombre impressionnant de personnages</a:t>
            </a:r>
            <a:br>
              <a:rPr lang="fr-FR" sz="2400" dirty="0" smtClean="0"/>
            </a:br>
            <a:r>
              <a:rPr lang="fr-FR" sz="2400" dirty="0" smtClean="0"/>
              <a:t>répartis en 4 groupes dans un vaste espace et un travail de perspective </a:t>
            </a:r>
            <a:endParaRPr lang="fr-FR" sz="2400" dirty="0"/>
          </a:p>
        </p:txBody>
      </p:sp>
      <p:sp>
        <p:nvSpPr>
          <p:cNvPr id="4" name="Rectangle 3"/>
          <p:cNvSpPr/>
          <p:nvPr/>
        </p:nvSpPr>
        <p:spPr>
          <a:xfrm>
            <a:off x="187121" y="3160831"/>
            <a:ext cx="11721947" cy="4154984"/>
          </a:xfrm>
          <a:prstGeom prst="rect">
            <a:avLst/>
          </a:prstGeom>
        </p:spPr>
        <p:txBody>
          <a:bodyPr wrap="square">
            <a:spAutoFit/>
          </a:bodyPr>
          <a:lstStyle/>
          <a:p>
            <a:r>
              <a:rPr lang="fr-FR" sz="2400" dirty="0"/>
              <a:t>Sur la nappe d’autel l’inscription «  qui </a:t>
            </a:r>
            <a:r>
              <a:rPr lang="fr-FR" sz="2400" dirty="0" err="1"/>
              <a:t>tollit</a:t>
            </a:r>
            <a:r>
              <a:rPr lang="fr-FR" sz="2400" dirty="0"/>
              <a:t> </a:t>
            </a:r>
            <a:r>
              <a:rPr lang="fr-FR" sz="2400" dirty="0" err="1"/>
              <a:t>peccada</a:t>
            </a:r>
            <a:r>
              <a:rPr lang="fr-FR" sz="2400" dirty="0"/>
              <a:t> </a:t>
            </a:r>
            <a:r>
              <a:rPr lang="fr-FR" sz="2400" dirty="0" err="1"/>
              <a:t>mundi</a:t>
            </a:r>
            <a:r>
              <a:rPr lang="fr-FR" sz="2400" dirty="0"/>
              <a:t> »*.</a:t>
            </a:r>
            <a:br>
              <a:rPr lang="fr-FR" sz="2400" dirty="0"/>
            </a:br>
            <a:r>
              <a:rPr lang="fr-FR" sz="2400" dirty="0"/>
              <a:t>De la poitrine de l’agneau s’échappe un flot de sang qui se déverse dans un calice.</a:t>
            </a:r>
            <a:br>
              <a:rPr lang="fr-FR" sz="2400" dirty="0"/>
            </a:br>
            <a:r>
              <a:rPr lang="fr-FR" sz="2400" dirty="0"/>
              <a:t>Cet agneau campé et dressé nous fait face sur la table sacrificielle; de sa tête rayonnent de flèches d’or formant une auréole.</a:t>
            </a:r>
            <a:br>
              <a:rPr lang="fr-FR" sz="2400" dirty="0"/>
            </a:br>
            <a:r>
              <a:rPr lang="fr-FR" sz="2400" dirty="0"/>
              <a:t>14 anges agenouillés l’entourent :</a:t>
            </a:r>
            <a:br>
              <a:rPr lang="fr-FR" sz="2400" dirty="0"/>
            </a:br>
            <a:r>
              <a:rPr lang="fr-FR" sz="2400" dirty="0"/>
              <a:t>- 2 encensent l’autel au 1</a:t>
            </a:r>
            <a:r>
              <a:rPr lang="fr-FR" sz="2400" baseline="30000" dirty="0"/>
              <a:t>er</a:t>
            </a:r>
            <a:r>
              <a:rPr lang="fr-FR" sz="2400" dirty="0"/>
              <a:t> plan</a:t>
            </a:r>
            <a:br>
              <a:rPr lang="fr-FR" sz="2400" dirty="0"/>
            </a:br>
            <a:r>
              <a:rPr lang="fr-FR" sz="2400" dirty="0"/>
              <a:t>- 8 sont en prière, les mains jointes</a:t>
            </a:r>
            <a:br>
              <a:rPr lang="fr-FR" sz="2400" dirty="0"/>
            </a:br>
            <a:r>
              <a:rPr lang="fr-FR" sz="2400" dirty="0"/>
              <a:t>- les 4 autres de chaque côté de l’Agneau tiennent les instruments de la Passion ( croix, couronne, clous, colonne de flagellation…) </a:t>
            </a:r>
            <a:br>
              <a:rPr lang="fr-FR" sz="2400" dirty="0"/>
            </a:br>
            <a:r>
              <a:rPr lang="fr-FR" sz="2400" dirty="0"/>
              <a:t/>
            </a:r>
            <a:br>
              <a:rPr lang="fr-FR" sz="2400" dirty="0"/>
            </a:br>
            <a:endParaRPr lang="fr-FR" sz="2400" dirty="0"/>
          </a:p>
        </p:txBody>
      </p:sp>
    </p:spTree>
    <p:extLst>
      <p:ext uri="{BB962C8B-B14F-4D97-AF65-F5344CB8AC3E}">
        <p14:creationId xmlns:p14="http://schemas.microsoft.com/office/powerpoint/2010/main" val="9652184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 y="4925395"/>
            <a:ext cx="11980719" cy="1325563"/>
          </a:xfrm>
        </p:spPr>
        <p:txBody>
          <a:bodyPr>
            <a:noAutofit/>
          </a:bodyPr>
          <a:lstStyle/>
          <a:p>
            <a:r>
              <a:rPr lang="fr-FR" sz="2800" u="sng" dirty="0" smtClean="0"/>
              <a:t>Le panneau central </a:t>
            </a:r>
            <a:r>
              <a:rPr lang="fr-FR" sz="2800" dirty="0" smtClean="0"/>
              <a:t>est une représentation classique d’Annonciation qui se situe dans un intérieur flamand(mobilier, blason sur les vitres supérieures de la fenêtre)</a:t>
            </a:r>
            <a:br>
              <a:rPr lang="fr-FR" sz="2800" dirty="0" smtClean="0"/>
            </a:br>
            <a:r>
              <a:rPr lang="fr-FR" sz="2800" u="sng" dirty="0" smtClean="0"/>
              <a:t>A gauche</a:t>
            </a:r>
            <a:r>
              <a:rPr lang="fr-FR" sz="2800" dirty="0" smtClean="0"/>
              <a:t>, les donateurs agenouillés dans un jardin devant une porte ouverte; ils semblent observer la scène avec Marie et l’ange Gabriel</a:t>
            </a:r>
            <a:br>
              <a:rPr lang="fr-FR" sz="2800" dirty="0" smtClean="0"/>
            </a:br>
            <a:r>
              <a:rPr lang="fr-FR" sz="2800" u="sng" dirty="0" smtClean="0"/>
              <a:t>A droite</a:t>
            </a:r>
            <a:r>
              <a:rPr lang="fr-FR" sz="2800" dirty="0" smtClean="0"/>
              <a:t>, Joseph s’affaire dans son atelier de charpentier.  Il n’a aucun accès à la scène «  divine » . 2 églises permettent de situer le lieu : Liège</a:t>
            </a:r>
            <a:br>
              <a:rPr lang="fr-FR" sz="2800" dirty="0" smtClean="0"/>
            </a:br>
            <a:endParaRPr lang="fr-FR" sz="2800" dirty="0"/>
          </a:p>
        </p:txBody>
      </p:sp>
      <p:sp>
        <p:nvSpPr>
          <p:cNvPr id="4" name="ZoneTexte 3"/>
          <p:cNvSpPr txBox="1"/>
          <p:nvPr/>
        </p:nvSpPr>
        <p:spPr>
          <a:xfrm>
            <a:off x="8977748" y="2125197"/>
            <a:ext cx="2670462" cy="1938992"/>
          </a:xfrm>
          <a:prstGeom prst="rect">
            <a:avLst/>
          </a:prstGeom>
          <a:noFill/>
        </p:spPr>
        <p:txBody>
          <a:bodyPr wrap="square" rtlCol="0">
            <a:spAutoFit/>
          </a:bodyPr>
          <a:lstStyle/>
          <a:p>
            <a:r>
              <a:rPr lang="fr-FR" sz="2400" dirty="0" smtClean="0"/>
              <a:t>Compte-tenu de ses dimensions, il était vraisemblablement destiné à un </a:t>
            </a:r>
            <a:r>
              <a:rPr lang="fr-FR" sz="2400" u="sng" dirty="0" smtClean="0"/>
              <a:t>usage privé</a:t>
            </a:r>
            <a:endParaRPr lang="fr-FR" sz="2400" u="sng" dirty="0"/>
          </a:p>
        </p:txBody>
      </p:sp>
      <p:sp>
        <p:nvSpPr>
          <p:cNvPr id="5" name="Rectangle 4"/>
          <p:cNvSpPr/>
          <p:nvPr/>
        </p:nvSpPr>
        <p:spPr>
          <a:xfrm>
            <a:off x="9092046" y="209888"/>
            <a:ext cx="2888674" cy="1938992"/>
          </a:xfrm>
          <a:prstGeom prst="rect">
            <a:avLst/>
          </a:prstGeom>
        </p:spPr>
        <p:txBody>
          <a:bodyPr wrap="square">
            <a:spAutoFit/>
          </a:bodyPr>
          <a:lstStyle/>
          <a:p>
            <a:r>
              <a:rPr lang="fr-FR" sz="2400" b="1" dirty="0">
                <a:solidFill>
                  <a:schemeClr val="accent1"/>
                </a:solidFill>
              </a:rPr>
              <a:t>« Triptyque de </a:t>
            </a:r>
            <a:r>
              <a:rPr lang="fr-FR" sz="2400" b="1" dirty="0" err="1">
                <a:solidFill>
                  <a:schemeClr val="accent1"/>
                </a:solidFill>
              </a:rPr>
              <a:t>Mérode</a:t>
            </a:r>
            <a:r>
              <a:rPr lang="fr-FR" sz="2400" b="1" dirty="0">
                <a:solidFill>
                  <a:schemeClr val="accent1"/>
                </a:solidFill>
              </a:rPr>
              <a:t> » </a:t>
            </a:r>
            <a:r>
              <a:rPr lang="fr-FR" sz="2400" dirty="0">
                <a:solidFill>
                  <a:schemeClr val="accent1"/>
                </a:solidFill>
              </a:rPr>
              <a:t>Robert CAMPIN 1427/1432 </a:t>
            </a:r>
            <a:r>
              <a:rPr lang="fr-FR" sz="2400" dirty="0" smtClean="0">
                <a:solidFill>
                  <a:schemeClr val="accent1"/>
                </a:solidFill>
              </a:rPr>
              <a:t> </a:t>
            </a:r>
            <a:r>
              <a:rPr lang="fr-FR" sz="2400" dirty="0" smtClean="0"/>
              <a:t>(</a:t>
            </a:r>
            <a:r>
              <a:rPr lang="fr-FR" sz="2400" u="sng" dirty="0" smtClean="0"/>
              <a:t>64 </a:t>
            </a:r>
            <a:r>
              <a:rPr lang="fr-FR" sz="2400" u="sng" dirty="0"/>
              <a:t>x 117 cm</a:t>
            </a:r>
            <a:r>
              <a:rPr lang="fr-FR" sz="2400" dirty="0"/>
              <a:t>)</a:t>
            </a:r>
            <a:br>
              <a:rPr lang="fr-FR" sz="2400" dirty="0"/>
            </a:br>
            <a:endParaRPr lang="fr-FR" sz="2400" dirty="0"/>
          </a:p>
        </p:txBody>
      </p:sp>
    </p:spTree>
    <p:extLst>
      <p:ext uri="{BB962C8B-B14F-4D97-AF65-F5344CB8AC3E}">
        <p14:creationId xmlns:p14="http://schemas.microsoft.com/office/powerpoint/2010/main" val="41641863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36863" y="816094"/>
            <a:ext cx="11544299" cy="1325563"/>
          </a:xfrm>
        </p:spPr>
        <p:txBody>
          <a:bodyPr>
            <a:noAutofit/>
          </a:bodyPr>
          <a:lstStyle/>
          <a:p>
            <a:r>
              <a:rPr lang="fr-FR" sz="2800" b="1" dirty="0" smtClean="0">
                <a:solidFill>
                  <a:schemeClr val="accent1"/>
                </a:solidFill>
              </a:rPr>
              <a:t>« Le Jardin des Délices » </a:t>
            </a:r>
            <a:r>
              <a:rPr lang="fr-FR" sz="2800" dirty="0" smtClean="0">
                <a:solidFill>
                  <a:schemeClr val="accent1"/>
                </a:solidFill>
              </a:rPr>
              <a:t>Jérôme BOSCH </a:t>
            </a:r>
            <a:r>
              <a:rPr lang="fr-FR" sz="2800" dirty="0" smtClean="0"/>
              <a:t>– 1494/1505  ( 220 x 389 cm)</a:t>
            </a:r>
            <a:br>
              <a:rPr lang="fr-FR" sz="2800" dirty="0" smtClean="0"/>
            </a:br>
            <a:r>
              <a:rPr lang="fr-FR" sz="2800" dirty="0" smtClean="0"/>
              <a:t>                                        Musée du Prado</a:t>
            </a:r>
            <a:br>
              <a:rPr lang="fr-FR" sz="2800" dirty="0" smtClean="0"/>
            </a:br>
            <a:r>
              <a:rPr lang="fr-FR" sz="2800" dirty="0" smtClean="0"/>
              <a:t>Les volets fermés sont peints en grisaille; ils figurent la création du monde avec en médaillon en haut à gauche le Créateur</a:t>
            </a:r>
            <a:endParaRPr lang="fr-FR" sz="2800" dirty="0"/>
          </a:p>
        </p:txBody>
      </p:sp>
      <p:sp>
        <p:nvSpPr>
          <p:cNvPr id="3" name="Rectangle 2"/>
          <p:cNvSpPr/>
          <p:nvPr/>
        </p:nvSpPr>
        <p:spPr>
          <a:xfrm>
            <a:off x="998862" y="3472533"/>
            <a:ext cx="11193137" cy="1200329"/>
          </a:xfrm>
          <a:prstGeom prst="rect">
            <a:avLst/>
          </a:prstGeom>
        </p:spPr>
        <p:txBody>
          <a:bodyPr wrap="square">
            <a:spAutoFit/>
          </a:bodyPr>
          <a:lstStyle/>
          <a:p>
            <a:r>
              <a:rPr lang="fr-FR" sz="2400" u="sng" dirty="0"/>
              <a:t>Volet de gauche </a:t>
            </a:r>
            <a:r>
              <a:rPr lang="fr-FR" sz="2400" dirty="0"/>
              <a:t>: le Paradis avant la Chute</a:t>
            </a:r>
            <a:br>
              <a:rPr lang="fr-FR" sz="2400" dirty="0"/>
            </a:br>
            <a:r>
              <a:rPr lang="fr-FR" sz="2400" u="sng" dirty="0"/>
              <a:t>Panneau central </a:t>
            </a:r>
            <a:r>
              <a:rPr lang="fr-FR" sz="2400" dirty="0"/>
              <a:t>: la vie terrestre avec ses différents vices ( luxure, gourmandise…)</a:t>
            </a:r>
            <a:br>
              <a:rPr lang="fr-FR" sz="2400" dirty="0"/>
            </a:br>
            <a:r>
              <a:rPr lang="fr-FR" sz="2400" u="sng" dirty="0"/>
              <a:t>Volet de droite </a:t>
            </a:r>
            <a:r>
              <a:rPr lang="fr-FR" sz="2400" dirty="0"/>
              <a:t>:l’Enfer et ses différentes atrocités dans une atmosphère sombre</a:t>
            </a:r>
          </a:p>
        </p:txBody>
      </p:sp>
    </p:spTree>
    <p:extLst>
      <p:ext uri="{BB962C8B-B14F-4D97-AF65-F5344CB8AC3E}">
        <p14:creationId xmlns:p14="http://schemas.microsoft.com/office/powerpoint/2010/main" val="11886697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73350" y="2428033"/>
            <a:ext cx="10485888" cy="1325563"/>
          </a:xfrm>
        </p:spPr>
        <p:txBody>
          <a:bodyPr>
            <a:noAutofit/>
          </a:bodyPr>
          <a:lstStyle/>
          <a:p>
            <a:r>
              <a:rPr lang="fr-FR" sz="2800" dirty="0" smtClean="0"/>
              <a:t>Il est le plus fréquemment présenté fermé</a:t>
            </a:r>
            <a:br>
              <a:rPr lang="fr-FR" sz="2800" dirty="0" smtClean="0"/>
            </a:br>
            <a:r>
              <a:rPr lang="fr-FR" sz="2800" dirty="0" smtClean="0"/>
              <a:t/>
            </a:r>
            <a:br>
              <a:rPr lang="fr-FR" sz="2800" dirty="0" smtClean="0"/>
            </a:br>
            <a:r>
              <a:rPr lang="fr-FR" sz="2800" dirty="0" smtClean="0"/>
              <a:t>La 1</a:t>
            </a:r>
            <a:r>
              <a:rPr lang="fr-FR" sz="2800" baseline="30000" dirty="0" smtClean="0"/>
              <a:t>ère</a:t>
            </a:r>
            <a:r>
              <a:rPr lang="fr-FR" sz="2800" dirty="0" smtClean="0"/>
              <a:t> ouverture est réalisé le dimanche</a:t>
            </a:r>
            <a:br>
              <a:rPr lang="fr-FR" sz="2800" dirty="0" smtClean="0"/>
            </a:br>
            <a:r>
              <a:rPr lang="fr-FR" sz="2800" dirty="0" smtClean="0"/>
              <a:t/>
            </a:r>
            <a:br>
              <a:rPr lang="fr-FR" sz="2800" dirty="0" smtClean="0"/>
            </a:br>
            <a:r>
              <a:rPr lang="fr-FR" sz="2800" dirty="0" smtClean="0"/>
              <a:t>La 2</a:t>
            </a:r>
            <a:r>
              <a:rPr lang="fr-FR" sz="2800" baseline="30000" dirty="0" smtClean="0"/>
              <a:t>nde</a:t>
            </a:r>
            <a:r>
              <a:rPr lang="fr-FR" sz="2800" dirty="0" smtClean="0"/>
              <a:t> ouverture se fait lors de certaines fêtes religieuses</a:t>
            </a:r>
            <a:endParaRPr lang="fr-FR" sz="2800" dirty="0"/>
          </a:p>
        </p:txBody>
      </p:sp>
      <p:sp>
        <p:nvSpPr>
          <p:cNvPr id="4" name="Rectangle 3"/>
          <p:cNvSpPr/>
          <p:nvPr/>
        </p:nvSpPr>
        <p:spPr>
          <a:xfrm>
            <a:off x="1196039" y="145222"/>
            <a:ext cx="10217435" cy="1815882"/>
          </a:xfrm>
          <a:prstGeom prst="rect">
            <a:avLst/>
          </a:prstGeom>
        </p:spPr>
        <p:txBody>
          <a:bodyPr wrap="square">
            <a:spAutoFit/>
          </a:bodyPr>
          <a:lstStyle/>
          <a:p>
            <a:r>
              <a:rPr lang="fr-FR" sz="2800" b="1" dirty="0">
                <a:solidFill>
                  <a:schemeClr val="accent1"/>
                </a:solidFill>
              </a:rPr>
              <a:t>« Le Retable d’Issenheim » </a:t>
            </a:r>
            <a:r>
              <a:rPr lang="fr-FR" sz="2800" dirty="0">
                <a:solidFill>
                  <a:schemeClr val="accent1"/>
                </a:solidFill>
              </a:rPr>
              <a:t>Matthias GRÜNEWALD 151</a:t>
            </a:r>
            <a:r>
              <a:rPr lang="fr-FR" sz="2800" dirty="0"/>
              <a:t>2-1516 ( 269 x 307 cm)</a:t>
            </a:r>
            <a:br>
              <a:rPr lang="fr-FR" sz="2800" dirty="0"/>
            </a:br>
            <a:r>
              <a:rPr lang="fr-FR" sz="2800" dirty="0"/>
              <a:t>        </a:t>
            </a:r>
            <a:r>
              <a:rPr lang="fr-FR" sz="2800" dirty="0" smtClean="0"/>
              <a:t>Musée </a:t>
            </a:r>
            <a:r>
              <a:rPr lang="fr-FR" sz="2800" dirty="0" err="1"/>
              <a:t>Unterlinden</a:t>
            </a:r>
            <a:r>
              <a:rPr lang="fr-FR" sz="2800" dirty="0"/>
              <a:t> à COLMAR</a:t>
            </a:r>
            <a:br>
              <a:rPr lang="fr-FR" sz="2800" dirty="0"/>
            </a:br>
            <a:r>
              <a:rPr lang="fr-FR" sz="2800" dirty="0"/>
              <a:t>   </a:t>
            </a:r>
            <a:r>
              <a:rPr lang="fr-FR" sz="2800" b="1" u="sng" dirty="0"/>
              <a:t>11 panneaux répartis sur 2 séries de volets mobiles superposés</a:t>
            </a:r>
            <a:endParaRPr lang="fr-FR" sz="2800" dirty="0"/>
          </a:p>
        </p:txBody>
      </p:sp>
      <p:sp>
        <p:nvSpPr>
          <p:cNvPr id="5" name="Rectangle 4"/>
          <p:cNvSpPr/>
          <p:nvPr/>
        </p:nvSpPr>
        <p:spPr>
          <a:xfrm>
            <a:off x="558188" y="4333427"/>
            <a:ext cx="10392577" cy="830997"/>
          </a:xfrm>
          <a:prstGeom prst="rect">
            <a:avLst/>
          </a:prstGeom>
        </p:spPr>
        <p:txBody>
          <a:bodyPr wrap="square">
            <a:spAutoFit/>
          </a:bodyPr>
          <a:lstStyle/>
          <a:p>
            <a:r>
              <a:rPr lang="fr-FR" sz="2400" b="1" dirty="0"/>
              <a:t>Fermé</a:t>
            </a:r>
          </a:p>
          <a:p>
            <a:r>
              <a:rPr lang="fr-FR" sz="2400" dirty="0"/>
              <a:t>(3 panneaux + </a:t>
            </a:r>
            <a:r>
              <a:rPr lang="fr-FR" sz="2400" dirty="0" smtClean="0"/>
              <a:t>2 pour </a:t>
            </a:r>
            <a:r>
              <a:rPr lang="fr-FR" sz="2400" dirty="0"/>
              <a:t>la prédelle qui représente la Lamentation</a:t>
            </a:r>
            <a:r>
              <a:rPr lang="fr-FR" sz="2400" dirty="0" smtClean="0"/>
              <a:t>) </a:t>
            </a:r>
            <a:endParaRPr lang="fr-FR" sz="2400" dirty="0"/>
          </a:p>
        </p:txBody>
      </p:sp>
      <p:sp>
        <p:nvSpPr>
          <p:cNvPr id="6" name="Rectangle 5"/>
          <p:cNvSpPr/>
          <p:nvPr/>
        </p:nvSpPr>
        <p:spPr>
          <a:xfrm>
            <a:off x="440675" y="5103674"/>
            <a:ext cx="11413473" cy="1569660"/>
          </a:xfrm>
          <a:prstGeom prst="rect">
            <a:avLst/>
          </a:prstGeom>
        </p:spPr>
        <p:txBody>
          <a:bodyPr wrap="square">
            <a:spAutoFit/>
          </a:bodyPr>
          <a:lstStyle/>
          <a:p>
            <a:r>
              <a:rPr lang="fr-FR" sz="2400" dirty="0"/>
              <a:t>Entourant une crucifixion dramatique : St Sébastien et St Antoine les saints patrons du monastère qui étaient vénérés pour leurs facultés de guérison sur les malades atteints par le Feu de St Antoine ( causé par l’ergot de seigle)</a:t>
            </a:r>
            <a:br>
              <a:rPr lang="fr-FR" sz="2400" dirty="0"/>
            </a:br>
            <a:r>
              <a:rPr lang="fr-FR" sz="2400" dirty="0"/>
              <a:t>Le thème de la souffrance est saisissant et destiné à aider les malades à surmonter  la leur.</a:t>
            </a:r>
          </a:p>
        </p:txBody>
      </p:sp>
    </p:spTree>
    <p:extLst>
      <p:ext uri="{BB962C8B-B14F-4D97-AF65-F5344CB8AC3E}">
        <p14:creationId xmlns:p14="http://schemas.microsoft.com/office/powerpoint/2010/main" val="25197459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457954"/>
            <a:ext cx="11689772" cy="1325563"/>
          </a:xfrm>
        </p:spPr>
        <p:txBody>
          <a:bodyPr>
            <a:normAutofit/>
          </a:bodyPr>
          <a:lstStyle/>
          <a:p>
            <a:r>
              <a:rPr lang="fr-FR" sz="2800" dirty="0" smtClean="0"/>
              <a:t>                            </a:t>
            </a:r>
            <a:r>
              <a:rPr lang="fr-FR" sz="2800" b="1" dirty="0" smtClean="0"/>
              <a:t>Seconde vue </a:t>
            </a:r>
            <a:r>
              <a:rPr lang="fr-FR" sz="2800" dirty="0" smtClean="0"/>
              <a:t>(4 panneaux + 2 pour la même prédelle) </a:t>
            </a:r>
            <a:br>
              <a:rPr lang="fr-FR" sz="2800" dirty="0" smtClean="0"/>
            </a:br>
            <a:r>
              <a:rPr lang="fr-FR" sz="2800" u="sng" dirty="0" smtClean="0"/>
              <a:t>L’Annonciation</a:t>
            </a:r>
            <a:r>
              <a:rPr lang="fr-FR" sz="2800" dirty="0" smtClean="0"/>
              <a:t>, la Nativité avec un concert d’anges, la Résurrection et l’Ascension  </a:t>
            </a:r>
            <a:endParaRPr lang="fr-FR" sz="2800" dirty="0"/>
          </a:p>
        </p:txBody>
      </p:sp>
      <p:sp>
        <p:nvSpPr>
          <p:cNvPr id="4" name="ZoneTexte 3"/>
          <p:cNvSpPr txBox="1"/>
          <p:nvPr/>
        </p:nvSpPr>
        <p:spPr>
          <a:xfrm>
            <a:off x="416512" y="616945"/>
            <a:ext cx="2910582" cy="1631216"/>
          </a:xfrm>
          <a:prstGeom prst="rect">
            <a:avLst/>
          </a:prstGeom>
          <a:noFill/>
        </p:spPr>
        <p:txBody>
          <a:bodyPr wrap="square" rtlCol="0">
            <a:spAutoFit/>
          </a:bodyPr>
          <a:lstStyle/>
          <a:p>
            <a:r>
              <a:rPr lang="fr-FR" sz="2000" i="1" dirty="0" smtClean="0"/>
              <a:t>Marie, l’ange Gabriel et dans l’angle supérieur gauche un prophète tenant le Livre des Ecritures</a:t>
            </a:r>
            <a:endParaRPr lang="fr-FR" sz="2000" i="1" dirty="0"/>
          </a:p>
        </p:txBody>
      </p:sp>
      <p:sp>
        <p:nvSpPr>
          <p:cNvPr id="5" name="Rectangle 4"/>
          <p:cNvSpPr/>
          <p:nvPr/>
        </p:nvSpPr>
        <p:spPr>
          <a:xfrm>
            <a:off x="877677" y="4072165"/>
            <a:ext cx="10029022" cy="1938992"/>
          </a:xfrm>
          <a:prstGeom prst="rect">
            <a:avLst/>
          </a:prstGeom>
        </p:spPr>
        <p:txBody>
          <a:bodyPr wrap="square">
            <a:spAutoFit/>
          </a:bodyPr>
          <a:lstStyle/>
          <a:p>
            <a:r>
              <a:rPr lang="fr-FR" sz="2400" b="1" dirty="0"/>
              <a:t>L</a:t>
            </a:r>
            <a:r>
              <a:rPr lang="fr-FR" sz="2400" dirty="0"/>
              <a:t>es panneaux latéraux représentent la visite de St Antoine à St Paul ermite et à droite la tentation de St Antoine agressé par les démons aux allures </a:t>
            </a:r>
            <a:r>
              <a:rPr lang="fr-FR" sz="2400" dirty="0" smtClean="0"/>
              <a:t>fantastiques </a:t>
            </a:r>
            <a:r>
              <a:rPr lang="fr-FR" sz="2400" dirty="0"/>
              <a:t/>
            </a:r>
            <a:br>
              <a:rPr lang="fr-FR" sz="2400" dirty="0"/>
            </a:br>
            <a:r>
              <a:rPr lang="fr-FR" sz="2400" dirty="0"/>
              <a:t>( similitudes avec l’Enfer de BOSCH)</a:t>
            </a:r>
            <a:br>
              <a:rPr lang="fr-FR" sz="2400" dirty="0"/>
            </a:br>
            <a:endParaRPr lang="fr-FR" sz="2400" dirty="0"/>
          </a:p>
        </p:txBody>
      </p:sp>
      <p:sp>
        <p:nvSpPr>
          <p:cNvPr id="6" name="Rectangle 5"/>
          <p:cNvSpPr/>
          <p:nvPr/>
        </p:nvSpPr>
        <p:spPr>
          <a:xfrm>
            <a:off x="5892188" y="5238387"/>
            <a:ext cx="4539448" cy="461665"/>
          </a:xfrm>
          <a:prstGeom prst="rect">
            <a:avLst/>
          </a:prstGeom>
        </p:spPr>
        <p:txBody>
          <a:bodyPr wrap="none">
            <a:spAutoFit/>
          </a:bodyPr>
          <a:lstStyle/>
          <a:p>
            <a:r>
              <a:rPr lang="fr-FR" sz="2400" dirty="0"/>
              <a:t>Sculptures : Nicolas de HAGUENAU</a:t>
            </a:r>
            <a:endParaRPr lang="fr-FR" sz="2400" dirty="0"/>
          </a:p>
        </p:txBody>
      </p:sp>
    </p:spTree>
    <p:extLst>
      <p:ext uri="{BB962C8B-B14F-4D97-AF65-F5344CB8AC3E}">
        <p14:creationId xmlns:p14="http://schemas.microsoft.com/office/powerpoint/2010/main" val="29898252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85590" y="303682"/>
            <a:ext cx="10807547" cy="2962820"/>
          </a:xfrm>
        </p:spPr>
        <p:txBody>
          <a:bodyPr>
            <a:normAutofit/>
          </a:bodyPr>
          <a:lstStyle/>
          <a:p>
            <a:r>
              <a:rPr lang="fr-FR" sz="2800" dirty="0" smtClean="0"/>
              <a:t>De retour d’Italie, RUBENS s’est imprégné de la peinture des artistes de la Renaissance mais surtout de celle du CARAVAGE, il va recevoir de nombreuses commandes religieuses entre 1610 et 1612 </a:t>
            </a:r>
            <a:r>
              <a:rPr lang="fr-FR" sz="2800" b="1" dirty="0" smtClean="0"/>
              <a:t>«  Descente de Croix » «  Résurrection » «  Lamentations du Christ » </a:t>
            </a:r>
            <a:r>
              <a:rPr lang="fr-FR" sz="2800" dirty="0" smtClean="0"/>
              <a:t>toutes traitées en triptyques</a:t>
            </a:r>
            <a:endParaRPr lang="fr-FR" sz="2800" dirty="0"/>
          </a:p>
        </p:txBody>
      </p:sp>
      <p:sp>
        <p:nvSpPr>
          <p:cNvPr id="6" name="Rectangle 5"/>
          <p:cNvSpPr/>
          <p:nvPr/>
        </p:nvSpPr>
        <p:spPr>
          <a:xfrm>
            <a:off x="690390" y="3086943"/>
            <a:ext cx="10954439" cy="1938992"/>
          </a:xfrm>
          <a:prstGeom prst="rect">
            <a:avLst/>
          </a:prstGeom>
        </p:spPr>
        <p:txBody>
          <a:bodyPr wrap="square">
            <a:spAutoFit/>
          </a:bodyPr>
          <a:lstStyle/>
          <a:p>
            <a:r>
              <a:rPr lang="fr-FR" sz="2400" b="1" dirty="0">
                <a:solidFill>
                  <a:schemeClr val="accent1"/>
                </a:solidFill>
              </a:rPr>
              <a:t>« Triptyque de l’Erection de la Croix » </a:t>
            </a:r>
            <a:r>
              <a:rPr lang="fr-FR" sz="2400" dirty="0">
                <a:solidFill>
                  <a:schemeClr val="accent1"/>
                </a:solidFill>
              </a:rPr>
              <a:t>P.P. RUBENS</a:t>
            </a:r>
            <a:r>
              <a:rPr lang="fr-FR" sz="2400" dirty="0"/>
              <a:t/>
            </a:r>
            <a:br>
              <a:rPr lang="fr-FR" sz="2400" dirty="0"/>
            </a:br>
            <a:r>
              <a:rPr lang="fr-FR" sz="2400" dirty="0"/>
              <a:t>- 1610- ( 462 x 341 cm)</a:t>
            </a:r>
            <a:br>
              <a:rPr lang="fr-FR" sz="2400" dirty="0"/>
            </a:br>
            <a:r>
              <a:rPr lang="fr-FR" sz="2400" dirty="0"/>
              <a:t/>
            </a:r>
            <a:br>
              <a:rPr lang="fr-FR" sz="2400" dirty="0"/>
            </a:br>
            <a:r>
              <a:rPr lang="fr-FR" sz="2400" dirty="0"/>
              <a:t>Ici, la scène est peinte comme dans un </a:t>
            </a:r>
            <a:r>
              <a:rPr lang="fr-FR" sz="2400" u="sng" dirty="0"/>
              <a:t>tableau unique en 3 parties</a:t>
            </a:r>
            <a:r>
              <a:rPr lang="fr-FR" sz="2400" dirty="0"/>
              <a:t> avec un effet de monumentalité</a:t>
            </a:r>
          </a:p>
        </p:txBody>
      </p:sp>
      <p:sp>
        <p:nvSpPr>
          <p:cNvPr id="7" name="Rectangle 6"/>
          <p:cNvSpPr/>
          <p:nvPr/>
        </p:nvSpPr>
        <p:spPr>
          <a:xfrm>
            <a:off x="268076" y="5025935"/>
            <a:ext cx="11799066" cy="1569660"/>
          </a:xfrm>
          <a:prstGeom prst="rect">
            <a:avLst/>
          </a:prstGeom>
        </p:spPr>
        <p:txBody>
          <a:bodyPr wrap="square">
            <a:spAutoFit/>
          </a:bodyPr>
          <a:lstStyle/>
          <a:p>
            <a:r>
              <a:rPr lang="fr-FR" sz="2400" u="sng" dirty="0"/>
              <a:t>A gauche :  </a:t>
            </a:r>
            <a:r>
              <a:rPr lang="fr-FR" sz="2400" dirty="0"/>
              <a:t>les Saintes Femmes effondrées ( Marie-Madeleine tient un enfant dans les bras)</a:t>
            </a:r>
          </a:p>
          <a:p>
            <a:r>
              <a:rPr lang="fr-FR" sz="2400" u="sng" dirty="0"/>
              <a:t>Au centre:  </a:t>
            </a:r>
            <a:r>
              <a:rPr lang="fr-FR" sz="2400" dirty="0"/>
              <a:t>un grand nombre d’hommes très musclés essaient de soutenir la croix avec le Christ</a:t>
            </a:r>
          </a:p>
          <a:p>
            <a:r>
              <a:rPr lang="fr-FR" sz="2400" u="sng" dirty="0"/>
              <a:t>A droite</a:t>
            </a:r>
            <a:r>
              <a:rPr lang="fr-FR" sz="2400" dirty="0"/>
              <a:t>: l’armée romaine</a:t>
            </a:r>
            <a:endParaRPr lang="fr-FR" sz="2400" dirty="0"/>
          </a:p>
        </p:txBody>
      </p:sp>
    </p:spTree>
    <p:extLst>
      <p:ext uri="{BB962C8B-B14F-4D97-AF65-F5344CB8AC3E}">
        <p14:creationId xmlns:p14="http://schemas.microsoft.com/office/powerpoint/2010/main" val="22473867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b="1" u="sng" dirty="0" smtClean="0"/>
              <a:t>TABLEAUX PLURIELS</a:t>
            </a:r>
            <a:endParaRPr lang="fr-FR" b="1" u="sng" dirty="0"/>
          </a:p>
        </p:txBody>
      </p:sp>
      <p:sp>
        <p:nvSpPr>
          <p:cNvPr id="3" name="Sous-titre 2"/>
          <p:cNvSpPr>
            <a:spLocks noGrp="1"/>
          </p:cNvSpPr>
          <p:nvPr>
            <p:ph type="subTitle" idx="1"/>
          </p:nvPr>
        </p:nvSpPr>
        <p:spPr>
          <a:xfrm>
            <a:off x="506776" y="3924281"/>
            <a:ext cx="11685224" cy="1655762"/>
          </a:xfrm>
        </p:spPr>
        <p:txBody>
          <a:bodyPr>
            <a:normAutofit lnSpcReduction="10000"/>
          </a:bodyPr>
          <a:lstStyle/>
          <a:p>
            <a:pPr algn="l"/>
            <a:r>
              <a:rPr lang="fr-FR" i="1" dirty="0" smtClean="0"/>
              <a:t>Cette conférence a été réalisée avec l’accord (très favorable) de Monsieur Laurent FABIUS d’après son ouvrage:</a:t>
            </a:r>
          </a:p>
          <a:p>
            <a:pPr algn="l"/>
            <a:r>
              <a:rPr lang="fr-FR" i="1" dirty="0" smtClean="0"/>
              <a:t> </a:t>
            </a:r>
            <a:r>
              <a:rPr lang="fr-FR" sz="2800" b="1" dirty="0" smtClean="0"/>
              <a:t>«  Tableaux pluriels - Voyage parmi les polyptyques d’hier et d’aujourd’hui- »</a:t>
            </a:r>
          </a:p>
          <a:p>
            <a:pPr algn="l"/>
            <a:r>
              <a:rPr lang="fr-FR" sz="2800" b="1" dirty="0" smtClean="0"/>
              <a:t>		</a:t>
            </a:r>
            <a:r>
              <a:rPr lang="fr-FR" sz="2800" dirty="0" smtClean="0"/>
              <a:t>chez GALLIMARD ( collection Art et Artistes)</a:t>
            </a:r>
            <a:endParaRPr lang="fr-FR" sz="2800" i="1" dirty="0" smtClean="0"/>
          </a:p>
          <a:p>
            <a:pPr marL="342900" indent="-342900" algn="l">
              <a:buFontTx/>
              <a:buChar char="-"/>
            </a:pPr>
            <a:endParaRPr lang="fr-FR" sz="2800" dirty="0"/>
          </a:p>
        </p:txBody>
      </p:sp>
    </p:spTree>
    <p:extLst>
      <p:ext uri="{BB962C8B-B14F-4D97-AF65-F5344CB8AC3E}">
        <p14:creationId xmlns:p14="http://schemas.microsoft.com/office/powerpoint/2010/main" val="15765638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47562" y="743204"/>
            <a:ext cx="10515600" cy="1325563"/>
          </a:xfrm>
        </p:spPr>
        <p:txBody>
          <a:bodyPr>
            <a:noAutofit/>
          </a:bodyPr>
          <a:lstStyle/>
          <a:p>
            <a:r>
              <a:rPr lang="fr-FR" sz="3200" dirty="0" smtClean="0"/>
              <a:t>Hormis chez les préraphaélites qui le traiteront, selon les bases de leur inspiration : religion, mythologie, récits chevaleresques, le polyptyque à vocation religieuse va disparaitre pour laisser place aux tableaux pluriels avec un traitement profane ( parfois moralisateur chez les naturalistes)</a:t>
            </a:r>
            <a:endParaRPr lang="fr-FR" sz="3200" dirty="0"/>
          </a:p>
        </p:txBody>
      </p:sp>
      <p:sp>
        <p:nvSpPr>
          <p:cNvPr id="3" name="Rectangle 2"/>
          <p:cNvSpPr/>
          <p:nvPr/>
        </p:nvSpPr>
        <p:spPr>
          <a:xfrm>
            <a:off x="613271" y="3093229"/>
            <a:ext cx="11185793" cy="3046988"/>
          </a:xfrm>
          <a:prstGeom prst="rect">
            <a:avLst/>
          </a:prstGeom>
        </p:spPr>
        <p:txBody>
          <a:bodyPr wrap="square">
            <a:spAutoFit/>
          </a:bodyPr>
          <a:lstStyle/>
          <a:p>
            <a:r>
              <a:rPr lang="fr-FR" sz="2400" b="1" dirty="0">
                <a:solidFill>
                  <a:schemeClr val="accent1"/>
                </a:solidFill>
              </a:rPr>
              <a:t>« La semence ( ou la graine)de David » </a:t>
            </a:r>
            <a:r>
              <a:rPr lang="fr-FR" sz="2400" dirty="0">
                <a:solidFill>
                  <a:schemeClr val="accent1"/>
                </a:solidFill>
              </a:rPr>
              <a:t/>
            </a:r>
            <a:br>
              <a:rPr lang="fr-FR" sz="2400" dirty="0">
                <a:solidFill>
                  <a:schemeClr val="accent1"/>
                </a:solidFill>
              </a:rPr>
            </a:br>
            <a:r>
              <a:rPr lang="fr-FR" sz="2400" dirty="0">
                <a:solidFill>
                  <a:schemeClr val="accent1"/>
                </a:solidFill>
              </a:rPr>
              <a:t>Dante Gabriel ROSSETTI</a:t>
            </a:r>
            <a:br>
              <a:rPr lang="fr-FR" sz="2400" dirty="0">
                <a:solidFill>
                  <a:schemeClr val="accent1"/>
                </a:solidFill>
              </a:rPr>
            </a:br>
            <a:r>
              <a:rPr lang="fr-FR" sz="2400" dirty="0"/>
              <a:t>1858-1864</a:t>
            </a:r>
            <a:br>
              <a:rPr lang="fr-FR" sz="2400" dirty="0"/>
            </a:br>
            <a:r>
              <a:rPr lang="fr-FR" sz="2400" dirty="0"/>
              <a:t>En tant «  qu’ancêtre » du Christ, le 1</a:t>
            </a:r>
            <a:r>
              <a:rPr lang="fr-FR" sz="2400" baseline="30000" dirty="0"/>
              <a:t>er</a:t>
            </a:r>
            <a:r>
              <a:rPr lang="fr-FR" sz="2400" dirty="0"/>
              <a:t> volet </a:t>
            </a:r>
            <a:r>
              <a:rPr lang="fr-FR" sz="2400" dirty="0" smtClean="0"/>
              <a:t>montre David </a:t>
            </a:r>
            <a:r>
              <a:rPr lang="fr-FR" sz="2400" dirty="0"/>
              <a:t>en </a:t>
            </a:r>
            <a:r>
              <a:rPr lang="fr-FR" sz="2400" u="sng" dirty="0"/>
              <a:t>berger</a:t>
            </a:r>
            <a:r>
              <a:rPr lang="fr-FR" sz="2400" dirty="0"/>
              <a:t>, sa fronde à la main avant d’affronter Goliath alors que le 2</a:t>
            </a:r>
            <a:r>
              <a:rPr lang="fr-FR" sz="2400" baseline="30000" dirty="0"/>
              <a:t>nd</a:t>
            </a:r>
            <a:r>
              <a:rPr lang="fr-FR" sz="2400" dirty="0"/>
              <a:t> volet le montre devenu r</a:t>
            </a:r>
            <a:r>
              <a:rPr lang="fr-FR" sz="2400" u="sng" dirty="0"/>
              <a:t>oi </a:t>
            </a:r>
            <a:r>
              <a:rPr lang="fr-FR" sz="2400" dirty="0"/>
              <a:t>et jouant de son instrument préféré ( la harpe)</a:t>
            </a:r>
            <a:br>
              <a:rPr lang="fr-FR" sz="2400" dirty="0"/>
            </a:br>
            <a:r>
              <a:rPr lang="fr-FR" sz="2400" dirty="0"/>
              <a:t>Le panneau central de la Nativité montre l’adoration des bergers devant le Christ.</a:t>
            </a:r>
            <a:br>
              <a:rPr lang="fr-FR" sz="2400" dirty="0"/>
            </a:br>
            <a:r>
              <a:rPr lang="fr-FR" sz="2400" u="sng" dirty="0"/>
              <a:t>Lui aussi deviendra roi </a:t>
            </a:r>
            <a:r>
              <a:rPr lang="fr-FR" sz="2400" u="sng" dirty="0" smtClean="0"/>
              <a:t>comme DAVID</a:t>
            </a:r>
            <a:endParaRPr lang="fr-FR" sz="2400" dirty="0"/>
          </a:p>
        </p:txBody>
      </p:sp>
    </p:spTree>
    <p:extLst>
      <p:ext uri="{BB962C8B-B14F-4D97-AF65-F5344CB8AC3E}">
        <p14:creationId xmlns:p14="http://schemas.microsoft.com/office/powerpoint/2010/main" val="10062351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61555" y="2225098"/>
            <a:ext cx="10515600" cy="1325563"/>
          </a:xfrm>
        </p:spPr>
        <p:txBody>
          <a:bodyPr>
            <a:normAutofit fontScale="90000"/>
          </a:bodyPr>
          <a:lstStyle/>
          <a:p>
            <a:r>
              <a:rPr lang="fr-FR" b="1" u="sng" dirty="0" smtClean="0">
                <a:effectLst>
                  <a:outerShdw blurRad="38100" dist="38100" dir="2700000" algn="tl">
                    <a:srgbClr val="000000">
                      <a:alpha val="43137"/>
                    </a:srgbClr>
                  </a:outerShdw>
                </a:effectLst>
              </a:rPr>
              <a:t>Polyptyques profanes à valeur narrative ou décorative</a:t>
            </a:r>
            <a:r>
              <a:rPr lang="fr-FR" b="1" u="sng" dirty="0" smtClean="0"/>
              <a:t/>
            </a:r>
            <a:br>
              <a:rPr lang="fr-FR" b="1" u="sng" dirty="0" smtClean="0"/>
            </a:br>
            <a:r>
              <a:rPr lang="fr-FR" b="1" u="sng" dirty="0"/>
              <a:t/>
            </a:r>
            <a:br>
              <a:rPr lang="fr-FR" b="1" u="sng" dirty="0"/>
            </a:br>
            <a:r>
              <a:rPr lang="fr-FR" sz="3100" dirty="0" smtClean="0"/>
              <a:t>Si les impressionnistes ne se sont pas intéressés à ce type de tableaux, certains courants artistiques y ont travaillé :</a:t>
            </a:r>
            <a:br>
              <a:rPr lang="fr-FR" sz="3100" dirty="0" smtClean="0"/>
            </a:br>
            <a:r>
              <a:rPr lang="fr-FR" sz="3100" dirty="0"/>
              <a:t/>
            </a:r>
            <a:br>
              <a:rPr lang="fr-FR" sz="3100" dirty="0"/>
            </a:br>
            <a:r>
              <a:rPr lang="fr-FR" sz="3100" dirty="0" smtClean="0"/>
              <a:t>- les naturalistes</a:t>
            </a:r>
            <a:br>
              <a:rPr lang="fr-FR" sz="3100" dirty="0" smtClean="0"/>
            </a:br>
            <a:r>
              <a:rPr lang="fr-FR" sz="3100" dirty="0" smtClean="0"/>
              <a:t>- les symbolistes</a:t>
            </a:r>
            <a:br>
              <a:rPr lang="fr-FR" sz="3100" dirty="0" smtClean="0"/>
            </a:br>
            <a:r>
              <a:rPr lang="fr-FR" sz="3100" dirty="0" smtClean="0"/>
              <a:t>- les nabis</a:t>
            </a:r>
            <a:br>
              <a:rPr lang="fr-FR" sz="3100" dirty="0" smtClean="0"/>
            </a:br>
            <a:r>
              <a:rPr lang="fr-FR" sz="3100" dirty="0" smtClean="0"/>
              <a:t>- les expressionnistes</a:t>
            </a:r>
            <a:br>
              <a:rPr lang="fr-FR" sz="3100" dirty="0" smtClean="0"/>
            </a:br>
            <a:endParaRPr lang="fr-FR" sz="3100" b="1" u="sng" dirty="0"/>
          </a:p>
        </p:txBody>
      </p:sp>
    </p:spTree>
    <p:extLst>
      <p:ext uri="{BB962C8B-B14F-4D97-AF65-F5344CB8AC3E}">
        <p14:creationId xmlns:p14="http://schemas.microsoft.com/office/powerpoint/2010/main" val="28938275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35353" y="1362653"/>
            <a:ext cx="11639134" cy="1325563"/>
          </a:xfrm>
        </p:spPr>
        <p:txBody>
          <a:bodyPr>
            <a:normAutofit fontScale="90000"/>
          </a:bodyPr>
          <a:lstStyle/>
          <a:p>
            <a:r>
              <a:rPr lang="fr-FR" sz="2800" b="1" dirty="0" smtClean="0"/>
              <a:t>                             </a:t>
            </a:r>
            <a:r>
              <a:rPr lang="fr-FR" sz="2800" b="1" dirty="0" smtClean="0">
                <a:solidFill>
                  <a:schemeClr val="accent1"/>
                </a:solidFill>
              </a:rPr>
              <a:t>«</a:t>
            </a:r>
            <a:r>
              <a:rPr lang="fr-FR" sz="2800" b="1" dirty="0">
                <a:solidFill>
                  <a:schemeClr val="accent1"/>
                </a:solidFill>
              </a:rPr>
              <a:t> Les Marchands de craie » </a:t>
            </a:r>
            <a:r>
              <a:rPr lang="fr-FR" sz="2800" dirty="0">
                <a:solidFill>
                  <a:schemeClr val="accent1"/>
                </a:solidFill>
              </a:rPr>
              <a:t>Léon FREDERIC -</a:t>
            </a:r>
            <a:r>
              <a:rPr lang="fr-FR" sz="2800" dirty="0" smtClean="0">
                <a:solidFill>
                  <a:schemeClr val="accent1"/>
                </a:solidFill>
              </a:rPr>
              <a:t>1882- </a:t>
            </a:r>
            <a:r>
              <a:rPr lang="fr-FR" sz="2800" dirty="0" smtClean="0"/>
              <a:t/>
            </a:r>
            <a:br>
              <a:rPr lang="fr-FR" sz="2800" dirty="0" smtClean="0"/>
            </a:br>
            <a:r>
              <a:rPr lang="fr-FR" sz="2800" dirty="0" smtClean="0"/>
              <a:t>                    ( 200 x 115+267+115 cm soit </a:t>
            </a:r>
            <a:r>
              <a:rPr lang="fr-FR" sz="2800" u="sng" dirty="0" smtClean="0"/>
              <a:t>200 x 497 cm)</a:t>
            </a:r>
            <a:br>
              <a:rPr lang="fr-FR" sz="2800" u="sng" dirty="0" smtClean="0"/>
            </a:br>
            <a:r>
              <a:rPr lang="fr-FR" sz="2800" dirty="0"/>
              <a:t/>
            </a:r>
            <a:br>
              <a:rPr lang="fr-FR" sz="2800" dirty="0"/>
            </a:br>
            <a:r>
              <a:rPr lang="fr-FR" sz="2800" dirty="0" smtClean="0"/>
              <a:t>Ce peintre symboliste belge très marqué par le naturalisme</a:t>
            </a:r>
            <a:r>
              <a:rPr lang="fr-FR" sz="2800" dirty="0"/>
              <a:t> </a:t>
            </a:r>
            <a:r>
              <a:rPr lang="fr-FR" sz="2800" dirty="0" smtClean="0"/>
              <a:t>et la peinture réaliste, a réalisé d’imposantes compositions où il révèle ses orientations politiques et religieuses; il se réfère souvent aux triptyques de l’art religieux flamand en accordant une </a:t>
            </a:r>
            <a:r>
              <a:rPr lang="fr-FR" sz="2800" u="sng" dirty="0" smtClean="0"/>
              <a:t>interpénétration du religieux et du social  </a:t>
            </a:r>
            <a:endParaRPr lang="fr-FR" sz="2800" u="sng" dirty="0"/>
          </a:p>
        </p:txBody>
      </p:sp>
      <p:sp>
        <p:nvSpPr>
          <p:cNvPr id="4" name="Rectangle 3"/>
          <p:cNvSpPr/>
          <p:nvPr/>
        </p:nvSpPr>
        <p:spPr>
          <a:xfrm>
            <a:off x="435353" y="3491414"/>
            <a:ext cx="11539982" cy="2308324"/>
          </a:xfrm>
          <a:prstGeom prst="rect">
            <a:avLst/>
          </a:prstGeom>
        </p:spPr>
        <p:txBody>
          <a:bodyPr wrap="square">
            <a:spAutoFit/>
          </a:bodyPr>
          <a:lstStyle/>
          <a:p>
            <a:r>
              <a:rPr lang="fr-FR" sz="2400" dirty="0"/>
              <a:t>Des marchands itinérants qui vont de village en village avec leur roulotte pour ramasser, casser et vendre des morceaux de calcaire.</a:t>
            </a:r>
            <a:br>
              <a:rPr lang="fr-FR" sz="2400" dirty="0"/>
            </a:br>
            <a:r>
              <a:rPr lang="fr-FR" sz="2400" u="sng" dirty="0"/>
              <a:t>Volet de gauche </a:t>
            </a:r>
            <a:r>
              <a:rPr lang="fr-FR" sz="2400" dirty="0"/>
              <a:t>: au lever du jour, c’est le départ sur une route de campagne</a:t>
            </a:r>
            <a:br>
              <a:rPr lang="fr-FR" sz="2400" dirty="0"/>
            </a:br>
            <a:r>
              <a:rPr lang="fr-FR" sz="2400" u="sng" dirty="0"/>
              <a:t>Panneau central </a:t>
            </a:r>
            <a:r>
              <a:rPr lang="fr-FR" sz="2400" dirty="0"/>
              <a:t>: à midi la famille se retrouve pour un repas frugal : fatigue, tristesse se lisent sur les visages; en arrière-plan une ville industrielle</a:t>
            </a:r>
            <a:br>
              <a:rPr lang="fr-FR" sz="2400" dirty="0"/>
            </a:br>
            <a:r>
              <a:rPr lang="fr-FR" sz="2400" u="sng" dirty="0"/>
              <a:t>Volet de droite </a:t>
            </a:r>
            <a:r>
              <a:rPr lang="fr-FR" sz="2400" dirty="0"/>
              <a:t>: au tomber du jour, c’est le retour à la roulotte</a:t>
            </a:r>
          </a:p>
        </p:txBody>
      </p:sp>
    </p:spTree>
    <p:extLst>
      <p:ext uri="{BB962C8B-B14F-4D97-AF65-F5344CB8AC3E}">
        <p14:creationId xmlns:p14="http://schemas.microsoft.com/office/powerpoint/2010/main" val="2341375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6270" y="1711120"/>
            <a:ext cx="12015730" cy="797070"/>
          </a:xfrm>
        </p:spPr>
        <p:txBody>
          <a:bodyPr>
            <a:noAutofit/>
          </a:bodyPr>
          <a:lstStyle/>
          <a:p>
            <a:r>
              <a:rPr lang="fr-FR" sz="2800" b="1" dirty="0" smtClean="0">
                <a:solidFill>
                  <a:schemeClr val="accent1"/>
                </a:solidFill>
              </a:rPr>
              <a:t>« Les âges de l’ouvrier » </a:t>
            </a:r>
            <a:r>
              <a:rPr lang="fr-FR" sz="2800" dirty="0" smtClean="0">
                <a:solidFill>
                  <a:schemeClr val="accent1"/>
                </a:solidFill>
              </a:rPr>
              <a:t>Léon FREDERIC- 1895/1897 (163 x 376cm) </a:t>
            </a:r>
            <a:r>
              <a:rPr lang="fr-FR" sz="2800" u="sng" dirty="0" smtClean="0">
                <a:solidFill>
                  <a:schemeClr val="accent1"/>
                </a:solidFill>
              </a:rPr>
              <a:t>Musée d’Orsay</a:t>
            </a:r>
            <a:br>
              <a:rPr lang="fr-FR" sz="2800" u="sng" dirty="0" smtClean="0">
                <a:solidFill>
                  <a:schemeClr val="accent1"/>
                </a:solidFill>
              </a:rPr>
            </a:br>
            <a:r>
              <a:rPr lang="fr-FR" sz="2800" u="sng" dirty="0">
                <a:solidFill>
                  <a:schemeClr val="accent1"/>
                </a:solidFill>
              </a:rPr>
              <a:t/>
            </a:r>
            <a:br>
              <a:rPr lang="fr-FR" sz="2800" u="sng" dirty="0">
                <a:solidFill>
                  <a:schemeClr val="accent1"/>
                </a:solidFill>
              </a:rPr>
            </a:br>
            <a:r>
              <a:rPr lang="fr-FR" sz="2800" dirty="0" smtClean="0"/>
              <a:t>On retrouve les mêmes caractéristiques que dans le tableau précédent avec un côté moralisateur pour ce tableau réalisé sur 3 années. </a:t>
            </a:r>
            <a:r>
              <a:rPr lang="fr-FR" sz="2800" dirty="0"/>
              <a:t>L</a:t>
            </a:r>
            <a:r>
              <a:rPr lang="fr-FR" sz="2800" dirty="0" smtClean="0"/>
              <a:t>e cadre est la ville de Bruxelles dont on reconnait l’hôpital, l’hôtel de ville, la prison comme éléments d’architecture</a:t>
            </a:r>
            <a:br>
              <a:rPr lang="fr-FR" sz="2800" dirty="0" smtClean="0"/>
            </a:br>
            <a:r>
              <a:rPr lang="fr-FR" sz="2800" dirty="0" smtClean="0"/>
              <a:t/>
            </a:r>
            <a:br>
              <a:rPr lang="fr-FR" sz="2800" dirty="0" smtClean="0"/>
            </a:br>
            <a:endParaRPr lang="fr-FR" sz="2800" dirty="0"/>
          </a:p>
        </p:txBody>
      </p:sp>
      <p:sp>
        <p:nvSpPr>
          <p:cNvPr id="4" name="Rectangle 3"/>
          <p:cNvSpPr/>
          <p:nvPr/>
        </p:nvSpPr>
        <p:spPr>
          <a:xfrm>
            <a:off x="613273" y="3036568"/>
            <a:ext cx="11317994" cy="4154984"/>
          </a:xfrm>
          <a:prstGeom prst="rect">
            <a:avLst/>
          </a:prstGeom>
        </p:spPr>
        <p:txBody>
          <a:bodyPr wrap="square">
            <a:spAutoFit/>
          </a:bodyPr>
          <a:lstStyle/>
          <a:p>
            <a:r>
              <a:rPr lang="fr-FR" sz="2400" dirty="0"/>
              <a:t>L</a:t>
            </a:r>
            <a:r>
              <a:rPr lang="fr-FR" sz="2400" u="sng" dirty="0"/>
              <a:t>e volet de gauche </a:t>
            </a:r>
            <a:r>
              <a:rPr lang="fr-FR" sz="2400" dirty="0"/>
              <a:t>évoquent les terrassiers avec une étrange similitude avec le portement de croix du Christ</a:t>
            </a:r>
            <a:br>
              <a:rPr lang="fr-FR" sz="2400" dirty="0"/>
            </a:br>
            <a:r>
              <a:rPr lang="fr-FR" sz="2400" u="sng" dirty="0"/>
              <a:t>le volet de droite </a:t>
            </a:r>
            <a:r>
              <a:rPr lang="fr-FR" sz="2400" dirty="0"/>
              <a:t>consacré aux femmes, à la maternité peut évoquer des Vierges à l’Enfant</a:t>
            </a:r>
            <a:br>
              <a:rPr lang="fr-FR" sz="2400" dirty="0"/>
            </a:br>
            <a:r>
              <a:rPr lang="fr-FR" sz="2400" u="sng" dirty="0"/>
              <a:t>Le panneau central </a:t>
            </a:r>
            <a:r>
              <a:rPr lang="fr-FR" sz="2400" dirty="0"/>
              <a:t>évoque les 3 âges de la vie : au 1</a:t>
            </a:r>
            <a:r>
              <a:rPr lang="fr-FR" sz="2400" baseline="30000" dirty="0"/>
              <a:t>er</a:t>
            </a:r>
            <a:r>
              <a:rPr lang="fr-FR" sz="2400" dirty="0"/>
              <a:t> plan, les enfants jouent aux cartes: le jeu est un vice, une perversité dont seul un petit garçon au centre semble se détourner . D’autres sortent de l’école. On y voit également des ouvriers quittant le chantier ou l’usine et dans le fond on aperçoit un corbillard que suit une foule entourée de drapeaux rouges = référence à la répression de manifestations sanglantes en 1893 et bien sûr à la mort.</a:t>
            </a:r>
            <a:br>
              <a:rPr lang="fr-FR" sz="2400" dirty="0"/>
            </a:br>
            <a:r>
              <a:rPr lang="fr-FR" sz="2400" dirty="0"/>
              <a:t> </a:t>
            </a:r>
          </a:p>
        </p:txBody>
      </p:sp>
    </p:spTree>
    <p:extLst>
      <p:ext uri="{BB962C8B-B14F-4D97-AF65-F5344CB8AC3E}">
        <p14:creationId xmlns:p14="http://schemas.microsoft.com/office/powerpoint/2010/main" val="18380147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80826" y="398175"/>
            <a:ext cx="11525512" cy="1325563"/>
          </a:xfrm>
        </p:spPr>
        <p:txBody>
          <a:bodyPr>
            <a:normAutofit fontScale="90000"/>
          </a:bodyPr>
          <a:lstStyle/>
          <a:p>
            <a:r>
              <a:rPr lang="fr-FR" sz="2800" b="1" dirty="0" smtClean="0">
                <a:solidFill>
                  <a:schemeClr val="accent1"/>
                </a:solidFill>
              </a:rPr>
              <a:t>« Tout meurt, mais tout ressuscitera par l’amour de Dieu » </a:t>
            </a:r>
            <a:r>
              <a:rPr lang="fr-FR" sz="2800" dirty="0" smtClean="0">
                <a:solidFill>
                  <a:schemeClr val="accent1"/>
                </a:solidFill>
              </a:rPr>
              <a:t>Léon FREDERIC</a:t>
            </a:r>
            <a:r>
              <a:rPr lang="fr-FR" sz="2800" dirty="0" smtClean="0"/>
              <a:t/>
            </a:r>
            <a:br>
              <a:rPr lang="fr-FR" sz="2800" dirty="0" smtClean="0"/>
            </a:br>
            <a:r>
              <a:rPr lang="fr-FR" sz="2800" dirty="0" smtClean="0"/>
              <a:t>(</a:t>
            </a:r>
            <a:r>
              <a:rPr lang="fr-FR" sz="2800" u="sng" dirty="0" smtClean="0"/>
              <a:t>1,61 x 11 mètres</a:t>
            </a:r>
            <a:r>
              <a:rPr lang="fr-FR" sz="2800" dirty="0" smtClean="0"/>
              <a:t>) polyptyque de 7 panneaux que le peintre réalisera en 25 ans Il le terminera en 1918 et veut dénoncer la folie des guerres et le chagrin qu’elles apportent</a:t>
            </a:r>
            <a:endParaRPr lang="fr-FR" sz="2800" dirty="0"/>
          </a:p>
        </p:txBody>
      </p:sp>
      <p:sp>
        <p:nvSpPr>
          <p:cNvPr id="5" name="ZoneTexte 4"/>
          <p:cNvSpPr txBox="1"/>
          <p:nvPr/>
        </p:nvSpPr>
        <p:spPr>
          <a:xfrm>
            <a:off x="180826" y="1927951"/>
            <a:ext cx="11251009" cy="1569660"/>
          </a:xfrm>
          <a:prstGeom prst="rect">
            <a:avLst/>
          </a:prstGeom>
          <a:noFill/>
        </p:spPr>
        <p:txBody>
          <a:bodyPr wrap="square" rtlCol="0">
            <a:spAutoFit/>
          </a:bodyPr>
          <a:lstStyle/>
          <a:p>
            <a:r>
              <a:rPr lang="fr-FR" sz="2400" dirty="0" smtClean="0"/>
              <a:t>Dans les 3 premiers panneaux c’est le chaos : Dieu est mécontent de l’Humanité et il envoie le feu pour punir les Hommes voire les faire mourir ( référence à Sodome et Gomorrhe)</a:t>
            </a:r>
          </a:p>
          <a:p>
            <a:endParaRPr lang="fr-FR" sz="2400" dirty="0" smtClean="0"/>
          </a:p>
        </p:txBody>
      </p:sp>
      <p:sp>
        <p:nvSpPr>
          <p:cNvPr id="3" name="Rectangle 2"/>
          <p:cNvSpPr/>
          <p:nvPr/>
        </p:nvSpPr>
        <p:spPr>
          <a:xfrm>
            <a:off x="271748" y="3275796"/>
            <a:ext cx="11593417" cy="2677656"/>
          </a:xfrm>
          <a:prstGeom prst="rect">
            <a:avLst/>
          </a:prstGeom>
        </p:spPr>
        <p:txBody>
          <a:bodyPr wrap="square">
            <a:spAutoFit/>
          </a:bodyPr>
          <a:lstStyle/>
          <a:p>
            <a:r>
              <a:rPr lang="fr-FR" sz="2400" u="sng" dirty="0"/>
              <a:t>Le panneau central </a:t>
            </a:r>
            <a:r>
              <a:rPr lang="fr-FR" sz="2400" dirty="0"/>
              <a:t>nous montre la colombe telle une messagère divine qui vient dire à l’Humanité que Dieu a pardonné</a:t>
            </a:r>
            <a:br>
              <a:rPr lang="fr-FR" sz="2400" dirty="0"/>
            </a:br>
            <a:r>
              <a:rPr lang="fr-FR" sz="2400" u="sng" dirty="0"/>
              <a:t/>
            </a:r>
            <a:br>
              <a:rPr lang="fr-FR" sz="2400" u="sng" dirty="0"/>
            </a:br>
            <a:r>
              <a:rPr lang="fr-FR" sz="2400" u="sng" dirty="0"/>
              <a:t>Les 3 derniers panneaux</a:t>
            </a:r>
            <a:r>
              <a:rPr lang="fr-FR" sz="2400" dirty="0"/>
              <a:t> dominés par un arc-en-ciel sont empreints de bonheur, de joie.</a:t>
            </a:r>
            <a:br>
              <a:rPr lang="fr-FR" sz="2400" dirty="0"/>
            </a:br>
            <a:r>
              <a:rPr lang="fr-FR" sz="2400" dirty="0"/>
              <a:t>Pour mettre l’accent sur l’innocence retrouvée, il représente essentiellement de jeunes enfants nus avec une couronne de fleurs sur le front </a:t>
            </a:r>
            <a:br>
              <a:rPr lang="fr-FR" sz="2400" dirty="0"/>
            </a:br>
            <a:endParaRPr lang="fr-FR" sz="2400" dirty="0"/>
          </a:p>
        </p:txBody>
      </p:sp>
    </p:spTree>
    <p:extLst>
      <p:ext uri="{BB962C8B-B14F-4D97-AF65-F5344CB8AC3E}">
        <p14:creationId xmlns:p14="http://schemas.microsoft.com/office/powerpoint/2010/main" val="36271954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97943" y="2588655"/>
            <a:ext cx="11689773" cy="1325563"/>
          </a:xfrm>
        </p:spPr>
        <p:txBody>
          <a:bodyPr>
            <a:normAutofit fontScale="90000"/>
          </a:bodyPr>
          <a:lstStyle/>
          <a:p>
            <a:r>
              <a:rPr lang="fr-FR" sz="2800" b="1" dirty="0" smtClean="0">
                <a:solidFill>
                  <a:schemeClr val="accent1"/>
                </a:solidFill>
              </a:rPr>
              <a:t>« Au pays de la mer » </a:t>
            </a:r>
            <a:r>
              <a:rPr lang="fr-FR" sz="2800" dirty="0" smtClean="0">
                <a:solidFill>
                  <a:schemeClr val="accent1"/>
                </a:solidFill>
              </a:rPr>
              <a:t>Charles COTTET </a:t>
            </a:r>
            <a:r>
              <a:rPr lang="fr-FR" sz="2800" dirty="0" smtClean="0"/>
              <a:t>-1898- (176x 119+237+119cm – soit 176 x 475 cm) Musée d’Orsay</a:t>
            </a:r>
            <a:br>
              <a:rPr lang="fr-FR" sz="2800" dirty="0" smtClean="0"/>
            </a:br>
            <a:r>
              <a:rPr lang="fr-FR" sz="2800" dirty="0" smtClean="0"/>
              <a:t>volet gauche:  </a:t>
            </a:r>
            <a:r>
              <a:rPr lang="fr-FR" sz="2800" b="1" dirty="0" smtClean="0"/>
              <a:t>Ceux qui partent</a:t>
            </a:r>
            <a:r>
              <a:rPr lang="fr-FR" sz="2800" dirty="0" smtClean="0"/>
              <a:t>/ panneau central: </a:t>
            </a:r>
            <a:r>
              <a:rPr lang="fr-FR" sz="2800" b="1" dirty="0" smtClean="0"/>
              <a:t>Le repas des adieux </a:t>
            </a:r>
            <a:r>
              <a:rPr lang="fr-FR" sz="2800" dirty="0" smtClean="0"/>
              <a:t/>
            </a:r>
            <a:br>
              <a:rPr lang="fr-FR" sz="2800" dirty="0" smtClean="0"/>
            </a:br>
            <a:r>
              <a:rPr lang="fr-FR" sz="2800" dirty="0" smtClean="0"/>
              <a:t>volet droit : </a:t>
            </a:r>
            <a:r>
              <a:rPr lang="fr-FR" sz="2800" b="1" dirty="0" smtClean="0"/>
              <a:t>Celles qui restent    </a:t>
            </a:r>
            <a:r>
              <a:rPr lang="fr-FR" sz="2800" dirty="0" smtClean="0"/>
              <a:t>Une ode aux travailleurs de la mer, aux femmes de marins pour cet artiste dont les sujets de prédilection portaient sur la Bretagne et notamment Ouessant afin d’y évoquer la mer omniprésente</a:t>
            </a:r>
            <a:br>
              <a:rPr lang="fr-FR" sz="2800" dirty="0" smtClean="0"/>
            </a:br>
            <a:r>
              <a:rPr lang="fr-FR" sz="2800" dirty="0" smtClean="0"/>
              <a:t>La palette sombre donne une dimension tragique: dernier repas, dernier départ, ultime attente?</a:t>
            </a:r>
            <a:br>
              <a:rPr lang="fr-FR" sz="2800" dirty="0" smtClean="0"/>
            </a:br>
            <a:endParaRPr lang="fr-FR" sz="2800" dirty="0"/>
          </a:p>
        </p:txBody>
      </p:sp>
    </p:spTree>
    <p:extLst>
      <p:ext uri="{BB962C8B-B14F-4D97-AF65-F5344CB8AC3E}">
        <p14:creationId xmlns:p14="http://schemas.microsoft.com/office/powerpoint/2010/main" val="293236274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7118" y="736926"/>
            <a:ext cx="11894127" cy="1325563"/>
          </a:xfrm>
        </p:spPr>
        <p:txBody>
          <a:bodyPr>
            <a:normAutofit fontScale="90000"/>
          </a:bodyPr>
          <a:lstStyle/>
          <a:p>
            <a:r>
              <a:rPr lang="fr-FR" sz="2800" b="1" dirty="0" smtClean="0"/>
              <a:t>                           «</a:t>
            </a:r>
            <a:r>
              <a:rPr lang="fr-FR" sz="2800" b="1" dirty="0" smtClean="0">
                <a:solidFill>
                  <a:schemeClr val="accent1"/>
                </a:solidFill>
              </a:rPr>
              <a:t> Triptyque de la Mine » </a:t>
            </a:r>
            <a:r>
              <a:rPr lang="fr-FR" sz="2800" dirty="0" smtClean="0">
                <a:solidFill>
                  <a:schemeClr val="accent1"/>
                </a:solidFill>
              </a:rPr>
              <a:t>Constantin MEUNIER-1902- </a:t>
            </a:r>
            <a:r>
              <a:rPr lang="fr-FR" sz="2800" dirty="0" smtClean="0"/>
              <a:t/>
            </a:r>
            <a:br>
              <a:rPr lang="fr-FR" sz="2800" dirty="0" smtClean="0"/>
            </a:br>
            <a:r>
              <a:rPr lang="fr-FR" sz="2800" dirty="0" smtClean="0"/>
              <a:t>                ( 140 x 85+ 170+ 85 soit 140 x340 cm  )-Musées royaux des Beaux Arts de Belgique</a:t>
            </a:r>
            <a:br>
              <a:rPr lang="fr-FR" sz="2800" dirty="0" smtClean="0"/>
            </a:br>
            <a:r>
              <a:rPr lang="fr-FR" sz="2800" dirty="0" smtClean="0"/>
              <a:t>Artiste belge ( peintre et sculpteur) il porte un regard sur le monde du labeur notamment celui des mineurs du Borinage, du Pays noir à la manière des peintres naturalistes comme MILLET, COURBET…</a:t>
            </a:r>
            <a:endParaRPr lang="fr-FR" sz="2800" dirty="0"/>
          </a:p>
        </p:txBody>
      </p:sp>
      <p:sp>
        <p:nvSpPr>
          <p:cNvPr id="4" name="Rectangle 3"/>
          <p:cNvSpPr/>
          <p:nvPr/>
        </p:nvSpPr>
        <p:spPr>
          <a:xfrm>
            <a:off x="198304" y="2274838"/>
            <a:ext cx="11534660" cy="2431435"/>
          </a:xfrm>
          <a:prstGeom prst="rect">
            <a:avLst/>
          </a:prstGeom>
        </p:spPr>
        <p:txBody>
          <a:bodyPr wrap="square">
            <a:spAutoFit/>
          </a:bodyPr>
          <a:lstStyle/>
          <a:p>
            <a:r>
              <a:rPr lang="fr-FR" sz="2000" dirty="0"/>
              <a:t>Qu’il s’agisse des volets ou du panneau central, les ouvriers sont magnifiés animés à la fois d’une force pour leur travail et d’une grande dignité malgré le côté sombre et dramatique de leur labeur.</a:t>
            </a:r>
            <a:br>
              <a:rPr lang="fr-FR" sz="2000" dirty="0"/>
            </a:br>
            <a:r>
              <a:rPr lang="fr-FR" sz="2000" dirty="0"/>
              <a:t/>
            </a:r>
            <a:br>
              <a:rPr lang="fr-FR" sz="2000" dirty="0"/>
            </a:br>
            <a:r>
              <a:rPr lang="fr-FR" sz="2000" dirty="0"/>
              <a:t>L’usage du triptyque donne ainsi une valeur sacrée</a:t>
            </a:r>
            <a:r>
              <a:rPr lang="fr-FR" sz="2400" dirty="0"/>
              <a:t/>
            </a:r>
            <a:br>
              <a:rPr lang="fr-FR" sz="2400" dirty="0"/>
            </a:br>
            <a:r>
              <a:rPr lang="fr-FR" sz="2400" dirty="0"/>
              <a:t>Panneau central «  le CALVAIRE »</a:t>
            </a:r>
          </a:p>
          <a:p>
            <a:r>
              <a:rPr lang="fr-FR" sz="2400" dirty="0"/>
              <a:t/>
            </a:r>
            <a:br>
              <a:rPr lang="fr-FR" sz="2400" dirty="0"/>
            </a:br>
            <a:endParaRPr lang="fr-FR" sz="2400" dirty="0"/>
          </a:p>
        </p:txBody>
      </p:sp>
      <p:sp>
        <p:nvSpPr>
          <p:cNvPr id="5" name="Rectangle 4"/>
          <p:cNvSpPr/>
          <p:nvPr/>
        </p:nvSpPr>
        <p:spPr>
          <a:xfrm>
            <a:off x="324998" y="4049185"/>
            <a:ext cx="11281272" cy="2554545"/>
          </a:xfrm>
          <a:prstGeom prst="rect">
            <a:avLst/>
          </a:prstGeom>
        </p:spPr>
        <p:txBody>
          <a:bodyPr wrap="square">
            <a:spAutoFit/>
          </a:bodyPr>
          <a:lstStyle/>
          <a:p>
            <a:r>
              <a:rPr lang="fr-FR" sz="2000" dirty="0"/>
              <a:t>Volet de gauche </a:t>
            </a:r>
            <a:r>
              <a:rPr lang="fr-FR" sz="2000" u="sng" dirty="0"/>
              <a:t>la descente</a:t>
            </a:r>
            <a:br>
              <a:rPr lang="fr-FR" sz="2000" u="sng" dirty="0"/>
            </a:br>
            <a:r>
              <a:rPr lang="fr-FR" sz="2000" dirty="0" smtClean="0"/>
              <a:t>Les </a:t>
            </a:r>
            <a:r>
              <a:rPr lang="fr-FR" sz="2000" dirty="0"/>
              <a:t>mineurs, malgré leur air résigné ont un côté </a:t>
            </a:r>
            <a:r>
              <a:rPr lang="fr-FR" sz="2000" dirty="0" smtClean="0"/>
              <a:t>volontaire face </a:t>
            </a:r>
            <a:r>
              <a:rPr lang="fr-FR" sz="2000" dirty="0"/>
              <a:t>au chevalet qui va les faire descendre dans les entrailles de la terre</a:t>
            </a:r>
            <a:br>
              <a:rPr lang="fr-FR" sz="2000" dirty="0"/>
            </a:br>
            <a:r>
              <a:rPr lang="fr-FR" sz="2000" dirty="0" smtClean="0"/>
              <a:t>Volet </a:t>
            </a:r>
            <a:r>
              <a:rPr lang="fr-FR" sz="2000" dirty="0"/>
              <a:t>de droite : </a:t>
            </a:r>
            <a:r>
              <a:rPr lang="fr-FR" sz="2000" u="sng" dirty="0"/>
              <a:t>la remonte</a:t>
            </a:r>
            <a:br>
              <a:rPr lang="fr-FR" sz="2000" u="sng" dirty="0"/>
            </a:br>
            <a:r>
              <a:rPr lang="fr-FR" sz="2000" dirty="0" smtClean="0"/>
              <a:t>Exténués </a:t>
            </a:r>
            <a:r>
              <a:rPr lang="fr-FR" sz="2000" dirty="0"/>
              <a:t>à la fin de la journée, ils vont retrouver le jour, la vie.</a:t>
            </a:r>
            <a:br>
              <a:rPr lang="fr-FR" sz="2000" dirty="0"/>
            </a:br>
            <a:r>
              <a:rPr lang="fr-FR" sz="2000" dirty="0"/>
              <a:t/>
            </a:r>
            <a:br>
              <a:rPr lang="fr-FR" sz="2000" dirty="0"/>
            </a:br>
            <a:r>
              <a:rPr lang="fr-FR" sz="2000" dirty="0"/>
              <a:t>Il faut y voir l’aspect sacrificiel qui renforce un côté sacré.</a:t>
            </a:r>
            <a:br>
              <a:rPr lang="fr-FR" sz="2000" dirty="0"/>
            </a:br>
            <a:endParaRPr lang="fr-FR" sz="2000" dirty="0"/>
          </a:p>
        </p:txBody>
      </p:sp>
    </p:spTree>
    <p:extLst>
      <p:ext uri="{BB962C8B-B14F-4D97-AF65-F5344CB8AC3E}">
        <p14:creationId xmlns:p14="http://schemas.microsoft.com/office/powerpoint/2010/main" val="16114682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55043" y="2334064"/>
            <a:ext cx="6522028" cy="1325563"/>
          </a:xfrm>
        </p:spPr>
        <p:txBody>
          <a:bodyPr>
            <a:normAutofit fontScale="90000"/>
          </a:bodyPr>
          <a:lstStyle/>
          <a:p>
            <a:r>
              <a:rPr lang="fr-FR" sz="3100" b="1" dirty="0" smtClean="0">
                <a:solidFill>
                  <a:schemeClr val="accent1"/>
                </a:solidFill>
              </a:rPr>
              <a:t>« La vie de l’Humanité » </a:t>
            </a:r>
            <a:r>
              <a:rPr lang="fr-FR" sz="3100" dirty="0" smtClean="0">
                <a:solidFill>
                  <a:schemeClr val="accent1"/>
                </a:solidFill>
              </a:rPr>
              <a:t>Gustave MOREAU</a:t>
            </a:r>
            <a:r>
              <a:rPr lang="fr-FR" sz="3100" dirty="0" smtClean="0"/>
              <a:t/>
            </a:r>
            <a:br>
              <a:rPr lang="fr-FR" sz="3100" dirty="0" smtClean="0"/>
            </a:br>
            <a:r>
              <a:rPr lang="fr-FR" sz="3100" dirty="0" smtClean="0"/>
              <a:t>1886 ( huile sur bois)</a:t>
            </a:r>
            <a:br>
              <a:rPr lang="fr-FR" sz="3100" dirty="0" smtClean="0"/>
            </a:br>
            <a:r>
              <a:rPr lang="fr-FR" sz="3100" dirty="0" smtClean="0"/>
              <a:t>chaque panneau : 33,6 x 25,5 cm</a:t>
            </a:r>
            <a:br>
              <a:rPr lang="fr-FR" sz="3100" dirty="0" smtClean="0"/>
            </a:br>
            <a:r>
              <a:rPr lang="fr-FR" sz="3100" dirty="0" smtClean="0"/>
              <a:t>Musée Gustave MOREAU</a:t>
            </a:r>
            <a:br>
              <a:rPr lang="fr-FR" sz="3100" dirty="0" smtClean="0"/>
            </a:br>
            <a:r>
              <a:rPr lang="fr-FR" sz="3100" dirty="0"/>
              <a:t/>
            </a:r>
            <a:br>
              <a:rPr lang="fr-FR" sz="3100" dirty="0"/>
            </a:br>
            <a:r>
              <a:rPr lang="fr-FR" sz="3100" dirty="0" smtClean="0"/>
              <a:t>Il s’agit d’un retable richement décoré, doré à l’or fin avec des colonnes qui lui donnent un côté antique. </a:t>
            </a:r>
            <a:br>
              <a:rPr lang="fr-FR" sz="3100" dirty="0" smtClean="0"/>
            </a:br>
            <a:r>
              <a:rPr lang="fr-FR" sz="3100" dirty="0" smtClean="0"/>
              <a:t>Il est composé de 9 panneaux superposés sur 3 rangs qui sont surmonté d’un frontispice semi-circulaire</a:t>
            </a:r>
            <a:br>
              <a:rPr lang="fr-FR" sz="3100" dirty="0" smtClean="0"/>
            </a:br>
            <a:r>
              <a:rPr lang="fr-FR" sz="3100" u="sng" dirty="0" smtClean="0"/>
              <a:t>Chaque rangée représente les âges de la vie avec une inspiration biblique(1 et 3) ou antique(2</a:t>
            </a:r>
            <a:r>
              <a:rPr lang="fr-FR" sz="2800" u="sng" dirty="0" smtClean="0"/>
              <a:t>)</a:t>
            </a:r>
            <a:endParaRPr lang="fr-FR" sz="2800" u="sng" dirty="0"/>
          </a:p>
        </p:txBody>
      </p:sp>
      <p:sp>
        <p:nvSpPr>
          <p:cNvPr id="4" name="Rectangle 3"/>
          <p:cNvSpPr/>
          <p:nvPr/>
        </p:nvSpPr>
        <p:spPr>
          <a:xfrm>
            <a:off x="7163509" y="1755469"/>
            <a:ext cx="5142331" cy="3785652"/>
          </a:xfrm>
          <a:prstGeom prst="rect">
            <a:avLst/>
          </a:prstGeom>
        </p:spPr>
        <p:txBody>
          <a:bodyPr wrap="square">
            <a:spAutoFit/>
          </a:bodyPr>
          <a:lstStyle/>
          <a:p>
            <a:r>
              <a:rPr lang="fr-FR" sz="2000" dirty="0"/>
              <a:t>Le frontispice représente le Christ en pleine ascension. Il est soutenu par des anges aux ailes rouges: elles évoquent le sang versé sur la croix.</a:t>
            </a:r>
            <a:br>
              <a:rPr lang="fr-FR" sz="2000" dirty="0"/>
            </a:br>
            <a:r>
              <a:rPr lang="fr-FR" sz="2000" dirty="0"/>
              <a:t>Le Christ a encore les bras en position de crucifié et l’on peut voir le sang qui coule de blessures causées par les clous; de l’eau coule de sa blessure au flanc.</a:t>
            </a:r>
            <a:br>
              <a:rPr lang="fr-FR" sz="2000" dirty="0"/>
            </a:br>
            <a:r>
              <a:rPr lang="fr-FR" sz="2000" dirty="0"/>
              <a:t/>
            </a:r>
            <a:br>
              <a:rPr lang="fr-FR" sz="2000" dirty="0"/>
            </a:br>
            <a:r>
              <a:rPr lang="fr-FR" sz="2000" dirty="0"/>
              <a:t>Comme dans beaucoup de tableaux de MOREAU on est à la fois dans des scènes où les détails abondent(le Christ) et d’autres où le flou domine ( les anges et le décor)</a:t>
            </a:r>
          </a:p>
        </p:txBody>
      </p:sp>
    </p:spTree>
    <p:extLst>
      <p:ext uri="{BB962C8B-B14F-4D97-AF65-F5344CB8AC3E}">
        <p14:creationId xmlns:p14="http://schemas.microsoft.com/office/powerpoint/2010/main" val="113373667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58486" y="569814"/>
            <a:ext cx="11833514" cy="1325563"/>
          </a:xfrm>
        </p:spPr>
        <p:txBody>
          <a:bodyPr>
            <a:normAutofit fontScale="90000"/>
          </a:bodyPr>
          <a:lstStyle/>
          <a:p>
            <a:r>
              <a:rPr lang="fr-FR" sz="2800" b="1" u="sng" dirty="0" smtClean="0"/>
              <a:t>L’âge d’or </a:t>
            </a:r>
            <a:r>
              <a:rPr lang="fr-FR" sz="2800" dirty="0" smtClean="0"/>
              <a:t>: Adam et Eve aux 3 principaux moments de la </a:t>
            </a:r>
            <a:r>
              <a:rPr lang="fr-FR" sz="2800" dirty="0"/>
              <a:t>journée dans un fond japonisant</a:t>
            </a:r>
            <a:r>
              <a:rPr lang="fr-FR" sz="2800" dirty="0" smtClean="0"/>
              <a:t/>
            </a:r>
            <a:br>
              <a:rPr lang="fr-FR" sz="2800" dirty="0" smtClean="0"/>
            </a:br>
            <a:r>
              <a:rPr lang="fr-FR" sz="2800" dirty="0" smtClean="0"/>
              <a:t>-</a:t>
            </a:r>
            <a:r>
              <a:rPr lang="fr-FR" sz="2800" u="sng" dirty="0" smtClean="0"/>
              <a:t>le matin </a:t>
            </a:r>
            <a:r>
              <a:rPr lang="fr-FR" sz="2800" dirty="0" smtClean="0"/>
              <a:t>:, le couple nu ( = innocence) s’émerveille devant la beauté du monde/ -</a:t>
            </a:r>
            <a:r>
              <a:rPr lang="fr-FR" sz="2800" u="sng" dirty="0" smtClean="0"/>
              <a:t>le midi </a:t>
            </a:r>
            <a:r>
              <a:rPr lang="fr-FR" sz="2800" dirty="0" smtClean="0"/>
              <a:t>: ils avancent éblouis dans une nature harmonieuse accompagnés d’un lion docile et d’oiseaux blancs ( qui ressemblent à des anges)/ </a:t>
            </a:r>
            <a:r>
              <a:rPr lang="fr-FR" sz="2800" u="sng" dirty="0" smtClean="0"/>
              <a:t>le soir </a:t>
            </a:r>
            <a:r>
              <a:rPr lang="fr-FR" sz="2800" dirty="0" smtClean="0"/>
              <a:t>: sur un fond de tissu précieux, brodé d’or, la lune est levée, Eve s’endort entre un cygne blanc et Adam qui semble veiller sur elle mais un fruit lourd pend de l’arbre au dessus d’eux</a:t>
            </a:r>
            <a:endParaRPr lang="fr-FR" sz="2800" b="1" u="sng" dirty="0"/>
          </a:p>
        </p:txBody>
      </p:sp>
      <p:sp>
        <p:nvSpPr>
          <p:cNvPr id="6" name="Rectangle 5"/>
          <p:cNvSpPr/>
          <p:nvPr/>
        </p:nvSpPr>
        <p:spPr>
          <a:xfrm>
            <a:off x="179243" y="2432217"/>
            <a:ext cx="11597788" cy="2246769"/>
          </a:xfrm>
          <a:prstGeom prst="rect">
            <a:avLst/>
          </a:prstGeom>
        </p:spPr>
        <p:txBody>
          <a:bodyPr wrap="square">
            <a:spAutoFit/>
          </a:bodyPr>
          <a:lstStyle/>
          <a:p>
            <a:r>
              <a:rPr lang="fr-FR" sz="2000" b="1" u="sng" dirty="0"/>
              <a:t>L’âge d’argent </a:t>
            </a:r>
            <a:r>
              <a:rPr lang="fr-FR" sz="2000" dirty="0"/>
              <a:t>Orphée et Hésiode aux 3 moments de la journée</a:t>
            </a:r>
            <a:br>
              <a:rPr lang="fr-FR" sz="2000" dirty="0"/>
            </a:br>
            <a:r>
              <a:rPr lang="fr-FR" sz="2000" u="sng" dirty="0"/>
              <a:t>le matin</a:t>
            </a:r>
            <a:r>
              <a:rPr lang="fr-FR" sz="2000" dirty="0"/>
              <a:t>: le poète Hésiode dans un paysage de montagnes surveille son troupeau tandis qu’une muse ( sous les traits d’un ange) l’incite à devenir poète/</a:t>
            </a:r>
            <a:r>
              <a:rPr lang="fr-FR" sz="2000" u="sng" dirty="0"/>
              <a:t>le midi </a:t>
            </a:r>
            <a:r>
              <a:rPr lang="fr-FR" sz="2000" dirty="0"/>
              <a:t>: Orphée chante inspiré par une muse appuyée sur une lyre; 1 cygne est à ses côtés ( après sa mort, il deviendra cygne)Il est richement vêtu de rouge : couleur de la passion et de la vie, il est auréolé à la manière des icônes byzantines /</a:t>
            </a:r>
            <a:r>
              <a:rPr lang="fr-FR" sz="2000" u="sng" dirty="0"/>
              <a:t>le soir : </a:t>
            </a:r>
            <a:r>
              <a:rPr lang="fr-FR" sz="2000" dirty="0"/>
              <a:t>le poète ( </a:t>
            </a:r>
            <a:r>
              <a:rPr lang="fr-FR" sz="2000" dirty="0" err="1"/>
              <a:t>Hesiode</a:t>
            </a:r>
            <a:r>
              <a:rPr lang="fr-FR" sz="2000" dirty="0"/>
              <a:t> ou Orphée) baisse la tête vers le sol et regarde le cygne tandis que la muse s’envole avec sa harpe = fin de l’inspiration</a:t>
            </a:r>
            <a:br>
              <a:rPr lang="fr-FR" sz="2000" dirty="0"/>
            </a:br>
            <a:r>
              <a:rPr lang="fr-FR" sz="2000" u="sng" dirty="0"/>
              <a:t> </a:t>
            </a:r>
            <a:endParaRPr lang="fr-FR" sz="2000" dirty="0"/>
          </a:p>
        </p:txBody>
      </p:sp>
      <p:sp>
        <p:nvSpPr>
          <p:cNvPr id="7" name="Rectangle 6"/>
          <p:cNvSpPr/>
          <p:nvPr/>
        </p:nvSpPr>
        <p:spPr>
          <a:xfrm>
            <a:off x="358486" y="4917307"/>
            <a:ext cx="11193136" cy="1631216"/>
          </a:xfrm>
          <a:prstGeom prst="rect">
            <a:avLst/>
          </a:prstGeom>
        </p:spPr>
        <p:txBody>
          <a:bodyPr wrap="square">
            <a:spAutoFit/>
          </a:bodyPr>
          <a:lstStyle/>
          <a:p>
            <a:r>
              <a:rPr lang="fr-FR" sz="2000" b="1" u="sng" dirty="0"/>
              <a:t>L’âge de fer : </a:t>
            </a:r>
            <a:r>
              <a:rPr lang="fr-FR" sz="2000" dirty="0"/>
              <a:t>Caïn et Abel ( les enfants d’Adam et Eve) aux 3 moments de la journée</a:t>
            </a:r>
            <a:br>
              <a:rPr lang="fr-FR" sz="2000" dirty="0"/>
            </a:br>
            <a:r>
              <a:rPr lang="fr-FR" sz="2000" u="sng" dirty="0"/>
              <a:t>le matin: </a:t>
            </a:r>
            <a:r>
              <a:rPr lang="fr-FR" sz="2000" dirty="0"/>
              <a:t>Ils travaillent la terre, Caïn mène un attelage de bœufs tandis que sur la colline Abel sème le grain et qu’un volcan fume ( = menace)/ </a:t>
            </a:r>
            <a:r>
              <a:rPr lang="fr-FR" sz="2000" u="sng" dirty="0"/>
              <a:t>le midi </a:t>
            </a:r>
            <a:r>
              <a:rPr lang="fr-FR" sz="2000" dirty="0"/>
              <a:t>: C’est le repos Abel joint les mains vers le ciel tandis que son frère médite (??)/ </a:t>
            </a:r>
            <a:r>
              <a:rPr lang="fr-FR" sz="2000" u="sng" dirty="0"/>
              <a:t>le soir :</a:t>
            </a:r>
            <a:r>
              <a:rPr lang="fr-FR" sz="2000" dirty="0"/>
              <a:t> dans une nature sombre, un ciel traversé de nuages couleur de sang, le cadavre </a:t>
            </a:r>
            <a:br>
              <a:rPr lang="fr-FR" sz="2000" dirty="0"/>
            </a:br>
            <a:r>
              <a:rPr lang="fr-FR" sz="2000" dirty="0"/>
              <a:t>d’ Abel git au sol alors que Caïn jetant l’arme fratricide cache son visage dans son bras replié. </a:t>
            </a:r>
          </a:p>
        </p:txBody>
      </p:sp>
    </p:spTree>
    <p:extLst>
      <p:ext uri="{BB962C8B-B14F-4D97-AF65-F5344CB8AC3E}">
        <p14:creationId xmlns:p14="http://schemas.microsoft.com/office/powerpoint/2010/main" val="402361115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88972" y="560048"/>
            <a:ext cx="10515600" cy="1325563"/>
          </a:xfrm>
        </p:spPr>
        <p:txBody>
          <a:bodyPr>
            <a:noAutofit/>
          </a:bodyPr>
          <a:lstStyle/>
          <a:p>
            <a:r>
              <a:rPr lang="fr-FR" sz="3600" dirty="0" smtClean="0"/>
              <a:t>Chez les nabis, ceux qui « s’octroient le droit de tout oser » le polyptyque devient </a:t>
            </a:r>
            <a:r>
              <a:rPr lang="fr-FR" sz="3600" u="sng" dirty="0" smtClean="0"/>
              <a:t>objet de décor </a:t>
            </a:r>
            <a:r>
              <a:rPr lang="fr-FR" sz="3600" dirty="0" smtClean="0"/>
              <a:t>avec pour but celui d’agrémenter les intérieurs; il s’agit de panneaux ou de paravents</a:t>
            </a:r>
            <a:endParaRPr lang="fr-FR" sz="3600" dirty="0"/>
          </a:p>
        </p:txBody>
      </p:sp>
      <p:sp>
        <p:nvSpPr>
          <p:cNvPr id="3" name="Rectangle 2"/>
          <p:cNvSpPr/>
          <p:nvPr/>
        </p:nvSpPr>
        <p:spPr>
          <a:xfrm>
            <a:off x="6096000" y="2606909"/>
            <a:ext cx="6096000" cy="4093428"/>
          </a:xfrm>
          <a:prstGeom prst="rect">
            <a:avLst/>
          </a:prstGeom>
        </p:spPr>
        <p:txBody>
          <a:bodyPr>
            <a:spAutoFit/>
          </a:bodyPr>
          <a:lstStyle/>
          <a:p>
            <a:r>
              <a:rPr lang="fr-FR" sz="2000" dirty="0"/>
              <a:t>«  </a:t>
            </a:r>
            <a:r>
              <a:rPr lang="fr-FR" sz="2000" b="1" dirty="0"/>
              <a:t>Femme à la robe à pois blancs »</a:t>
            </a:r>
            <a:br>
              <a:rPr lang="fr-FR" sz="2000" b="1" dirty="0"/>
            </a:br>
            <a:r>
              <a:rPr lang="fr-FR" sz="2000" b="1" dirty="0"/>
              <a:t>«  Femme assise au chat »</a:t>
            </a:r>
            <a:br>
              <a:rPr lang="fr-FR" sz="2000" b="1" dirty="0"/>
            </a:br>
            <a:r>
              <a:rPr lang="fr-FR" sz="2000" b="1" dirty="0"/>
              <a:t>«  Femme à la pèlerine »</a:t>
            </a:r>
            <a:br>
              <a:rPr lang="fr-FR" sz="2000" b="1" dirty="0"/>
            </a:br>
            <a:r>
              <a:rPr lang="fr-FR" sz="2000" b="1" dirty="0"/>
              <a:t>«  Femme à la robe quadrillée</a:t>
            </a:r>
            <a:r>
              <a:rPr lang="fr-FR" sz="2000" dirty="0"/>
              <a:t> »</a:t>
            </a:r>
            <a:br>
              <a:rPr lang="fr-FR" sz="2000" dirty="0"/>
            </a:br>
            <a:r>
              <a:rPr lang="fr-FR" sz="2000" dirty="0"/>
              <a:t>Traité comme un </a:t>
            </a:r>
            <a:r>
              <a:rPr lang="fr-FR" sz="2000" u="sng" dirty="0"/>
              <a:t>paraven</a:t>
            </a:r>
            <a:r>
              <a:rPr lang="fr-FR" sz="2000" dirty="0"/>
              <a:t>t ( influence du japonisme dans le format qui est celui des kakemono et du personnage qui semble flotter) puis démonté en 4 panneaux</a:t>
            </a:r>
            <a:br>
              <a:rPr lang="fr-FR" sz="2000" dirty="0"/>
            </a:br>
            <a:r>
              <a:rPr lang="fr-FR" sz="2000" dirty="0"/>
              <a:t>Le lieu est imprécis, le sujet se résume à un personnage féminin(seule la couleur de la chevelure diffère) traité en aplats de couleurs avec des déformations linéaires dans un décor floral stylisé.</a:t>
            </a:r>
            <a:br>
              <a:rPr lang="fr-FR" sz="2000" dirty="0"/>
            </a:br>
            <a:r>
              <a:rPr lang="fr-FR" sz="2000" dirty="0"/>
              <a:t>Il évoque davantage le cycle des saisons à la manière des allégories </a:t>
            </a:r>
          </a:p>
        </p:txBody>
      </p:sp>
      <p:sp>
        <p:nvSpPr>
          <p:cNvPr id="4" name="Rectangle 3"/>
          <p:cNvSpPr/>
          <p:nvPr/>
        </p:nvSpPr>
        <p:spPr>
          <a:xfrm>
            <a:off x="0" y="4124106"/>
            <a:ext cx="6096000" cy="1323439"/>
          </a:xfrm>
          <a:prstGeom prst="rect">
            <a:avLst/>
          </a:prstGeom>
        </p:spPr>
        <p:txBody>
          <a:bodyPr>
            <a:spAutoFit/>
          </a:bodyPr>
          <a:lstStyle/>
          <a:p>
            <a:r>
              <a:rPr lang="fr-FR" sz="2000" b="1" dirty="0">
                <a:solidFill>
                  <a:schemeClr val="accent1"/>
                </a:solidFill>
              </a:rPr>
              <a:t>« Femmes au jardin » </a:t>
            </a:r>
            <a:r>
              <a:rPr lang="fr-FR" sz="2000" dirty="0">
                <a:solidFill>
                  <a:schemeClr val="accent1"/>
                </a:solidFill>
              </a:rPr>
              <a:t>Pierre BONNARD -1891-</a:t>
            </a:r>
            <a:br>
              <a:rPr lang="fr-FR" sz="2000" dirty="0">
                <a:solidFill>
                  <a:schemeClr val="accent1"/>
                </a:solidFill>
              </a:rPr>
            </a:br>
            <a:r>
              <a:rPr lang="fr-FR" sz="2000" dirty="0"/>
              <a:t>160 x 48 chaque panneau soit 160 x 192 cm Musée d’Orsay</a:t>
            </a:r>
            <a:br>
              <a:rPr lang="fr-FR" sz="2000" dirty="0"/>
            </a:br>
            <a:endParaRPr lang="fr-FR" sz="2000" dirty="0"/>
          </a:p>
        </p:txBody>
      </p:sp>
    </p:spTree>
    <p:extLst>
      <p:ext uri="{BB962C8B-B14F-4D97-AF65-F5344CB8AC3E}">
        <p14:creationId xmlns:p14="http://schemas.microsoft.com/office/powerpoint/2010/main" val="41568872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807027" y="2651124"/>
            <a:ext cx="10685318" cy="1325563"/>
          </a:xfrm>
        </p:spPr>
        <p:txBody>
          <a:bodyPr>
            <a:noAutofit/>
          </a:bodyPr>
          <a:lstStyle/>
          <a:p>
            <a:r>
              <a:rPr lang="fr-FR" sz="2800" dirty="0" smtClean="0"/>
              <a:t>Quand on parle de polyptyques, on se réfère à l’origine du mot grec qui sert à désigner des tablettes aux nombreux plis ou faites d’un grand nombre de feuilles.</a:t>
            </a:r>
            <a:br>
              <a:rPr lang="fr-FR" sz="2800" dirty="0" smtClean="0"/>
            </a:br>
            <a:r>
              <a:rPr lang="fr-FR" sz="2800" dirty="0"/>
              <a:t/>
            </a:r>
            <a:br>
              <a:rPr lang="fr-FR" sz="2800" dirty="0"/>
            </a:br>
            <a:r>
              <a:rPr lang="fr-FR" sz="2800" dirty="0" smtClean="0"/>
              <a:t>Il s’agit d’une composition picturale réunissant </a:t>
            </a:r>
            <a:r>
              <a:rPr lang="fr-FR" sz="2800" b="1" dirty="0" smtClean="0"/>
              <a:t>plusieurs panneaux</a:t>
            </a:r>
            <a:r>
              <a:rPr lang="fr-FR" sz="2800" dirty="0" smtClean="0"/>
              <a:t>, les polyptyques les plus courants sont les triptyques</a:t>
            </a:r>
            <a:br>
              <a:rPr lang="fr-FR" sz="2800" dirty="0" smtClean="0"/>
            </a:br>
            <a:r>
              <a:rPr lang="fr-FR" sz="2800" dirty="0"/>
              <a:t/>
            </a:r>
            <a:br>
              <a:rPr lang="fr-FR" sz="2800" dirty="0"/>
            </a:br>
            <a:r>
              <a:rPr lang="fr-FR" sz="2800" dirty="0" smtClean="0"/>
              <a:t>Leur origine remonte au Moyen Age et ils se situent dans les églises : sur ou au-dessus de l’autel afin de permettre aux fidèles d’établir un lien avec le monde religieux ouvrant ainsi une porte sur le divin</a:t>
            </a:r>
            <a:br>
              <a:rPr lang="fr-FR" sz="2800" dirty="0" smtClean="0"/>
            </a:br>
            <a:r>
              <a:rPr lang="fr-FR" sz="2800" dirty="0"/>
              <a:t/>
            </a:r>
            <a:br>
              <a:rPr lang="fr-FR" sz="2800" dirty="0"/>
            </a:br>
            <a:endParaRPr lang="fr-FR" sz="2800" dirty="0"/>
          </a:p>
        </p:txBody>
      </p:sp>
    </p:spTree>
    <p:extLst>
      <p:ext uri="{BB962C8B-B14F-4D97-AF65-F5344CB8AC3E}">
        <p14:creationId xmlns:p14="http://schemas.microsoft.com/office/powerpoint/2010/main" val="108494006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36434" y="2429738"/>
            <a:ext cx="10179586" cy="1325563"/>
          </a:xfrm>
        </p:spPr>
        <p:txBody>
          <a:bodyPr>
            <a:normAutofit fontScale="90000"/>
          </a:bodyPr>
          <a:lstStyle/>
          <a:p>
            <a:r>
              <a:rPr lang="fr-FR" sz="2800" b="1" dirty="0" smtClean="0">
                <a:solidFill>
                  <a:schemeClr val="accent1"/>
                </a:solidFill>
              </a:rPr>
              <a:t>«</a:t>
            </a:r>
            <a:r>
              <a:rPr lang="fr-FR" sz="3100" b="1" dirty="0" smtClean="0">
                <a:solidFill>
                  <a:schemeClr val="accent1"/>
                </a:solidFill>
              </a:rPr>
              <a:t> Promenade des nourrices » </a:t>
            </a:r>
            <a:r>
              <a:rPr lang="fr-FR" sz="3100" dirty="0" smtClean="0">
                <a:solidFill>
                  <a:schemeClr val="accent1"/>
                </a:solidFill>
              </a:rPr>
              <a:t>ou</a:t>
            </a:r>
            <a:br>
              <a:rPr lang="fr-FR" sz="3100" dirty="0" smtClean="0">
                <a:solidFill>
                  <a:schemeClr val="accent1"/>
                </a:solidFill>
              </a:rPr>
            </a:br>
            <a:r>
              <a:rPr lang="fr-FR" sz="3100" b="1" dirty="0" smtClean="0">
                <a:solidFill>
                  <a:schemeClr val="accent1"/>
                </a:solidFill>
              </a:rPr>
              <a:t>«  Frise des fiacres</a:t>
            </a:r>
            <a:r>
              <a:rPr lang="fr-FR" sz="3100" b="1" dirty="0" smtClean="0"/>
              <a:t> » </a:t>
            </a:r>
            <a:r>
              <a:rPr lang="fr-FR" sz="3100" dirty="0" smtClean="0"/>
              <a:t>Pierre BONNARD-1897-</a:t>
            </a:r>
            <a:br>
              <a:rPr lang="fr-FR" sz="3100" dirty="0" smtClean="0"/>
            </a:br>
            <a:r>
              <a:rPr lang="fr-FR" sz="3100" dirty="0" smtClean="0"/>
              <a:t>143 x 460 cm Musée d’Orsay</a:t>
            </a:r>
            <a:br>
              <a:rPr lang="fr-FR" sz="3100" dirty="0" smtClean="0"/>
            </a:br>
            <a:r>
              <a:rPr lang="fr-FR" sz="3100" dirty="0"/>
              <a:t/>
            </a:r>
            <a:br>
              <a:rPr lang="fr-FR" sz="3100" dirty="0"/>
            </a:br>
            <a:r>
              <a:rPr lang="fr-FR" sz="3100" dirty="0" smtClean="0"/>
              <a:t>Dans un fond blanc, avec un graphisme tendre, il transpose la vie parisienne à travers ces scénettes :</a:t>
            </a:r>
            <a:br>
              <a:rPr lang="fr-FR" sz="3100" dirty="0" smtClean="0"/>
            </a:br>
            <a:r>
              <a:rPr lang="fr-FR" sz="3100" dirty="0" smtClean="0"/>
              <a:t>-une jeune femme à la silhouette allongée,</a:t>
            </a:r>
            <a:br>
              <a:rPr lang="fr-FR" sz="3100" dirty="0" smtClean="0"/>
            </a:br>
            <a:r>
              <a:rPr lang="fr-FR" sz="3100" dirty="0"/>
              <a:t>-</a:t>
            </a:r>
            <a:r>
              <a:rPr lang="fr-FR" sz="3100" dirty="0" smtClean="0"/>
              <a:t> des nourrices qui accompagnent de jeunes enfants jouant au cerceau alors qu’un petit chien sautille.</a:t>
            </a:r>
            <a:br>
              <a:rPr lang="fr-FR" sz="3100" dirty="0" smtClean="0"/>
            </a:br>
            <a:r>
              <a:rPr lang="fr-FR" sz="3100" dirty="0" smtClean="0"/>
              <a:t>La continuité des scènes est obtenue grâce aux motifs qui se situent d’un panneau sur un autre</a:t>
            </a:r>
            <a:br>
              <a:rPr lang="fr-FR" sz="3100" dirty="0" smtClean="0"/>
            </a:br>
            <a:r>
              <a:rPr lang="fr-FR" sz="3100" dirty="0" smtClean="0"/>
              <a:t>La frise dans la partie supérieure est un motif de fiacres qui forme une station;  ce motif répété renforce l’aspect décoratif</a:t>
            </a:r>
            <a:endParaRPr lang="fr-FR" sz="3100" dirty="0"/>
          </a:p>
        </p:txBody>
      </p:sp>
    </p:spTree>
    <p:extLst>
      <p:ext uri="{BB962C8B-B14F-4D97-AF65-F5344CB8AC3E}">
        <p14:creationId xmlns:p14="http://schemas.microsoft.com/office/powerpoint/2010/main" val="423576565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33761" y="426823"/>
            <a:ext cx="11700164" cy="1325563"/>
          </a:xfrm>
        </p:spPr>
        <p:txBody>
          <a:bodyPr>
            <a:normAutofit fontScale="90000"/>
          </a:bodyPr>
          <a:lstStyle/>
          <a:p>
            <a:r>
              <a:rPr lang="fr-FR" sz="2800" b="1" dirty="0" smtClean="0">
                <a:solidFill>
                  <a:schemeClr val="accent1"/>
                </a:solidFill>
              </a:rPr>
              <a:t>« Personnages dans un intérieur » </a:t>
            </a:r>
            <a:r>
              <a:rPr lang="fr-FR" sz="2800" dirty="0" smtClean="0">
                <a:solidFill>
                  <a:schemeClr val="accent1"/>
                </a:solidFill>
              </a:rPr>
              <a:t>Edouard VUILLARD- 1896- Petit Palais PARIS</a:t>
            </a:r>
            <a:br>
              <a:rPr lang="fr-FR" sz="2800" dirty="0" smtClean="0">
                <a:solidFill>
                  <a:schemeClr val="accent1"/>
                </a:solidFill>
              </a:rPr>
            </a:br>
            <a:r>
              <a:rPr lang="fr-FR" sz="2800" b="1" dirty="0" smtClean="0">
                <a:solidFill>
                  <a:schemeClr val="accent1"/>
                </a:solidFill>
              </a:rPr>
              <a:t>« Le Travail », « le Choix des livres », «  L’Intimité », « La Musique » </a:t>
            </a:r>
            <a:r>
              <a:rPr lang="fr-FR" sz="2800" dirty="0" smtClean="0"/>
              <a:t>( peinture à la colle</a:t>
            </a:r>
            <a:r>
              <a:rPr lang="fr-FR" sz="2800" dirty="0" smtClean="0"/>
              <a:t>)</a:t>
            </a:r>
            <a:r>
              <a:rPr lang="fr-FR" sz="2800" i="1" dirty="0"/>
              <a:t> Chaque panneau 212 x 77 cm</a:t>
            </a:r>
            <a:br>
              <a:rPr lang="fr-FR" sz="2800" i="1" dirty="0"/>
            </a:br>
            <a:endParaRPr lang="fr-FR" sz="2800" dirty="0"/>
          </a:p>
        </p:txBody>
      </p:sp>
      <p:sp>
        <p:nvSpPr>
          <p:cNvPr id="3" name="Rectangle 2"/>
          <p:cNvSpPr/>
          <p:nvPr/>
        </p:nvSpPr>
        <p:spPr>
          <a:xfrm>
            <a:off x="572877" y="1859340"/>
            <a:ext cx="11461048" cy="2862322"/>
          </a:xfrm>
          <a:prstGeom prst="rect">
            <a:avLst/>
          </a:prstGeom>
        </p:spPr>
        <p:txBody>
          <a:bodyPr wrap="square">
            <a:spAutoFit/>
          </a:bodyPr>
          <a:lstStyle/>
          <a:p>
            <a:r>
              <a:rPr lang="fr-FR" sz="2000" dirty="0"/>
              <a:t>VUILLARD est chargé de décorer une bibliothèque ; il réalise alors ces 4 panneaux qui célèbrent les activités domestiques dans les domaines artistiques souvent associés aux loisirs féminins : coudre, lire, jouer du piano.</a:t>
            </a:r>
            <a:br>
              <a:rPr lang="fr-FR" sz="2000" dirty="0"/>
            </a:br>
            <a:r>
              <a:rPr lang="fr-FR" sz="2000" dirty="0"/>
              <a:t/>
            </a:r>
            <a:br>
              <a:rPr lang="fr-FR" sz="2000" dirty="0"/>
            </a:br>
            <a:r>
              <a:rPr lang="fr-FR" sz="2000" dirty="0"/>
              <a:t>Les panneaux sont placés dans un ordre précis : « </a:t>
            </a:r>
            <a:r>
              <a:rPr lang="fr-FR" sz="2000" b="1" dirty="0"/>
              <a:t>Le Travail</a:t>
            </a:r>
            <a:r>
              <a:rPr lang="fr-FR" sz="2000" dirty="0"/>
              <a:t> » et son pendant « </a:t>
            </a:r>
            <a:r>
              <a:rPr lang="fr-FR" sz="2000" b="1" dirty="0"/>
              <a:t>Le Choix des livres</a:t>
            </a:r>
            <a:r>
              <a:rPr lang="fr-FR" sz="2000" dirty="0"/>
              <a:t> » : c’est le même décor avec la frise qui ceint le plafond et donne cet effet d’ensemble, le papier peint, la bibliothèque aux livres jaunis, le tapis</a:t>
            </a:r>
            <a:br>
              <a:rPr lang="fr-FR" sz="2000" dirty="0"/>
            </a:br>
            <a:r>
              <a:rPr lang="fr-FR" sz="2000" dirty="0"/>
              <a:t/>
            </a:r>
            <a:br>
              <a:rPr lang="fr-FR" sz="2000" dirty="0"/>
            </a:br>
            <a:endParaRPr lang="fr-FR" sz="2000" dirty="0"/>
          </a:p>
        </p:txBody>
      </p:sp>
      <p:sp>
        <p:nvSpPr>
          <p:cNvPr id="8" name="Rectangle 7"/>
          <p:cNvSpPr/>
          <p:nvPr/>
        </p:nvSpPr>
        <p:spPr>
          <a:xfrm>
            <a:off x="333761" y="4437299"/>
            <a:ext cx="3676379" cy="1200329"/>
          </a:xfrm>
          <a:prstGeom prst="rect">
            <a:avLst/>
          </a:prstGeom>
        </p:spPr>
        <p:txBody>
          <a:bodyPr wrap="square">
            <a:spAutoFit/>
          </a:bodyPr>
          <a:lstStyle/>
          <a:p>
            <a:r>
              <a:rPr lang="fr-FR" b="1" dirty="0"/>
              <a:t>« L’Intimité » </a:t>
            </a:r>
            <a:r>
              <a:rPr lang="fr-FR" dirty="0"/>
              <a:t>et </a:t>
            </a:r>
            <a:br>
              <a:rPr lang="fr-FR" dirty="0"/>
            </a:br>
            <a:r>
              <a:rPr lang="fr-FR" b="1" dirty="0"/>
              <a:t>« La Musique » </a:t>
            </a:r>
            <a:br>
              <a:rPr lang="fr-FR" b="1" dirty="0"/>
            </a:br>
            <a:r>
              <a:rPr lang="fr-FR" dirty="0"/>
              <a:t>Chaque panneau : </a:t>
            </a:r>
            <a:br>
              <a:rPr lang="fr-FR" dirty="0"/>
            </a:br>
            <a:r>
              <a:rPr lang="fr-FR" dirty="0"/>
              <a:t>     212 x 154 cm</a:t>
            </a:r>
          </a:p>
        </p:txBody>
      </p:sp>
      <p:sp>
        <p:nvSpPr>
          <p:cNvPr id="9" name="Rectangle 8"/>
          <p:cNvSpPr/>
          <p:nvPr/>
        </p:nvSpPr>
        <p:spPr>
          <a:xfrm>
            <a:off x="4974032" y="5037463"/>
            <a:ext cx="6096000" cy="707886"/>
          </a:xfrm>
          <a:prstGeom prst="rect">
            <a:avLst/>
          </a:prstGeom>
        </p:spPr>
        <p:txBody>
          <a:bodyPr>
            <a:spAutoFit/>
          </a:bodyPr>
          <a:lstStyle/>
          <a:p>
            <a:r>
              <a:rPr lang="fr-FR" sz="2000" dirty="0"/>
              <a:t>Grâce aux détails du décor, on ressent une atmosphère de quiétude, d’harmonie</a:t>
            </a:r>
            <a:endParaRPr lang="fr-FR" sz="2000" dirty="0"/>
          </a:p>
        </p:txBody>
      </p:sp>
    </p:spTree>
    <p:extLst>
      <p:ext uri="{BB962C8B-B14F-4D97-AF65-F5344CB8AC3E}">
        <p14:creationId xmlns:p14="http://schemas.microsoft.com/office/powerpoint/2010/main" val="236009344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9862" y="591471"/>
            <a:ext cx="11335971" cy="1325563"/>
          </a:xfrm>
        </p:spPr>
        <p:txBody>
          <a:bodyPr>
            <a:noAutofit/>
          </a:bodyPr>
          <a:lstStyle/>
          <a:p>
            <a:r>
              <a:rPr lang="fr-FR" sz="2800" b="1" dirty="0" smtClean="0">
                <a:solidFill>
                  <a:schemeClr val="accent1"/>
                </a:solidFill>
              </a:rPr>
              <a:t>« </a:t>
            </a:r>
            <a:r>
              <a:rPr lang="fr-FR" sz="2800" b="1" u="sng" dirty="0" smtClean="0">
                <a:solidFill>
                  <a:schemeClr val="accent1"/>
                </a:solidFill>
              </a:rPr>
              <a:t>l’Eternel Eté </a:t>
            </a:r>
            <a:r>
              <a:rPr lang="fr-FR" sz="2800" b="1" dirty="0" smtClean="0">
                <a:solidFill>
                  <a:schemeClr val="accent1"/>
                </a:solidFill>
              </a:rPr>
              <a:t>: le Chant choral, l’Orgue, le Quatuor, la Danse »  </a:t>
            </a:r>
            <a:r>
              <a:rPr lang="fr-FR" sz="2800" dirty="0" smtClean="0">
                <a:solidFill>
                  <a:schemeClr val="accent1"/>
                </a:solidFill>
              </a:rPr>
              <a:t>Maurice DENIS</a:t>
            </a:r>
            <a:r>
              <a:rPr lang="fr-FR" sz="2800" dirty="0" smtClean="0"/>
              <a:t/>
            </a:r>
            <a:br>
              <a:rPr lang="fr-FR" sz="2800" dirty="0" smtClean="0"/>
            </a:br>
            <a:r>
              <a:rPr lang="fr-FR" sz="2800" dirty="0" smtClean="0"/>
              <a:t>              1905 – 4 panneaux de 147 x 76 chacun – Musée d’Orsay-</a:t>
            </a:r>
            <a:br>
              <a:rPr lang="fr-FR" sz="2800" dirty="0" smtClean="0"/>
            </a:br>
            <a:r>
              <a:rPr lang="fr-FR" sz="2800" dirty="0" smtClean="0"/>
              <a:t>Commande pour décorer un salon de musique( aménagé en fonction des dimensions du tableau)            </a:t>
            </a:r>
            <a:endParaRPr lang="fr-FR" sz="2800" b="1" dirty="0"/>
          </a:p>
        </p:txBody>
      </p:sp>
      <p:sp>
        <p:nvSpPr>
          <p:cNvPr id="4" name="Rectangle 3"/>
          <p:cNvSpPr/>
          <p:nvPr/>
        </p:nvSpPr>
        <p:spPr>
          <a:xfrm>
            <a:off x="150563" y="2701353"/>
            <a:ext cx="10472566" cy="1569660"/>
          </a:xfrm>
          <a:prstGeom prst="rect">
            <a:avLst/>
          </a:prstGeom>
        </p:spPr>
        <p:txBody>
          <a:bodyPr wrap="square">
            <a:spAutoFit/>
          </a:bodyPr>
          <a:lstStyle/>
          <a:p>
            <a:r>
              <a:rPr lang="fr-FR" sz="2400" dirty="0"/>
              <a:t>Une thématique chère à M. DENIS : le religieux. Il y a des anges, des vierges vêtues de blanc dans un décor où l’esthétique domine. La beauté terrestre, pour lui, ne peut être que d’essence divine et l’une et l’autre se célèbrent grâce à la musique et à la danse dans la plus parfaite harmonie</a:t>
            </a:r>
          </a:p>
        </p:txBody>
      </p:sp>
    </p:spTree>
    <p:extLst>
      <p:ext uri="{BB962C8B-B14F-4D97-AF65-F5344CB8AC3E}">
        <p14:creationId xmlns:p14="http://schemas.microsoft.com/office/powerpoint/2010/main" val="205319576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31718" y="2214707"/>
            <a:ext cx="10515600" cy="1325563"/>
          </a:xfrm>
        </p:spPr>
        <p:txBody>
          <a:bodyPr>
            <a:noAutofit/>
          </a:bodyPr>
          <a:lstStyle/>
          <a:p>
            <a:r>
              <a:rPr lang="fr-FR" sz="2800" dirty="0" smtClean="0"/>
              <a:t>Les expressionnistes allemands : Emil NOLDE, Max BECKMAN et principalement Otto DIX vont reprendre la thématique religieuse originelle du polyptyque médiéval tout en dénonçant les traumatismes de la Grande Guerre et l’angoisse face à la montée du nazisme</a:t>
            </a:r>
            <a:endParaRPr lang="fr-FR" sz="2800" dirty="0"/>
          </a:p>
        </p:txBody>
      </p:sp>
    </p:spTree>
    <p:extLst>
      <p:ext uri="{BB962C8B-B14F-4D97-AF65-F5344CB8AC3E}">
        <p14:creationId xmlns:p14="http://schemas.microsoft.com/office/powerpoint/2010/main" val="269506052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48796" y="1062192"/>
            <a:ext cx="11430000" cy="1325563"/>
          </a:xfrm>
        </p:spPr>
        <p:txBody>
          <a:bodyPr>
            <a:normAutofit fontScale="90000"/>
          </a:bodyPr>
          <a:lstStyle/>
          <a:p>
            <a:r>
              <a:rPr lang="fr-FR" sz="2800" b="1" dirty="0" smtClean="0"/>
              <a:t>                </a:t>
            </a:r>
            <a:r>
              <a:rPr lang="fr-FR" sz="2800" b="1" dirty="0" smtClean="0">
                <a:solidFill>
                  <a:schemeClr val="accent1"/>
                </a:solidFill>
              </a:rPr>
              <a:t>« La Vie du Christ » </a:t>
            </a:r>
            <a:r>
              <a:rPr lang="fr-FR" sz="2800" dirty="0" smtClean="0">
                <a:solidFill>
                  <a:schemeClr val="accent1"/>
                </a:solidFill>
              </a:rPr>
              <a:t>Emil NOLDE 1911-1912  </a:t>
            </a:r>
            <a:r>
              <a:rPr lang="fr-FR" sz="2800" dirty="0" smtClean="0"/>
              <a:t>(220 x 579 cm)</a:t>
            </a:r>
            <a:br>
              <a:rPr lang="fr-FR" sz="2800" dirty="0" smtClean="0"/>
            </a:br>
            <a:r>
              <a:rPr lang="fr-FR" sz="2800" dirty="0" smtClean="0"/>
              <a:t>Considéré comme le père de l’expressionnisme, il veut solliciter une réaction émotionnelle; l’être humain est au cœur de ses préoccupations avec un aspect spirituel omniprésent. Son œuvre est qualifiée de </a:t>
            </a:r>
            <a:r>
              <a:rPr lang="fr-FR" sz="2800" u="sng" dirty="0" smtClean="0"/>
              <a:t>DEGENEREE </a:t>
            </a:r>
            <a:r>
              <a:rPr lang="fr-FR" sz="2800" dirty="0" smtClean="0"/>
              <a:t>de par son côté non conventionnel</a:t>
            </a:r>
            <a:br>
              <a:rPr lang="fr-FR" sz="2800" dirty="0" smtClean="0"/>
            </a:br>
            <a:r>
              <a:rPr lang="fr-FR" sz="2800" dirty="0" smtClean="0"/>
              <a:t>Ici une inspiration certaine du retable d’Issenheim pour représenter 9 épisodes de la vie du Christ : le panneau principal montre « </a:t>
            </a:r>
            <a:r>
              <a:rPr lang="fr-FR" sz="2800" b="1" dirty="0" smtClean="0"/>
              <a:t>la Crucifixion</a:t>
            </a:r>
            <a:r>
              <a:rPr lang="fr-FR" sz="2800" dirty="0" smtClean="0"/>
              <a:t> », les 4 volets de gauche : «  </a:t>
            </a:r>
            <a:r>
              <a:rPr lang="fr-FR" sz="2800" b="1" dirty="0" smtClean="0"/>
              <a:t>Nuit Sacrée</a:t>
            </a:r>
            <a:r>
              <a:rPr lang="fr-FR" sz="2800" dirty="0" smtClean="0"/>
              <a:t> », » </a:t>
            </a:r>
            <a:r>
              <a:rPr lang="fr-FR" sz="2800" b="1" dirty="0" smtClean="0"/>
              <a:t>Les Rois Mages</a:t>
            </a:r>
            <a:r>
              <a:rPr lang="fr-FR" sz="2800" dirty="0" smtClean="0"/>
              <a:t> », « </a:t>
            </a:r>
            <a:r>
              <a:rPr lang="fr-FR" sz="2800" b="1" dirty="0" smtClean="0"/>
              <a:t>Jésus parmi les Docteurs</a:t>
            </a:r>
            <a:r>
              <a:rPr lang="fr-FR" sz="2800" dirty="0" smtClean="0"/>
              <a:t> » « Le </a:t>
            </a:r>
            <a:r>
              <a:rPr lang="fr-FR" sz="2800" b="1" dirty="0" smtClean="0"/>
              <a:t>Christ et Judas</a:t>
            </a:r>
            <a:r>
              <a:rPr lang="fr-FR" sz="2800" dirty="0" smtClean="0"/>
              <a:t> » les 4 panneaux du volet de droite  » </a:t>
            </a:r>
            <a:r>
              <a:rPr lang="fr-FR" sz="2800" b="1" dirty="0" smtClean="0"/>
              <a:t>Les femmes au Tombeau</a:t>
            </a:r>
            <a:r>
              <a:rPr lang="fr-FR" sz="2800" dirty="0" smtClean="0"/>
              <a:t> », </a:t>
            </a:r>
            <a:r>
              <a:rPr lang="fr-FR" sz="2800" dirty="0"/>
              <a:t> «  </a:t>
            </a:r>
            <a:r>
              <a:rPr lang="fr-FR" sz="2800" b="1" dirty="0"/>
              <a:t>La Résurrection</a:t>
            </a:r>
            <a:r>
              <a:rPr lang="fr-FR" sz="2800" dirty="0"/>
              <a:t> </a:t>
            </a:r>
            <a:r>
              <a:rPr lang="fr-FR" sz="2800" dirty="0" smtClean="0"/>
              <a:t>», « </a:t>
            </a:r>
            <a:r>
              <a:rPr lang="fr-FR" sz="2800" b="1" dirty="0" smtClean="0"/>
              <a:t>l’Ascension </a:t>
            </a:r>
            <a:r>
              <a:rPr lang="fr-FR" sz="2800" dirty="0" smtClean="0"/>
              <a:t>» et «  </a:t>
            </a:r>
            <a:r>
              <a:rPr lang="fr-FR" sz="2800" b="1" dirty="0" smtClean="0"/>
              <a:t>l’Incrédulité de Thomas » </a:t>
            </a:r>
            <a:endParaRPr lang="fr-FR" sz="2800" b="1" dirty="0"/>
          </a:p>
        </p:txBody>
      </p:sp>
      <p:sp>
        <p:nvSpPr>
          <p:cNvPr id="3" name="Rectangle 2"/>
          <p:cNvSpPr/>
          <p:nvPr/>
        </p:nvSpPr>
        <p:spPr>
          <a:xfrm>
            <a:off x="348866" y="3811835"/>
            <a:ext cx="11931269" cy="2554545"/>
          </a:xfrm>
          <a:prstGeom prst="rect">
            <a:avLst/>
          </a:prstGeom>
        </p:spPr>
        <p:txBody>
          <a:bodyPr wrap="square">
            <a:spAutoFit/>
          </a:bodyPr>
          <a:lstStyle/>
          <a:p>
            <a:r>
              <a:rPr lang="fr-FR" sz="2000" u="sng" dirty="0"/>
              <a:t>La Nuit Sacrée </a:t>
            </a:r>
            <a:r>
              <a:rPr lang="fr-FR" sz="2000" dirty="0"/>
              <a:t>:Une Vierge Marie aux lèvres fardées, à la longue chevelure noire tend son bébé comme une offrande à l’Humanité</a:t>
            </a:r>
            <a:br>
              <a:rPr lang="fr-FR" sz="2000" dirty="0"/>
            </a:br>
            <a:r>
              <a:rPr lang="fr-FR" sz="2000" dirty="0" smtClean="0"/>
              <a:t>Avec </a:t>
            </a:r>
            <a:r>
              <a:rPr lang="fr-FR" sz="2000" u="sng" dirty="0"/>
              <a:t>les Rois Mages </a:t>
            </a:r>
            <a:r>
              <a:rPr lang="fr-FR" sz="2000" dirty="0"/>
              <a:t>seuls 2 sont représentés, ils contemplent l’enfant Jésus, tandis que Marie  semble se tenir le dos ( elle vient d’accoucher, elle est éreintée)</a:t>
            </a:r>
            <a:br>
              <a:rPr lang="fr-FR" sz="2000" dirty="0"/>
            </a:br>
            <a:r>
              <a:rPr lang="fr-FR" sz="2000" dirty="0" smtClean="0"/>
              <a:t>Dans </a:t>
            </a:r>
            <a:r>
              <a:rPr lang="fr-FR" sz="2000" dirty="0"/>
              <a:t>«  </a:t>
            </a:r>
            <a:r>
              <a:rPr lang="fr-FR" sz="2000" u="sng" dirty="0"/>
              <a:t>Jésus parmi les Docteurs</a:t>
            </a:r>
            <a:r>
              <a:rPr lang="fr-FR" sz="2000" dirty="0"/>
              <a:t> » ceux-ci sont représentés de manière grotesque, ils sont grimaçants, assez vulgaires</a:t>
            </a:r>
            <a:br>
              <a:rPr lang="fr-FR" sz="2000" dirty="0"/>
            </a:br>
            <a:r>
              <a:rPr lang="fr-FR" sz="2000" dirty="0" smtClean="0"/>
              <a:t>La </a:t>
            </a:r>
            <a:r>
              <a:rPr lang="fr-FR" sz="2000" dirty="0"/>
              <a:t>représentation du «  </a:t>
            </a:r>
            <a:r>
              <a:rPr lang="fr-FR" sz="2000" u="sng" dirty="0"/>
              <a:t>Christ et Judas</a:t>
            </a:r>
            <a:r>
              <a:rPr lang="fr-FR" sz="2000" dirty="0"/>
              <a:t> » est un fouillis de formes et de couleurs, on distingue toutefois Judas donnant le baiser fatidique dans cette ambiance sombre</a:t>
            </a:r>
          </a:p>
        </p:txBody>
      </p:sp>
    </p:spTree>
    <p:extLst>
      <p:ext uri="{BB962C8B-B14F-4D97-AF65-F5344CB8AC3E}">
        <p14:creationId xmlns:p14="http://schemas.microsoft.com/office/powerpoint/2010/main" val="6002335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49910" y="2366940"/>
            <a:ext cx="5877792" cy="1325563"/>
          </a:xfrm>
        </p:spPr>
        <p:txBody>
          <a:bodyPr>
            <a:noAutofit/>
          </a:bodyPr>
          <a:lstStyle/>
          <a:p>
            <a:r>
              <a:rPr lang="fr-FR" sz="2800" dirty="0" smtClean="0"/>
              <a:t>Dans le panneau central on note une certaine conformité par rapport aux Ecritures : représentation du Christ avec sa couronne d’épines, ses blessures, son corps décharné entouré des 2 larrons</a:t>
            </a:r>
            <a:br>
              <a:rPr lang="fr-FR" sz="2800" dirty="0" smtClean="0"/>
            </a:br>
            <a:r>
              <a:rPr lang="fr-FR" sz="2800" dirty="0"/>
              <a:t/>
            </a:r>
            <a:br>
              <a:rPr lang="fr-FR" sz="2800" dirty="0"/>
            </a:br>
            <a:r>
              <a:rPr lang="fr-FR" sz="2800" dirty="0" smtClean="0"/>
              <a:t>Ce qui peut surprendre c’est la représentation de Marie-Madeleine se tordant les mains de douleur avec la Vierge Marie à ses côtés ( telle une gitane); les soldats véritables soudards jouant aux dés pour remporter la tunique</a:t>
            </a:r>
            <a:endParaRPr lang="fr-FR" sz="2800" dirty="0"/>
          </a:p>
        </p:txBody>
      </p:sp>
      <p:sp>
        <p:nvSpPr>
          <p:cNvPr id="4" name="Rectangle 3"/>
          <p:cNvSpPr/>
          <p:nvPr/>
        </p:nvSpPr>
        <p:spPr>
          <a:xfrm>
            <a:off x="6096000" y="1845843"/>
            <a:ext cx="6096000" cy="4401205"/>
          </a:xfrm>
          <a:prstGeom prst="rect">
            <a:avLst/>
          </a:prstGeom>
        </p:spPr>
        <p:txBody>
          <a:bodyPr>
            <a:spAutoFit/>
          </a:bodyPr>
          <a:lstStyle/>
          <a:p>
            <a:r>
              <a:rPr lang="fr-FR" sz="2000" u="sng" dirty="0"/>
              <a:t>Les femmes au tombeau :</a:t>
            </a:r>
            <a:r>
              <a:rPr lang="fr-FR" sz="2000" dirty="0"/>
              <a:t> toujours des personnages représentés comme de simples gens </a:t>
            </a:r>
            <a:br>
              <a:rPr lang="fr-FR" sz="2000" dirty="0"/>
            </a:br>
            <a:r>
              <a:rPr lang="fr-FR" sz="2000" dirty="0"/>
              <a:t/>
            </a:r>
            <a:br>
              <a:rPr lang="fr-FR" sz="2000" dirty="0"/>
            </a:br>
            <a:r>
              <a:rPr lang="fr-FR" sz="2000" dirty="0"/>
              <a:t>Dans </a:t>
            </a:r>
            <a:r>
              <a:rPr lang="fr-FR" sz="2000" u="sng" dirty="0"/>
              <a:t>la Résurrection</a:t>
            </a:r>
            <a:r>
              <a:rPr lang="fr-FR" sz="2000" dirty="0"/>
              <a:t>, il y a beaucoup de surnaturel: silhouette démesurément allongée qui s’élève comme une flamme,</a:t>
            </a:r>
            <a:br>
              <a:rPr lang="fr-FR" sz="2000" dirty="0"/>
            </a:br>
            <a:r>
              <a:rPr lang="fr-FR" sz="2000" dirty="0"/>
              <a:t>soldats aux faciès grotesques</a:t>
            </a:r>
            <a:br>
              <a:rPr lang="fr-FR" sz="2000" dirty="0"/>
            </a:br>
            <a:r>
              <a:rPr lang="fr-FR" sz="2000" dirty="0"/>
              <a:t/>
            </a:r>
            <a:br>
              <a:rPr lang="fr-FR" sz="2000" dirty="0"/>
            </a:br>
            <a:r>
              <a:rPr lang="fr-FR" sz="2000" u="sng" dirty="0"/>
              <a:t>L’Ascension </a:t>
            </a:r>
            <a:r>
              <a:rPr lang="fr-FR" sz="2000" dirty="0"/>
              <a:t>: les couleurs chaudes dominent pour ce Christ les bras levés en signe de victoire et les personnages médusés qui l’entourent</a:t>
            </a:r>
            <a:br>
              <a:rPr lang="fr-FR" sz="2000" dirty="0"/>
            </a:br>
            <a:r>
              <a:rPr lang="fr-FR" sz="2000" dirty="0"/>
              <a:t/>
            </a:r>
            <a:br>
              <a:rPr lang="fr-FR" sz="2000" dirty="0"/>
            </a:br>
            <a:r>
              <a:rPr lang="fr-FR" sz="2000" u="sng" dirty="0"/>
              <a:t>La crédulité de Thomas </a:t>
            </a:r>
            <a:r>
              <a:rPr lang="fr-FR" sz="2000" dirty="0"/>
              <a:t>reprend ces mêmes remarques</a:t>
            </a:r>
            <a:br>
              <a:rPr lang="fr-FR" sz="2000" dirty="0"/>
            </a:br>
            <a:endParaRPr lang="fr-FR" sz="2000" dirty="0"/>
          </a:p>
        </p:txBody>
      </p:sp>
    </p:spTree>
    <p:extLst>
      <p:ext uri="{BB962C8B-B14F-4D97-AF65-F5344CB8AC3E}">
        <p14:creationId xmlns:p14="http://schemas.microsoft.com/office/powerpoint/2010/main" val="210833671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67633" y="666859"/>
            <a:ext cx="11062855" cy="1325563"/>
          </a:xfrm>
        </p:spPr>
        <p:txBody>
          <a:bodyPr>
            <a:noAutofit/>
          </a:bodyPr>
          <a:lstStyle/>
          <a:p>
            <a:r>
              <a:rPr lang="fr-FR" sz="2800" b="1" dirty="0" smtClean="0">
                <a:solidFill>
                  <a:schemeClr val="accent1"/>
                </a:solidFill>
              </a:rPr>
              <a:t>« La Grande Ville » </a:t>
            </a:r>
            <a:r>
              <a:rPr lang="fr-FR" sz="2800" dirty="0" smtClean="0">
                <a:solidFill>
                  <a:schemeClr val="accent1"/>
                </a:solidFill>
              </a:rPr>
              <a:t>ou « </a:t>
            </a:r>
            <a:r>
              <a:rPr lang="fr-FR" sz="2800" b="1" dirty="0" smtClean="0">
                <a:solidFill>
                  <a:schemeClr val="accent1"/>
                </a:solidFill>
              </a:rPr>
              <a:t>Metropolis » </a:t>
            </a:r>
            <a:r>
              <a:rPr lang="fr-FR" sz="2800" dirty="0" smtClean="0">
                <a:solidFill>
                  <a:schemeClr val="accent1"/>
                </a:solidFill>
              </a:rPr>
              <a:t>Otto DIX </a:t>
            </a:r>
            <a:r>
              <a:rPr lang="fr-FR" sz="2800" dirty="0" smtClean="0"/>
              <a:t>-1927/1928- (540 x 300 cm)</a:t>
            </a:r>
            <a:br>
              <a:rPr lang="fr-FR" sz="2800" dirty="0" smtClean="0"/>
            </a:br>
            <a:r>
              <a:rPr lang="fr-FR" sz="2800" dirty="0" smtClean="0"/>
              <a:t/>
            </a:r>
            <a:br>
              <a:rPr lang="fr-FR" sz="2800" dirty="0" smtClean="0"/>
            </a:br>
            <a:r>
              <a:rPr lang="fr-FR" sz="2800" dirty="0" smtClean="0"/>
              <a:t>Confrontation de deux mondes diamétralement opposés : celui des mutilés de guerre, misérables et oubliés et celui de la fête dans les cabarets où l’on s’amuse aux accents du jazz</a:t>
            </a:r>
            <a:endParaRPr lang="fr-FR" sz="2800" dirty="0"/>
          </a:p>
        </p:txBody>
      </p:sp>
      <p:sp>
        <p:nvSpPr>
          <p:cNvPr id="4" name="Rectangle 3"/>
          <p:cNvSpPr/>
          <p:nvPr/>
        </p:nvSpPr>
        <p:spPr>
          <a:xfrm>
            <a:off x="187287" y="2474719"/>
            <a:ext cx="11810082" cy="1323439"/>
          </a:xfrm>
          <a:prstGeom prst="rect">
            <a:avLst/>
          </a:prstGeom>
        </p:spPr>
        <p:txBody>
          <a:bodyPr wrap="square">
            <a:spAutoFit/>
          </a:bodyPr>
          <a:lstStyle/>
          <a:p>
            <a:r>
              <a:rPr lang="fr-FR" sz="2000" dirty="0"/>
              <a:t>La partie centrale montre une ambiance festive: un orchestre de jazz avec des musiciens et leurs cuivres joue pour des danseurs qui s’amusent, une femme élégante entrain de fumer </a:t>
            </a:r>
            <a:br>
              <a:rPr lang="fr-FR" sz="2000" dirty="0"/>
            </a:br>
            <a:r>
              <a:rPr lang="fr-FR" sz="2000" dirty="0"/>
              <a:t/>
            </a:r>
            <a:br>
              <a:rPr lang="fr-FR" sz="2000" dirty="0"/>
            </a:br>
            <a:r>
              <a:rPr lang="fr-FR" sz="2000" dirty="0"/>
              <a:t>L’emploi de couleurs chaudes renforcent ce climat d’insouciance</a:t>
            </a:r>
          </a:p>
        </p:txBody>
      </p:sp>
      <p:sp>
        <p:nvSpPr>
          <p:cNvPr id="5" name="Rectangle 4"/>
          <p:cNvSpPr/>
          <p:nvPr/>
        </p:nvSpPr>
        <p:spPr>
          <a:xfrm>
            <a:off x="187287" y="3999754"/>
            <a:ext cx="11810082" cy="2862322"/>
          </a:xfrm>
          <a:prstGeom prst="rect">
            <a:avLst/>
          </a:prstGeom>
        </p:spPr>
        <p:txBody>
          <a:bodyPr wrap="square">
            <a:spAutoFit/>
          </a:bodyPr>
          <a:lstStyle/>
          <a:p>
            <a:r>
              <a:rPr lang="fr-FR" sz="2000" dirty="0"/>
              <a:t>Dans la rue 2 mondes s’opposent:</a:t>
            </a:r>
            <a:br>
              <a:rPr lang="fr-FR" sz="2000" dirty="0"/>
            </a:br>
            <a:r>
              <a:rPr lang="fr-FR" sz="2000" u="sng" dirty="0"/>
              <a:t>à gauche </a:t>
            </a:r>
            <a:r>
              <a:rPr lang="fr-FR" sz="2000" dirty="0"/>
              <a:t>: 1 mutilé amputé de ses 2 jambes qui se fait attaquer par un chien, un autre couché sur les pavés de la rue : tous deux encore en costume militaire regardent les femmes qui les aguichent</a:t>
            </a:r>
            <a:br>
              <a:rPr lang="fr-FR" sz="2000" dirty="0"/>
            </a:br>
            <a:r>
              <a:rPr lang="fr-FR" sz="2000" dirty="0"/>
              <a:t/>
            </a:r>
            <a:br>
              <a:rPr lang="fr-FR" sz="2000" dirty="0"/>
            </a:br>
            <a:r>
              <a:rPr lang="fr-FR" sz="2000" u="sng" dirty="0"/>
              <a:t>à droite : </a:t>
            </a:r>
            <a:r>
              <a:rPr lang="fr-FR" sz="2000" dirty="0"/>
              <a:t>un autre mutilé, sans doute une gueule cassée portant un masque pour cacher son visage montre ses moignons à des femmes richement vêtues qui, de toute évidence, l’ignorent</a:t>
            </a:r>
            <a:br>
              <a:rPr lang="fr-FR" sz="2000" dirty="0"/>
            </a:br>
            <a:r>
              <a:rPr lang="fr-FR" sz="2000" dirty="0"/>
              <a:t/>
            </a:r>
            <a:br>
              <a:rPr lang="fr-FR" sz="2000" dirty="0"/>
            </a:br>
            <a:r>
              <a:rPr lang="fr-FR" sz="2000" b="1" dirty="0"/>
              <a:t>DIX dénonce la misère et la résignation confrontées à l’opulence et l’insouciance de l’après-guerre avec un trait un peu morbide et en tout cas moralisateur</a:t>
            </a:r>
            <a:endParaRPr lang="fr-FR" sz="2000" dirty="0"/>
          </a:p>
        </p:txBody>
      </p:sp>
    </p:spTree>
    <p:extLst>
      <p:ext uri="{BB962C8B-B14F-4D97-AF65-F5344CB8AC3E}">
        <p14:creationId xmlns:p14="http://schemas.microsoft.com/office/powerpoint/2010/main" val="109086968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04232" y="125609"/>
            <a:ext cx="10983817" cy="1519885"/>
          </a:xfrm>
        </p:spPr>
        <p:txBody>
          <a:bodyPr>
            <a:normAutofit/>
          </a:bodyPr>
          <a:lstStyle/>
          <a:p>
            <a:r>
              <a:rPr lang="fr-FR" sz="2800" b="1" dirty="0" smtClean="0">
                <a:solidFill>
                  <a:schemeClr val="accent1"/>
                </a:solidFill>
              </a:rPr>
              <a:t>« La Guerre » </a:t>
            </a:r>
            <a:r>
              <a:rPr lang="fr-FR" sz="2800" dirty="0">
                <a:solidFill>
                  <a:schemeClr val="accent1"/>
                </a:solidFill>
              </a:rPr>
              <a:t>O</a:t>
            </a:r>
            <a:r>
              <a:rPr lang="fr-FR" sz="2800" dirty="0" smtClean="0">
                <a:solidFill>
                  <a:schemeClr val="accent1"/>
                </a:solidFill>
              </a:rPr>
              <a:t>tto DIX -1929/1932- </a:t>
            </a:r>
            <a:r>
              <a:rPr lang="fr-FR" sz="2800" dirty="0" smtClean="0"/>
              <a:t>tempera sur bois (270 x 430 cm)</a:t>
            </a:r>
            <a:br>
              <a:rPr lang="fr-FR" sz="2800" dirty="0" smtClean="0"/>
            </a:br>
            <a:r>
              <a:rPr lang="fr-FR" sz="2800" dirty="0" smtClean="0"/>
              <a:t>reprise du triptyque sacré avec prédelle pour dénoncer avec beaucoup de réalisme les horreurs de la guerre</a:t>
            </a:r>
            <a:endParaRPr lang="fr-FR" sz="2800" dirty="0"/>
          </a:p>
        </p:txBody>
      </p:sp>
      <p:sp>
        <p:nvSpPr>
          <p:cNvPr id="3" name="Rectangle 2"/>
          <p:cNvSpPr/>
          <p:nvPr/>
        </p:nvSpPr>
        <p:spPr>
          <a:xfrm>
            <a:off x="293783" y="1793238"/>
            <a:ext cx="11494266" cy="2554545"/>
          </a:xfrm>
          <a:prstGeom prst="rect">
            <a:avLst/>
          </a:prstGeom>
        </p:spPr>
        <p:txBody>
          <a:bodyPr wrap="square">
            <a:spAutoFit/>
          </a:bodyPr>
          <a:lstStyle/>
          <a:p>
            <a:r>
              <a:rPr lang="fr-FR" sz="2000" dirty="0"/>
              <a:t>Sur le </a:t>
            </a:r>
            <a:r>
              <a:rPr lang="fr-FR" sz="2000" u="sng" dirty="0"/>
              <a:t>1</a:t>
            </a:r>
            <a:r>
              <a:rPr lang="fr-FR" sz="2000" u="sng" baseline="30000" dirty="0"/>
              <a:t>er</a:t>
            </a:r>
            <a:r>
              <a:rPr lang="fr-FR" sz="2000" u="sng" dirty="0"/>
              <a:t> volet </a:t>
            </a:r>
            <a:r>
              <a:rPr lang="fr-FR" sz="2000" dirty="0"/>
              <a:t>c’est le départ( DIX s’était  lui-même engagé) ils avancent dans la brume ne sachant pas ce qui les attend!</a:t>
            </a:r>
            <a:br>
              <a:rPr lang="fr-FR" sz="2000" dirty="0"/>
            </a:br>
            <a:r>
              <a:rPr lang="fr-FR" sz="2000" dirty="0"/>
              <a:t/>
            </a:r>
            <a:br>
              <a:rPr lang="fr-FR" sz="2000" dirty="0"/>
            </a:br>
            <a:r>
              <a:rPr lang="fr-FR" sz="2000" u="sng" dirty="0"/>
              <a:t>Le panneau central </a:t>
            </a:r>
            <a:r>
              <a:rPr lang="fr-FR" sz="2000" dirty="0"/>
              <a:t>montre avec une grande violence les désastres : paysages ravagés, cratères d’obus corps empalé sur un arbre déchiqueté, corps massacrés et sanguinolents dans un chaos effroyable</a:t>
            </a:r>
            <a:br>
              <a:rPr lang="fr-FR" sz="2000" dirty="0"/>
            </a:br>
            <a:r>
              <a:rPr lang="fr-FR" sz="2000" dirty="0"/>
              <a:t/>
            </a:r>
            <a:br>
              <a:rPr lang="fr-FR" sz="2000" dirty="0"/>
            </a:br>
            <a:r>
              <a:rPr lang="fr-FR" sz="2000" u="sng" dirty="0"/>
              <a:t>la prédelle </a:t>
            </a:r>
            <a:r>
              <a:rPr lang="fr-FR" sz="2000" dirty="0"/>
              <a:t>forme comme un cercueil et comme dans les retables sacrés montre un corps sans vie qui vient de se sacrifier</a:t>
            </a:r>
          </a:p>
        </p:txBody>
      </p:sp>
      <p:sp>
        <p:nvSpPr>
          <p:cNvPr id="5" name="Titre 1"/>
          <p:cNvSpPr txBox="1">
            <a:spLocks/>
          </p:cNvSpPr>
          <p:nvPr/>
        </p:nvSpPr>
        <p:spPr>
          <a:xfrm>
            <a:off x="198303" y="5337186"/>
            <a:ext cx="11677880" cy="132556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2000" u="sng" dirty="0" smtClean="0"/>
              <a:t>Le volet de droite </a:t>
            </a:r>
            <a:r>
              <a:rPr lang="fr-FR" sz="2000" dirty="0" smtClean="0"/>
              <a:t>malgré le chaos d’une ville en flammes, les cadavres qui gisent au sol annonce la fin des combats.</a:t>
            </a:r>
            <a:br>
              <a:rPr lang="fr-FR" sz="2000" dirty="0" smtClean="0"/>
            </a:br>
            <a:r>
              <a:rPr lang="fr-FR" sz="2000" dirty="0" smtClean="0"/>
              <a:t/>
            </a:r>
            <a:br>
              <a:rPr lang="fr-FR" sz="2000" dirty="0" smtClean="0"/>
            </a:br>
            <a:r>
              <a:rPr lang="fr-FR" sz="2000" dirty="0" smtClean="0"/>
              <a:t>Un soldat rescapé ( autoportrait de DIX lui-même) ramène un frère d’arme blessé au crâne tandis qu’un autre soldat qui porte encore son masque à gaz rampe sur le sol</a:t>
            </a:r>
            <a:br>
              <a:rPr lang="fr-FR" sz="2000" dirty="0" smtClean="0"/>
            </a:br>
            <a:r>
              <a:rPr lang="fr-FR" sz="2000" dirty="0" smtClean="0"/>
              <a:t/>
            </a:r>
            <a:br>
              <a:rPr lang="fr-FR" sz="2000" dirty="0" smtClean="0"/>
            </a:br>
            <a:r>
              <a:rPr lang="fr-FR" sz="2000" dirty="0" smtClean="0"/>
              <a:t>En qualité de survivants de cet horrible carnage, leur devoir sera de témoigner mais…. Le régime nazi commence à émerger! </a:t>
            </a:r>
            <a:br>
              <a:rPr lang="fr-FR" sz="2000" dirty="0" smtClean="0"/>
            </a:br>
            <a:r>
              <a:rPr lang="fr-FR" sz="2000" dirty="0" smtClean="0"/>
              <a:t/>
            </a:r>
            <a:br>
              <a:rPr lang="fr-FR" sz="2000" dirty="0" smtClean="0"/>
            </a:br>
            <a:r>
              <a:rPr lang="fr-FR" sz="2800" dirty="0" smtClean="0"/>
              <a:t/>
            </a:r>
            <a:br>
              <a:rPr lang="fr-FR" sz="2800" dirty="0" smtClean="0"/>
            </a:br>
            <a:endParaRPr lang="fr-FR" sz="2800" dirty="0"/>
          </a:p>
        </p:txBody>
      </p:sp>
    </p:spTree>
    <p:extLst>
      <p:ext uri="{BB962C8B-B14F-4D97-AF65-F5344CB8AC3E}">
        <p14:creationId xmlns:p14="http://schemas.microsoft.com/office/powerpoint/2010/main" val="34035061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610121" y="3132488"/>
            <a:ext cx="5658998" cy="1325563"/>
          </a:xfrm>
        </p:spPr>
        <p:txBody>
          <a:bodyPr>
            <a:noAutofit/>
          </a:bodyPr>
          <a:lstStyle/>
          <a:p>
            <a:r>
              <a:rPr lang="fr-FR" sz="2800" b="1" dirty="0" smtClean="0">
                <a:solidFill>
                  <a:schemeClr val="accent1"/>
                </a:solidFill>
              </a:rPr>
              <a:t>« Départ » </a:t>
            </a:r>
            <a:r>
              <a:rPr lang="fr-FR" sz="2800" dirty="0" smtClean="0">
                <a:solidFill>
                  <a:schemeClr val="accent1"/>
                </a:solidFill>
              </a:rPr>
              <a:t>Max BECKMANN</a:t>
            </a:r>
            <a:br>
              <a:rPr lang="fr-FR" sz="2800" dirty="0" smtClean="0">
                <a:solidFill>
                  <a:schemeClr val="accent1"/>
                </a:solidFill>
              </a:rPr>
            </a:br>
            <a:r>
              <a:rPr lang="fr-FR" sz="2800" dirty="0" smtClean="0"/>
              <a:t>1932/35</a:t>
            </a:r>
            <a:br>
              <a:rPr lang="fr-FR" sz="2800" dirty="0" smtClean="0"/>
            </a:br>
            <a:r>
              <a:rPr lang="fr-FR" sz="2800" dirty="0" smtClean="0"/>
              <a:t> -panneau central : 215 x 115 cm</a:t>
            </a:r>
            <a:br>
              <a:rPr lang="fr-FR" sz="2800" dirty="0" smtClean="0"/>
            </a:br>
            <a:r>
              <a:rPr lang="fr-FR" sz="2800" dirty="0" smtClean="0"/>
              <a:t>- chaque volet 215 x 99,7 cm</a:t>
            </a:r>
            <a:br>
              <a:rPr lang="fr-FR" sz="2800" dirty="0" smtClean="0"/>
            </a:br>
            <a:r>
              <a:rPr lang="fr-FR" sz="2800" dirty="0" smtClean="0"/>
              <a:t>soit 215 x 314,4 cm</a:t>
            </a:r>
            <a:br>
              <a:rPr lang="fr-FR" sz="2800" dirty="0" smtClean="0"/>
            </a:br>
            <a:r>
              <a:rPr lang="fr-FR" sz="2800" u="sng" dirty="0" smtClean="0"/>
              <a:t>Au centre </a:t>
            </a:r>
            <a:r>
              <a:rPr lang="fr-FR" sz="2800" dirty="0" smtClean="0"/>
              <a:t>plusieurs personnages s’apprêtent à partir à bord d’une barque, la Reine tient fermement un enfant, un trésor: la LIBERTE. Le ciel est d’un bleu pur et sans nuage, la mer calme ( notion d’infini)</a:t>
            </a:r>
            <a:br>
              <a:rPr lang="fr-FR" sz="2800" dirty="0" smtClean="0"/>
            </a:br>
            <a:r>
              <a:rPr lang="fr-FR" sz="2800" u="sng" dirty="0" smtClean="0"/>
              <a:t>Sur les volets latéraux </a:t>
            </a:r>
            <a:r>
              <a:rPr lang="fr-FR" sz="2800" dirty="0" smtClean="0"/>
              <a:t>: des scènes de barbarie, de cruauté, des personnages bâillonnés et oppressés dans des pièces étouffantes aux couleurs terreuses  qui illustrent le chaos</a:t>
            </a:r>
            <a:br>
              <a:rPr lang="fr-FR" sz="2800" dirty="0" smtClean="0"/>
            </a:br>
            <a:endParaRPr lang="fr-FR" sz="2800" dirty="0"/>
          </a:p>
        </p:txBody>
      </p:sp>
      <p:sp>
        <p:nvSpPr>
          <p:cNvPr id="5" name="Rectangle 4"/>
          <p:cNvSpPr/>
          <p:nvPr/>
        </p:nvSpPr>
        <p:spPr>
          <a:xfrm>
            <a:off x="91360" y="5481935"/>
            <a:ext cx="6096000" cy="1200329"/>
          </a:xfrm>
          <a:prstGeom prst="rect">
            <a:avLst/>
          </a:prstGeom>
        </p:spPr>
        <p:txBody>
          <a:bodyPr>
            <a:spAutoFit/>
          </a:bodyPr>
          <a:lstStyle/>
          <a:p>
            <a:r>
              <a:rPr lang="fr-FR" sz="2400" dirty="0"/>
              <a:t>C’est cette bestialité et ce désespoir qui incitent au départ  (prémonitoire pour BECKMANN qui partira en exil à Amsterdam puis aux USA)</a:t>
            </a:r>
          </a:p>
        </p:txBody>
      </p:sp>
    </p:spTree>
    <p:extLst>
      <p:ext uri="{BB962C8B-B14F-4D97-AF65-F5344CB8AC3E}">
        <p14:creationId xmlns:p14="http://schemas.microsoft.com/office/powerpoint/2010/main" val="214222816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u="sng" dirty="0" smtClean="0"/>
              <a:t>POLYPTYQUES d’AUJOURD’HUI</a:t>
            </a:r>
            <a:endParaRPr lang="fr-FR" b="1" u="sng" dirty="0"/>
          </a:p>
        </p:txBody>
      </p:sp>
    </p:spTree>
    <p:extLst>
      <p:ext uri="{BB962C8B-B14F-4D97-AF65-F5344CB8AC3E}">
        <p14:creationId xmlns:p14="http://schemas.microsoft.com/office/powerpoint/2010/main" val="39890854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945573" y="727114"/>
            <a:ext cx="10699256" cy="5262979"/>
          </a:xfrm>
          <a:prstGeom prst="rect">
            <a:avLst/>
          </a:prstGeom>
        </p:spPr>
        <p:txBody>
          <a:bodyPr wrap="square">
            <a:spAutoFit/>
          </a:bodyPr>
          <a:lstStyle/>
          <a:p>
            <a:r>
              <a:rPr lang="fr-FR" sz="2800" dirty="0" smtClean="0"/>
              <a:t>Ils se composent d’un panneau central, de panneaux latéraux ou volets et souvent d’une prédelle ( partie inférieure) </a:t>
            </a:r>
            <a:r>
              <a:rPr lang="fr-FR" sz="2800" dirty="0"/>
              <a:t>;</a:t>
            </a:r>
            <a:r>
              <a:rPr lang="fr-FR" sz="2800" dirty="0" smtClean="0"/>
              <a:t> parfois, ils sont surmontés d’une couronne. Les volets fermés permettent de protéger les peintures intérieures.</a:t>
            </a:r>
            <a:br>
              <a:rPr lang="fr-FR" sz="2800" dirty="0" smtClean="0"/>
            </a:br>
            <a:r>
              <a:rPr lang="fr-FR" sz="2800" dirty="0" smtClean="0"/>
              <a:t/>
            </a:r>
            <a:br>
              <a:rPr lang="fr-FR" sz="2800" dirty="0" smtClean="0"/>
            </a:br>
            <a:r>
              <a:rPr lang="fr-FR" sz="2800" dirty="0" smtClean="0"/>
              <a:t>Ils </a:t>
            </a:r>
            <a:r>
              <a:rPr lang="fr-FR" sz="2800" dirty="0"/>
              <a:t>sont souvent de taille importante ( même si on trouve </a:t>
            </a:r>
            <a:r>
              <a:rPr lang="fr-FR" sz="2800" dirty="0" smtClean="0"/>
              <a:t>certains de petit format destinés </a:t>
            </a:r>
            <a:r>
              <a:rPr lang="fr-FR" sz="2800" dirty="0"/>
              <a:t>à une dévotion privée) et peuvent se résumer en 3 </a:t>
            </a:r>
            <a:r>
              <a:rPr lang="fr-FR" sz="2800" dirty="0" smtClean="0"/>
              <a:t>catégories qui correspondent à leur évolution chronologique  </a:t>
            </a:r>
            <a:r>
              <a:rPr lang="fr-FR" sz="2800" dirty="0"/>
              <a:t>:</a:t>
            </a:r>
            <a:br>
              <a:rPr lang="fr-FR" sz="2800" dirty="0"/>
            </a:br>
            <a:r>
              <a:rPr lang="fr-FR" sz="2800" dirty="0"/>
              <a:t>	- le retable religieux</a:t>
            </a:r>
            <a:br>
              <a:rPr lang="fr-FR" sz="2800" dirty="0"/>
            </a:br>
            <a:r>
              <a:rPr lang="fr-FR" sz="2800" dirty="0"/>
              <a:t>	- le tableau pluriel profane à valeur narrative</a:t>
            </a:r>
            <a:br>
              <a:rPr lang="fr-FR" sz="2800" dirty="0"/>
            </a:br>
            <a:r>
              <a:rPr lang="fr-FR" sz="2800" dirty="0"/>
              <a:t>	- les polyptyques contemporains qui jouent sur le contraste ou la </a:t>
            </a:r>
            <a:r>
              <a:rPr lang="fr-FR" sz="2800" dirty="0" smtClean="0"/>
              <a:t>similitude des formes ou des couleurs, sur le spatial.</a:t>
            </a:r>
            <a:endParaRPr lang="fr-FR" sz="2800" dirty="0"/>
          </a:p>
        </p:txBody>
      </p:sp>
    </p:spTree>
    <p:extLst>
      <p:ext uri="{BB962C8B-B14F-4D97-AF65-F5344CB8AC3E}">
        <p14:creationId xmlns:p14="http://schemas.microsoft.com/office/powerpoint/2010/main" val="340612336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42370" y="1639442"/>
            <a:ext cx="11520139" cy="2508276"/>
          </a:xfrm>
        </p:spPr>
        <p:txBody>
          <a:bodyPr>
            <a:noAutofit/>
          </a:bodyPr>
          <a:lstStyle/>
          <a:p>
            <a:r>
              <a:rPr lang="fr-FR" sz="2000" dirty="0" smtClean="0"/>
              <a:t>BACON c’est </a:t>
            </a:r>
            <a:r>
              <a:rPr lang="fr-FR" sz="2000" u="sng" dirty="0" smtClean="0"/>
              <a:t>le peintre de l’excès</a:t>
            </a:r>
            <a:r>
              <a:rPr lang="fr-FR" sz="2000" dirty="0" smtClean="0"/>
              <a:t>, parfois qualifié d’expressionniste. Il a été traumatisé par la violence de son père qui l’a maltraité quand celui-ci i a découvert l’homosexualité de Francis. Peintre autodidacte( il a commencé comme peintre décorateur), c’était un grand admirateur de VAN GOGH,PICASSO; ses œuvres (beaucoup de triptyques) montrent des visages déformés, torturés et des scènes où l’isolement est prégnant. Il a inspiré des cinéastes ( David LYNCH)</a:t>
            </a:r>
            <a:endParaRPr lang="fr-FR" sz="2000" dirty="0"/>
          </a:p>
        </p:txBody>
      </p:sp>
      <p:sp>
        <p:nvSpPr>
          <p:cNvPr id="4" name="Rectangle 3"/>
          <p:cNvSpPr/>
          <p:nvPr/>
        </p:nvSpPr>
        <p:spPr>
          <a:xfrm>
            <a:off x="1112704" y="173103"/>
            <a:ext cx="11079296" cy="1569660"/>
          </a:xfrm>
          <a:prstGeom prst="rect">
            <a:avLst/>
          </a:prstGeom>
        </p:spPr>
        <p:txBody>
          <a:bodyPr wrap="square">
            <a:spAutoFit/>
          </a:bodyPr>
          <a:lstStyle/>
          <a:p>
            <a:r>
              <a:rPr lang="fr-FR" sz="2400" b="1" dirty="0">
                <a:solidFill>
                  <a:schemeClr val="accent1"/>
                </a:solidFill>
              </a:rPr>
              <a:t>« Etudes pour une crucifixion » </a:t>
            </a:r>
            <a:r>
              <a:rPr lang="fr-FR" sz="2400" dirty="0">
                <a:solidFill>
                  <a:schemeClr val="accent1"/>
                </a:solidFill>
              </a:rPr>
              <a:t>Francis BACON 19</a:t>
            </a:r>
            <a:r>
              <a:rPr lang="fr-FR" sz="2400" dirty="0"/>
              <a:t>62</a:t>
            </a:r>
            <a:br>
              <a:rPr lang="fr-FR" sz="2400" dirty="0"/>
            </a:br>
            <a:r>
              <a:rPr lang="fr-FR" sz="2400" dirty="0"/>
              <a:t>    </a:t>
            </a:r>
            <a:r>
              <a:rPr lang="fr-FR" sz="2400" dirty="0" smtClean="0"/>
              <a:t>( </a:t>
            </a:r>
            <a:r>
              <a:rPr lang="fr-FR" sz="2400" dirty="0"/>
              <a:t>198 x 145 cm/panneau soit 198 x 435 cm</a:t>
            </a:r>
            <a:r>
              <a:rPr lang="fr-FR" sz="2400" dirty="0" smtClean="0"/>
              <a:t>)</a:t>
            </a:r>
          </a:p>
          <a:p>
            <a:r>
              <a:rPr lang="fr-FR" sz="2400" dirty="0" smtClean="0"/>
              <a:t>Il avait traité ce thème en 1944 </a:t>
            </a:r>
          </a:p>
          <a:p>
            <a:r>
              <a:rPr lang="fr-FR" sz="2400" dirty="0"/>
              <a:t>p</a:t>
            </a:r>
            <a:r>
              <a:rPr lang="fr-FR" sz="2400" dirty="0" smtClean="0"/>
              <a:t>our déjà dénoncer la souffrance humaine </a:t>
            </a:r>
          </a:p>
        </p:txBody>
      </p:sp>
      <p:sp>
        <p:nvSpPr>
          <p:cNvPr id="5" name="Rectangle 4"/>
          <p:cNvSpPr/>
          <p:nvPr/>
        </p:nvSpPr>
        <p:spPr>
          <a:xfrm>
            <a:off x="778526" y="1639441"/>
            <a:ext cx="11185794" cy="369332"/>
          </a:xfrm>
          <a:prstGeom prst="rect">
            <a:avLst/>
          </a:prstGeom>
        </p:spPr>
        <p:txBody>
          <a:bodyPr wrap="square">
            <a:spAutoFit/>
          </a:bodyPr>
          <a:lstStyle/>
          <a:p>
            <a:r>
              <a:rPr lang="fr-FR" dirty="0"/>
              <a:t> </a:t>
            </a:r>
            <a:r>
              <a:rPr lang="fr-FR" dirty="0" smtClean="0"/>
              <a:t> (</a:t>
            </a:r>
            <a:r>
              <a:rPr lang="fr-FR" dirty="0"/>
              <a:t>inspirations =  Retable d’Issenheim et en plus dénonciation de la violence dans les abattoirs</a:t>
            </a:r>
            <a:r>
              <a:rPr lang="fr-FR" sz="1600" dirty="0"/>
              <a:t>)</a:t>
            </a:r>
            <a:endParaRPr lang="fr-FR" dirty="0"/>
          </a:p>
        </p:txBody>
      </p:sp>
      <p:sp>
        <p:nvSpPr>
          <p:cNvPr id="6" name="Rectangle 5"/>
          <p:cNvSpPr/>
          <p:nvPr/>
        </p:nvSpPr>
        <p:spPr>
          <a:xfrm>
            <a:off x="169634" y="3446412"/>
            <a:ext cx="11137133" cy="1477328"/>
          </a:xfrm>
          <a:prstGeom prst="rect">
            <a:avLst/>
          </a:prstGeom>
        </p:spPr>
        <p:txBody>
          <a:bodyPr wrap="square">
            <a:spAutoFit/>
          </a:bodyPr>
          <a:lstStyle/>
          <a:p>
            <a:r>
              <a:rPr lang="fr-FR" dirty="0"/>
              <a:t>Des couleurs chaudes, presque criardes ( rouge/orangée)qui sont constantes dans les 3 panneaux.  Une carcasse sanguinolente ( droite) dépecée ( gauche) sont la finalité de cet homme tordu de douleurs et agonisant ( panneau central) tandis que 2 personnages vêtus de noir veulent échapper à cette vision morbide.</a:t>
            </a:r>
            <a:br>
              <a:rPr lang="fr-FR" dirty="0"/>
            </a:br>
            <a:r>
              <a:rPr lang="fr-FR" u="sng" dirty="0"/>
              <a:t>Sa conclusion </a:t>
            </a:r>
            <a:r>
              <a:rPr lang="fr-FR" dirty="0"/>
              <a:t>:Nous sommes tous voués à la souffrance, à la mort : nous ne sommes que de la chair! Inévitabilité de la mort</a:t>
            </a:r>
            <a:endParaRPr lang="fr-FR" dirty="0"/>
          </a:p>
        </p:txBody>
      </p:sp>
      <p:sp>
        <p:nvSpPr>
          <p:cNvPr id="7" name="Rectangle 6"/>
          <p:cNvSpPr/>
          <p:nvPr/>
        </p:nvSpPr>
        <p:spPr>
          <a:xfrm rot="10800000" flipV="1">
            <a:off x="169634" y="5103674"/>
            <a:ext cx="11229192" cy="1477328"/>
          </a:xfrm>
          <a:prstGeom prst="rect">
            <a:avLst/>
          </a:prstGeom>
        </p:spPr>
        <p:txBody>
          <a:bodyPr wrap="square">
            <a:spAutoFit/>
          </a:bodyPr>
          <a:lstStyle/>
          <a:p>
            <a:r>
              <a:rPr lang="fr-FR" b="1" dirty="0"/>
              <a:t>«</a:t>
            </a:r>
            <a:r>
              <a:rPr lang="fr-FR" b="1" dirty="0">
                <a:solidFill>
                  <a:schemeClr val="accent1"/>
                </a:solidFill>
              </a:rPr>
              <a:t> Trois études de Lucien Freud » </a:t>
            </a:r>
            <a:r>
              <a:rPr lang="fr-FR" dirty="0">
                <a:solidFill>
                  <a:schemeClr val="accent1"/>
                </a:solidFill>
              </a:rPr>
              <a:t>Francis BACON – 19</a:t>
            </a:r>
            <a:r>
              <a:rPr lang="fr-FR" dirty="0"/>
              <a:t>69</a:t>
            </a:r>
            <a:br>
              <a:rPr lang="fr-FR" dirty="0"/>
            </a:br>
            <a:r>
              <a:rPr lang="fr-FR" dirty="0"/>
              <a:t>                               ( 198 s 147,5 cm)</a:t>
            </a:r>
            <a:br>
              <a:rPr lang="fr-FR" dirty="0"/>
            </a:br>
            <a:r>
              <a:rPr lang="fr-FR" dirty="0"/>
              <a:t>Il</a:t>
            </a:r>
            <a:r>
              <a:rPr lang="fr-FR" sz="1600" dirty="0"/>
              <a:t> </a:t>
            </a:r>
            <a:r>
              <a:rPr lang="fr-FR" dirty="0"/>
              <a:t>représente son ami (et rival) le peintre Lucien FREUD –le petit fils de Sigmund</a:t>
            </a:r>
            <a:r>
              <a:rPr lang="fr-FR" sz="1600" dirty="0"/>
              <a:t>-</a:t>
            </a:r>
            <a:br>
              <a:rPr lang="fr-FR" sz="1600" dirty="0"/>
            </a:br>
            <a:r>
              <a:rPr lang="fr-FR" dirty="0"/>
              <a:t>enfermé dans une cage d’acier, juché sur une chaise avec une sorte de tête de lit derrière lui. Contraste des couleurs qui peut paraitre choquant </a:t>
            </a:r>
          </a:p>
        </p:txBody>
      </p:sp>
    </p:spTree>
    <p:extLst>
      <p:ext uri="{BB962C8B-B14F-4D97-AF65-F5344CB8AC3E}">
        <p14:creationId xmlns:p14="http://schemas.microsoft.com/office/powerpoint/2010/main" val="78444205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03312" y="708025"/>
            <a:ext cx="11810081" cy="1325563"/>
          </a:xfrm>
        </p:spPr>
        <p:txBody>
          <a:bodyPr>
            <a:normAutofit fontScale="90000"/>
          </a:bodyPr>
          <a:lstStyle/>
          <a:p>
            <a:r>
              <a:rPr lang="fr-FR" sz="2800" b="1" dirty="0" smtClean="0"/>
              <a:t>	      </a:t>
            </a:r>
            <a:r>
              <a:rPr lang="fr-FR" sz="3100" b="1" dirty="0" smtClean="0">
                <a:solidFill>
                  <a:schemeClr val="accent1"/>
                </a:solidFill>
              </a:rPr>
              <a:t>« Peinture 3 juin 1967 » </a:t>
            </a:r>
            <a:r>
              <a:rPr lang="fr-FR" sz="3100" dirty="0" smtClean="0">
                <a:solidFill>
                  <a:schemeClr val="accent1"/>
                </a:solidFill>
              </a:rPr>
              <a:t>Pierre SOULAGES </a:t>
            </a:r>
            <a:r>
              <a:rPr lang="fr-FR" sz="3100" dirty="0" smtClean="0"/>
              <a:t>( 202 x 375 cm) Musée RODEZ</a:t>
            </a:r>
            <a:br>
              <a:rPr lang="fr-FR" sz="3100" dirty="0" smtClean="0"/>
            </a:br>
            <a:r>
              <a:rPr lang="fr-FR" sz="3100" dirty="0" smtClean="0"/>
              <a:t>2 coupures verticales interrompent les larges traces noires qui recouvrent</a:t>
            </a:r>
            <a:br>
              <a:rPr lang="fr-FR" sz="3100" dirty="0" smtClean="0"/>
            </a:br>
            <a:r>
              <a:rPr lang="fr-FR" sz="3100" dirty="0" smtClean="0"/>
              <a:t>l’espace composé de 3 panneaux.</a:t>
            </a:r>
            <a:br>
              <a:rPr lang="fr-FR" sz="3100" dirty="0" smtClean="0"/>
            </a:br>
            <a:r>
              <a:rPr lang="fr-FR" sz="3100" dirty="0"/>
              <a:t>Q</a:t>
            </a:r>
            <a:r>
              <a:rPr lang="fr-FR" sz="3100" dirty="0" smtClean="0"/>
              <a:t>uelques réserves : parties où le blanc de la toile est laissé apparent établissent la continuité directe entre les panneaux. Il veut montrer ce </a:t>
            </a:r>
            <a:r>
              <a:rPr lang="fr-FR" sz="3100" b="1" u="sng" dirty="0" smtClean="0"/>
              <a:t>principe de continuité </a:t>
            </a:r>
            <a:endParaRPr lang="fr-FR" sz="3100" b="1" u="sng" dirty="0"/>
          </a:p>
        </p:txBody>
      </p:sp>
      <p:sp>
        <p:nvSpPr>
          <p:cNvPr id="4" name="Rectangle 3"/>
          <p:cNvSpPr/>
          <p:nvPr/>
        </p:nvSpPr>
        <p:spPr>
          <a:xfrm>
            <a:off x="419099" y="2926324"/>
            <a:ext cx="10522527" cy="3693319"/>
          </a:xfrm>
          <a:prstGeom prst="rect">
            <a:avLst/>
          </a:prstGeom>
        </p:spPr>
        <p:txBody>
          <a:bodyPr wrap="square">
            <a:spAutoFit/>
          </a:bodyPr>
          <a:lstStyle/>
          <a:p>
            <a:r>
              <a:rPr lang="fr-FR" b="1" dirty="0"/>
              <a:t>« </a:t>
            </a:r>
            <a:r>
              <a:rPr lang="fr-FR" b="1" dirty="0" err="1"/>
              <a:t>Resurrexit</a:t>
            </a:r>
            <a:r>
              <a:rPr lang="fr-FR" b="1" dirty="0"/>
              <a:t> » </a:t>
            </a:r>
            <a:r>
              <a:rPr lang="fr-FR" dirty="0" err="1"/>
              <a:t>Anselm</a:t>
            </a:r>
            <a:r>
              <a:rPr lang="fr-FR" dirty="0"/>
              <a:t> KIEFER -1973-</a:t>
            </a:r>
            <a:br>
              <a:rPr lang="fr-FR" dirty="0"/>
            </a:br>
            <a:r>
              <a:rPr lang="fr-FR" dirty="0"/>
              <a:t>huile, acrylique et fusain sur toile de jute</a:t>
            </a:r>
            <a:br>
              <a:rPr lang="fr-FR" dirty="0"/>
            </a:br>
            <a:r>
              <a:rPr lang="fr-FR" dirty="0"/>
              <a:t>320 x 180 cm</a:t>
            </a:r>
            <a:br>
              <a:rPr lang="fr-FR" dirty="0"/>
            </a:br>
            <a:r>
              <a:rPr lang="fr-FR" dirty="0"/>
              <a:t/>
            </a:r>
            <a:br>
              <a:rPr lang="fr-FR" dirty="0"/>
            </a:br>
            <a:r>
              <a:rPr lang="fr-FR" dirty="0"/>
              <a:t>Ce peintre allemand ( né en 1945) n’a de cesse que de renvoyer à l’histoire; ses toiles incitent à la réflexion et sont sources de messages ( le nazisme et ses horreurs hantent son œuvre)</a:t>
            </a:r>
            <a:br>
              <a:rPr lang="fr-FR" dirty="0"/>
            </a:br>
            <a:r>
              <a:rPr lang="fr-FR" dirty="0"/>
              <a:t/>
            </a:r>
            <a:br>
              <a:rPr lang="fr-FR" dirty="0"/>
            </a:br>
            <a:r>
              <a:rPr lang="fr-FR" dirty="0"/>
              <a:t>Une forêt dénudée par l’hiver, des arbres maculés de sang, un serpent au centre du chemin (et du tableau)une lueur au fond?</a:t>
            </a:r>
            <a:br>
              <a:rPr lang="fr-FR" dirty="0"/>
            </a:br>
            <a:r>
              <a:rPr lang="fr-FR" dirty="0"/>
              <a:t>Au dessus de ce panneau un escalier de bois </a:t>
            </a:r>
            <a:br>
              <a:rPr lang="fr-FR" dirty="0"/>
            </a:br>
            <a:r>
              <a:rPr lang="fr-FR" dirty="0"/>
              <a:t>( avec le titre de l’œuvre sur la 2</a:t>
            </a:r>
            <a:r>
              <a:rPr lang="fr-FR" baseline="30000" dirty="0"/>
              <a:t>nde</a:t>
            </a:r>
            <a:r>
              <a:rPr lang="fr-FR" dirty="0"/>
              <a:t> marche) mais un escalier qui mène à une porte fermée</a:t>
            </a:r>
            <a:br>
              <a:rPr lang="fr-FR" dirty="0"/>
            </a:br>
            <a:r>
              <a:rPr lang="fr-FR" dirty="0"/>
              <a:t>Résurrection = renaitre pour changer le cours de l’histoire</a:t>
            </a:r>
            <a:br>
              <a:rPr lang="fr-FR" dirty="0"/>
            </a:br>
            <a:endParaRPr lang="fr-FR" dirty="0"/>
          </a:p>
        </p:txBody>
      </p:sp>
    </p:spTree>
    <p:extLst>
      <p:ext uri="{BB962C8B-B14F-4D97-AF65-F5344CB8AC3E}">
        <p14:creationId xmlns:p14="http://schemas.microsoft.com/office/powerpoint/2010/main" val="182380065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45867" y="308059"/>
            <a:ext cx="11471564" cy="1325563"/>
          </a:xfrm>
        </p:spPr>
        <p:txBody>
          <a:bodyPr>
            <a:noAutofit/>
          </a:bodyPr>
          <a:lstStyle/>
          <a:p>
            <a:r>
              <a:rPr lang="fr-FR" sz="2000" b="1" dirty="0" smtClean="0">
                <a:solidFill>
                  <a:schemeClr val="accent1"/>
                </a:solidFill>
              </a:rPr>
              <a:t>« Le Grand Spectacle » </a:t>
            </a:r>
            <a:r>
              <a:rPr lang="fr-FR" sz="2000" dirty="0" smtClean="0">
                <a:solidFill>
                  <a:schemeClr val="accent1"/>
                </a:solidFill>
              </a:rPr>
              <a:t>ou </a:t>
            </a:r>
            <a:r>
              <a:rPr lang="fr-FR" sz="2000" b="1" dirty="0" smtClean="0">
                <a:solidFill>
                  <a:schemeClr val="accent1"/>
                </a:solidFill>
              </a:rPr>
              <a:t>« Nil »</a:t>
            </a:r>
            <a:r>
              <a:rPr lang="fr-FR" sz="2000" dirty="0" smtClean="0">
                <a:solidFill>
                  <a:schemeClr val="accent1"/>
                </a:solidFill>
              </a:rPr>
              <a:t>Jean-Michel BASQUIAT</a:t>
            </a:r>
            <a:r>
              <a:rPr lang="fr-FR" sz="2000" dirty="0" smtClean="0"/>
              <a:t>*- 1983  ( 173 x 358cm)</a:t>
            </a:r>
            <a:br>
              <a:rPr lang="fr-FR" sz="2000" dirty="0" smtClean="0"/>
            </a:br>
            <a:r>
              <a:rPr lang="fr-FR" sz="2000" dirty="0" smtClean="0"/>
              <a:t/>
            </a:r>
            <a:br>
              <a:rPr lang="fr-FR" sz="2000" dirty="0" smtClean="0"/>
            </a:br>
            <a:r>
              <a:rPr lang="fr-FR" sz="2000" dirty="0" smtClean="0"/>
              <a:t>Grand maitre du street art, il dénonce le sort de la communauté afro-américaine : référence à l’esclavage, à l’exploitation de cette communauté</a:t>
            </a:r>
            <a:endParaRPr lang="fr-FR" sz="2000" dirty="0"/>
          </a:p>
        </p:txBody>
      </p:sp>
      <p:sp>
        <p:nvSpPr>
          <p:cNvPr id="3" name="ZoneTexte 2"/>
          <p:cNvSpPr txBox="1"/>
          <p:nvPr/>
        </p:nvSpPr>
        <p:spPr>
          <a:xfrm>
            <a:off x="9875495" y="68102"/>
            <a:ext cx="1990382" cy="400110"/>
          </a:xfrm>
          <a:prstGeom prst="rect">
            <a:avLst/>
          </a:prstGeom>
          <a:noFill/>
        </p:spPr>
        <p:txBody>
          <a:bodyPr wrap="square" rtlCol="0">
            <a:spAutoFit/>
          </a:bodyPr>
          <a:lstStyle/>
          <a:p>
            <a:r>
              <a:rPr lang="fr-FR" sz="2000" dirty="0" smtClean="0"/>
              <a:t>*1960/1988</a:t>
            </a:r>
            <a:endParaRPr lang="fr-FR" sz="2000" dirty="0"/>
          </a:p>
        </p:txBody>
      </p:sp>
      <p:sp>
        <p:nvSpPr>
          <p:cNvPr id="4" name="Rectangle 3"/>
          <p:cNvSpPr/>
          <p:nvPr/>
        </p:nvSpPr>
        <p:spPr>
          <a:xfrm>
            <a:off x="245867" y="1853771"/>
            <a:ext cx="11212431" cy="1477328"/>
          </a:xfrm>
          <a:prstGeom prst="rect">
            <a:avLst/>
          </a:prstGeom>
        </p:spPr>
        <p:txBody>
          <a:bodyPr wrap="square">
            <a:spAutoFit/>
          </a:bodyPr>
          <a:lstStyle/>
          <a:p>
            <a:r>
              <a:rPr lang="fr-FR" u="sng" dirty="0"/>
              <a:t>Panneau de gauche </a:t>
            </a:r>
            <a:r>
              <a:rPr lang="fr-FR" dirty="0"/>
              <a:t>: 2 masques africains avec des peintures rituelles qui grimacent et montrent les dents; au dessus écrit NUBIE : contrée mythique, sa «  terre-mère »</a:t>
            </a:r>
            <a:br>
              <a:rPr lang="fr-FR" dirty="0"/>
            </a:br>
            <a:r>
              <a:rPr lang="fr-FR" dirty="0"/>
              <a:t>En bas une femme très stylisée portant l’inscription «  </a:t>
            </a:r>
            <a:r>
              <a:rPr lang="fr-FR" dirty="0" err="1"/>
              <a:t>mujer</a:t>
            </a:r>
            <a:r>
              <a:rPr lang="fr-FR" dirty="0"/>
              <a:t> » ( mère en espagnol- sa propre mère est portoricaine-) qui semble enfermée dans un enclos</a:t>
            </a:r>
            <a:br>
              <a:rPr lang="fr-FR" dirty="0"/>
            </a:br>
            <a:r>
              <a:rPr lang="fr-FR" i="1" dirty="0" smtClean="0"/>
              <a:t>elle </a:t>
            </a:r>
            <a:r>
              <a:rPr lang="fr-FR" i="1" dirty="0"/>
              <a:t>a quitté sa mère patrie et se trouve prisonnière</a:t>
            </a:r>
            <a:endParaRPr lang="fr-FR" dirty="0"/>
          </a:p>
        </p:txBody>
      </p:sp>
      <p:sp>
        <p:nvSpPr>
          <p:cNvPr id="6" name="Rectangle 5"/>
          <p:cNvSpPr/>
          <p:nvPr/>
        </p:nvSpPr>
        <p:spPr>
          <a:xfrm>
            <a:off x="331868" y="3551248"/>
            <a:ext cx="6096000" cy="369332"/>
          </a:xfrm>
          <a:prstGeom prst="rect">
            <a:avLst/>
          </a:prstGeom>
        </p:spPr>
        <p:txBody>
          <a:bodyPr>
            <a:spAutoFit/>
          </a:bodyPr>
          <a:lstStyle/>
          <a:p>
            <a:r>
              <a:rPr lang="fr-FR" u="sng" dirty="0"/>
              <a:t>Panneau central et panneau de </a:t>
            </a:r>
            <a:r>
              <a:rPr lang="fr-FR" u="sng" dirty="0" smtClean="0"/>
              <a:t>droite </a:t>
            </a:r>
            <a:r>
              <a:rPr lang="fr-FR" dirty="0" smtClean="0"/>
              <a:t>«</a:t>
            </a:r>
            <a:r>
              <a:rPr lang="fr-FR" dirty="0"/>
              <a:t> Le grand spectacle »</a:t>
            </a:r>
            <a:endParaRPr lang="fr-FR" dirty="0"/>
          </a:p>
        </p:txBody>
      </p:sp>
      <p:sp>
        <p:nvSpPr>
          <p:cNvPr id="7" name="Rectangle 6"/>
          <p:cNvSpPr/>
          <p:nvPr/>
        </p:nvSpPr>
        <p:spPr>
          <a:xfrm>
            <a:off x="305865" y="4140729"/>
            <a:ext cx="12244006" cy="2308324"/>
          </a:xfrm>
          <a:prstGeom prst="rect">
            <a:avLst/>
          </a:prstGeom>
        </p:spPr>
        <p:txBody>
          <a:bodyPr wrap="square">
            <a:spAutoFit/>
          </a:bodyPr>
          <a:lstStyle/>
          <a:p>
            <a:r>
              <a:rPr lang="fr-FR" dirty="0"/>
              <a:t>Une galère ( un bateau négrier) transporte les esclaves vers l’Amérique ; les inscriptions nous confirment cette explication :</a:t>
            </a:r>
            <a:br>
              <a:rPr lang="fr-FR" dirty="0"/>
            </a:br>
            <a:r>
              <a:rPr lang="fr-FR" dirty="0"/>
              <a:t>- </a:t>
            </a:r>
            <a:r>
              <a:rPr lang="fr-FR" dirty="0" err="1"/>
              <a:t>sickle</a:t>
            </a:r>
            <a:r>
              <a:rPr lang="fr-FR" dirty="0"/>
              <a:t> = faucille(= coton)</a:t>
            </a:r>
            <a:br>
              <a:rPr lang="fr-FR" dirty="0"/>
            </a:br>
            <a:r>
              <a:rPr lang="fr-FR" dirty="0"/>
              <a:t>- </a:t>
            </a:r>
            <a:r>
              <a:rPr lang="fr-FR" dirty="0" err="1"/>
              <a:t>mujer</a:t>
            </a:r>
            <a:r>
              <a:rPr lang="fr-FR" dirty="0"/>
              <a:t>= mère ( origines)</a:t>
            </a:r>
            <a:br>
              <a:rPr lang="fr-FR" dirty="0"/>
            </a:br>
            <a:r>
              <a:rPr lang="fr-FR" dirty="0"/>
              <a:t>- slave= esclave</a:t>
            </a:r>
            <a:br>
              <a:rPr lang="fr-FR" dirty="0"/>
            </a:br>
            <a:r>
              <a:rPr lang="fr-FR" dirty="0"/>
              <a:t>- </a:t>
            </a:r>
            <a:r>
              <a:rPr lang="fr-FR" dirty="0" err="1"/>
              <a:t>pharaoh</a:t>
            </a:r>
            <a:r>
              <a:rPr lang="fr-FR" dirty="0"/>
              <a:t> = pharaon(1 culture ancestrale)</a:t>
            </a:r>
            <a:r>
              <a:rPr lang="fr-FR" dirty="0" err="1"/>
              <a:t>reference</a:t>
            </a:r>
            <a:r>
              <a:rPr lang="fr-FR" dirty="0"/>
              <a:t> à l’Exode du peuple Juif</a:t>
            </a:r>
            <a:br>
              <a:rPr lang="fr-FR" dirty="0"/>
            </a:br>
            <a:r>
              <a:rPr lang="fr-FR" dirty="0"/>
              <a:t>- Memphis = à la fois ville du Tennessee et ville d’Egypte</a:t>
            </a:r>
            <a:br>
              <a:rPr lang="fr-FR" dirty="0"/>
            </a:br>
            <a:r>
              <a:rPr lang="fr-FR" dirty="0"/>
              <a:t/>
            </a:r>
            <a:br>
              <a:rPr lang="fr-FR" dirty="0"/>
            </a:br>
            <a:r>
              <a:rPr lang="fr-FR" dirty="0"/>
              <a:t>Ce grand spectacle : </a:t>
            </a:r>
            <a:r>
              <a:rPr lang="fr-FR" u="sng" dirty="0"/>
              <a:t>C’est la dénonciation du sort réservé aux noirs dont BASQUIAT était le chantre</a:t>
            </a:r>
            <a:endParaRPr lang="fr-FR" dirty="0"/>
          </a:p>
        </p:txBody>
      </p:sp>
    </p:spTree>
    <p:extLst>
      <p:ext uri="{BB962C8B-B14F-4D97-AF65-F5344CB8AC3E}">
        <p14:creationId xmlns:p14="http://schemas.microsoft.com/office/powerpoint/2010/main" val="33680757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64531" y="1138308"/>
            <a:ext cx="10515600" cy="1325563"/>
          </a:xfrm>
        </p:spPr>
        <p:txBody>
          <a:bodyPr>
            <a:normAutofit fontScale="90000"/>
          </a:bodyPr>
          <a:lstStyle/>
          <a:p>
            <a:r>
              <a:rPr lang="fr-FR" sz="2800" b="1" dirty="0" smtClean="0">
                <a:solidFill>
                  <a:schemeClr val="accent1"/>
                </a:solidFill>
              </a:rPr>
              <a:t>« A </a:t>
            </a:r>
            <a:r>
              <a:rPr lang="fr-FR" sz="2800" b="1" dirty="0" err="1">
                <a:solidFill>
                  <a:schemeClr val="accent1"/>
                </a:solidFill>
              </a:rPr>
              <a:t>B</a:t>
            </a:r>
            <a:r>
              <a:rPr lang="fr-FR" sz="2800" b="1" dirty="0" err="1" smtClean="0">
                <a:solidFill>
                  <a:schemeClr val="accent1"/>
                </a:solidFill>
              </a:rPr>
              <a:t>igger</a:t>
            </a:r>
            <a:r>
              <a:rPr lang="fr-FR" sz="2800" b="1" dirty="0" smtClean="0">
                <a:solidFill>
                  <a:schemeClr val="accent1"/>
                </a:solidFill>
              </a:rPr>
              <a:t> Grand Canyon » </a:t>
            </a:r>
            <a:r>
              <a:rPr lang="fr-FR" sz="2800" dirty="0" smtClean="0">
                <a:solidFill>
                  <a:schemeClr val="accent1"/>
                </a:solidFill>
              </a:rPr>
              <a:t>David HOCKNEY*– 1998- (207 x 744 cm)</a:t>
            </a:r>
            <a:br>
              <a:rPr lang="fr-FR" sz="2800" dirty="0" smtClean="0">
                <a:solidFill>
                  <a:schemeClr val="accent1"/>
                </a:solidFill>
              </a:rPr>
            </a:br>
            <a:r>
              <a:rPr lang="fr-FR" sz="2800" dirty="0">
                <a:solidFill>
                  <a:schemeClr val="accent1"/>
                </a:solidFill>
              </a:rPr>
              <a:t/>
            </a:r>
            <a:br>
              <a:rPr lang="fr-FR" sz="2800" dirty="0">
                <a:solidFill>
                  <a:schemeClr val="accent1"/>
                </a:solidFill>
              </a:rPr>
            </a:br>
            <a:r>
              <a:rPr lang="fr-FR" sz="3100" dirty="0" smtClean="0"/>
              <a:t>Il s’agit d’un assemblage de 60 toiles : sorte de puzzle géant qui montre le gigantisme des grands espaces, traité comme un écran de cinéma avec des couleurs saturées </a:t>
            </a:r>
            <a:br>
              <a:rPr lang="fr-FR" sz="3100" dirty="0" smtClean="0"/>
            </a:br>
            <a:r>
              <a:rPr lang="fr-FR" sz="3100" dirty="0" smtClean="0"/>
              <a:t>Le spectateur estime le proche, le lointain, l’immensité des lieux avec leurs déclivités</a:t>
            </a:r>
            <a:br>
              <a:rPr lang="fr-FR" sz="3100" dirty="0" smtClean="0"/>
            </a:br>
            <a:r>
              <a:rPr lang="fr-FR" sz="3100" dirty="0"/>
              <a:t> </a:t>
            </a:r>
            <a:r>
              <a:rPr lang="fr-FR" sz="3100" dirty="0" smtClean="0"/>
              <a:t>                                        </a:t>
            </a:r>
            <a:endParaRPr lang="fr-FR" sz="3100" b="1" dirty="0"/>
          </a:p>
        </p:txBody>
      </p:sp>
      <p:sp>
        <p:nvSpPr>
          <p:cNvPr id="5" name="Rectangle 4"/>
          <p:cNvSpPr/>
          <p:nvPr/>
        </p:nvSpPr>
        <p:spPr>
          <a:xfrm>
            <a:off x="9934551" y="168625"/>
            <a:ext cx="1404552" cy="369332"/>
          </a:xfrm>
          <a:prstGeom prst="rect">
            <a:avLst/>
          </a:prstGeom>
        </p:spPr>
        <p:txBody>
          <a:bodyPr wrap="none">
            <a:spAutoFit/>
          </a:bodyPr>
          <a:lstStyle/>
          <a:p>
            <a:r>
              <a:rPr lang="fr-FR" dirty="0"/>
              <a:t>* </a:t>
            </a:r>
            <a:r>
              <a:rPr lang="fr-FR" b="1" dirty="0"/>
              <a:t>né en 1937</a:t>
            </a:r>
            <a:endParaRPr lang="fr-FR" dirty="0"/>
          </a:p>
        </p:txBody>
      </p:sp>
      <p:sp>
        <p:nvSpPr>
          <p:cNvPr id="6" name="Rectangle 5"/>
          <p:cNvSpPr/>
          <p:nvPr/>
        </p:nvSpPr>
        <p:spPr>
          <a:xfrm>
            <a:off x="405203" y="4491657"/>
            <a:ext cx="11201442" cy="2246769"/>
          </a:xfrm>
          <a:prstGeom prst="rect">
            <a:avLst/>
          </a:prstGeom>
        </p:spPr>
        <p:txBody>
          <a:bodyPr wrap="square">
            <a:spAutoFit/>
          </a:bodyPr>
          <a:lstStyle/>
          <a:p>
            <a:r>
              <a:rPr lang="fr-FR" sz="2000" dirty="0"/>
              <a:t>Tableau pluriel ou fresque? 2020/2021</a:t>
            </a:r>
            <a:br>
              <a:rPr lang="fr-FR" sz="2000" dirty="0"/>
            </a:br>
            <a:r>
              <a:rPr lang="fr-FR" sz="2000" dirty="0"/>
              <a:t>91 m de long pour décrire le Pays d‘Auge(où il s’est retiré depuis </a:t>
            </a:r>
            <a:r>
              <a:rPr lang="fr-FR" sz="2000" dirty="0" smtClean="0"/>
              <a:t>2019)à </a:t>
            </a:r>
            <a:r>
              <a:rPr lang="fr-FR" sz="2000" dirty="0"/>
              <a:t>la manière de la tapisserie de Bayeux ou des « Nymphéas » de MONET</a:t>
            </a:r>
            <a:br>
              <a:rPr lang="fr-FR" sz="2000" dirty="0"/>
            </a:br>
            <a:r>
              <a:rPr lang="fr-FR" sz="2000" dirty="0"/>
              <a:t/>
            </a:r>
            <a:br>
              <a:rPr lang="fr-FR" sz="2000" dirty="0"/>
            </a:br>
            <a:r>
              <a:rPr lang="fr-FR" sz="2000" dirty="0"/>
              <a:t>Une vision idyllique, une sorte de jardin d’Eden avec des arbres fruitiers soumis au climat des 4 saisons avec des effets atmosphériques </a:t>
            </a:r>
            <a:br>
              <a:rPr lang="fr-FR" sz="2000" dirty="0"/>
            </a:br>
            <a:r>
              <a:rPr lang="fr-FR" sz="2000" dirty="0"/>
              <a:t>( impressionnistes)</a:t>
            </a:r>
          </a:p>
        </p:txBody>
      </p:sp>
      <p:sp>
        <p:nvSpPr>
          <p:cNvPr id="7" name="Rectangle 6"/>
          <p:cNvSpPr/>
          <p:nvPr/>
        </p:nvSpPr>
        <p:spPr>
          <a:xfrm>
            <a:off x="1014751" y="3556061"/>
            <a:ext cx="6090257" cy="400110"/>
          </a:xfrm>
          <a:prstGeom prst="rect">
            <a:avLst/>
          </a:prstGeom>
        </p:spPr>
        <p:txBody>
          <a:bodyPr wrap="none">
            <a:spAutoFit/>
          </a:bodyPr>
          <a:lstStyle/>
          <a:p>
            <a:r>
              <a:rPr lang="fr-FR" sz="2000" b="1" dirty="0"/>
              <a:t>« Une année en Normandie » </a:t>
            </a:r>
            <a:r>
              <a:rPr lang="fr-FR" sz="2000" dirty="0"/>
              <a:t>2020 (dessin fait sur </a:t>
            </a:r>
            <a:r>
              <a:rPr lang="fr-FR" sz="2000" dirty="0" smtClean="0"/>
              <a:t>IPAD)</a:t>
            </a:r>
            <a:endParaRPr lang="fr-FR" sz="2000" dirty="0"/>
          </a:p>
        </p:txBody>
      </p:sp>
    </p:spTree>
    <p:extLst>
      <p:ext uri="{BB962C8B-B14F-4D97-AF65-F5344CB8AC3E}">
        <p14:creationId xmlns:p14="http://schemas.microsoft.com/office/powerpoint/2010/main" val="161234318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4335" y="1174903"/>
            <a:ext cx="11766694" cy="1325563"/>
          </a:xfrm>
        </p:spPr>
        <p:txBody>
          <a:bodyPr>
            <a:noAutofit/>
          </a:bodyPr>
          <a:lstStyle/>
          <a:p>
            <a:r>
              <a:rPr lang="fr-FR" sz="2800" b="1" dirty="0" smtClean="0">
                <a:solidFill>
                  <a:schemeClr val="accent1"/>
                </a:solidFill>
              </a:rPr>
              <a:t>«  Isaïe d’Issenheim » </a:t>
            </a:r>
            <a:r>
              <a:rPr lang="fr-FR" sz="2800" dirty="0" smtClean="0">
                <a:solidFill>
                  <a:schemeClr val="accent1"/>
                </a:solidFill>
              </a:rPr>
              <a:t>Gérard GAROUSTE* 2007  </a:t>
            </a:r>
            <a:r>
              <a:rPr lang="fr-FR" sz="2800" dirty="0" smtClean="0">
                <a:solidFill>
                  <a:schemeClr val="accent1"/>
                </a:solidFill>
              </a:rPr>
              <a:t>      </a:t>
            </a:r>
            <a:r>
              <a:rPr lang="fr-FR" sz="2800" dirty="0" smtClean="0"/>
              <a:t>- détail du retable (1512/16)</a:t>
            </a:r>
            <a:br>
              <a:rPr lang="fr-FR" sz="2800" dirty="0" smtClean="0"/>
            </a:br>
            <a:r>
              <a:rPr lang="fr-FR" sz="2800" dirty="0" smtClean="0"/>
              <a:t>(260 x 220 chaque panneau)                                                  « l’Annonciation</a:t>
            </a:r>
            <a:r>
              <a:rPr lang="fr-FR" sz="2800" dirty="0" smtClean="0"/>
              <a:t> </a:t>
            </a:r>
            <a:r>
              <a:rPr lang="fr-FR" sz="2800" dirty="0" smtClean="0"/>
              <a:t>»</a:t>
            </a:r>
            <a:br>
              <a:rPr lang="fr-FR" sz="2800" dirty="0" smtClean="0"/>
            </a:br>
            <a:r>
              <a:rPr lang="fr-FR" sz="2800" dirty="0"/>
              <a:t/>
            </a:r>
            <a:br>
              <a:rPr lang="fr-FR" sz="2800" dirty="0"/>
            </a:br>
            <a:r>
              <a:rPr lang="fr-FR" sz="2800" dirty="0" smtClean="0"/>
              <a:t>Gérard GAROUSTE: peintre sculpteur a réalisé beaucoup de mises en scène, de décors de théâtre (Palais de L’Elysée à la demande de Danielle Mitterrand)</a:t>
            </a:r>
            <a:br>
              <a:rPr lang="fr-FR" sz="2800" dirty="0" smtClean="0"/>
            </a:br>
            <a:r>
              <a:rPr lang="fr-FR" sz="2800" dirty="0" smtClean="0"/>
              <a:t>S’intéresse à la peinture figurative depuis les années 1970, son inspiration est souvent puisée dans la Bible et le Talmud.</a:t>
            </a:r>
            <a:endParaRPr lang="fr-FR" sz="2800" dirty="0"/>
          </a:p>
        </p:txBody>
      </p:sp>
      <p:sp>
        <p:nvSpPr>
          <p:cNvPr id="4" name="ZoneTexte 3"/>
          <p:cNvSpPr txBox="1"/>
          <p:nvPr/>
        </p:nvSpPr>
        <p:spPr>
          <a:xfrm>
            <a:off x="4077528" y="91120"/>
            <a:ext cx="2060154" cy="369332"/>
          </a:xfrm>
          <a:prstGeom prst="rect">
            <a:avLst/>
          </a:prstGeom>
          <a:noFill/>
        </p:spPr>
        <p:txBody>
          <a:bodyPr wrap="square" rtlCol="0">
            <a:spAutoFit/>
          </a:bodyPr>
          <a:lstStyle/>
          <a:p>
            <a:r>
              <a:rPr lang="fr-FR" b="1" dirty="0" smtClean="0"/>
              <a:t>* Né en 1946</a:t>
            </a:r>
            <a:endParaRPr lang="fr-FR" b="1" dirty="0"/>
          </a:p>
        </p:txBody>
      </p:sp>
      <p:sp>
        <p:nvSpPr>
          <p:cNvPr id="7" name="Rectangle 6"/>
          <p:cNvSpPr/>
          <p:nvPr/>
        </p:nvSpPr>
        <p:spPr>
          <a:xfrm>
            <a:off x="471052" y="3557818"/>
            <a:ext cx="10709565" cy="2862322"/>
          </a:xfrm>
          <a:prstGeom prst="rect">
            <a:avLst/>
          </a:prstGeom>
        </p:spPr>
        <p:txBody>
          <a:bodyPr wrap="square">
            <a:spAutoFit/>
          </a:bodyPr>
          <a:lstStyle/>
          <a:p>
            <a:r>
              <a:rPr lang="fr-FR" sz="2000" u="sng" dirty="0"/>
              <a:t>Les similitudes </a:t>
            </a:r>
            <a:r>
              <a:rPr lang="fr-FR" sz="2000" dirty="0"/>
              <a:t>:Même dallage polychrome, culs de bouteille des verrières, baies de style flamboyant, colonnettes et moulures des arcs en ogive; le Livre et la lecture pour le prophète</a:t>
            </a:r>
            <a:br>
              <a:rPr lang="fr-FR" sz="2000" dirty="0"/>
            </a:br>
            <a:r>
              <a:rPr lang="fr-FR" sz="2000" dirty="0"/>
              <a:t/>
            </a:r>
            <a:br>
              <a:rPr lang="fr-FR" sz="2000" dirty="0"/>
            </a:br>
            <a:r>
              <a:rPr lang="fr-FR" sz="2000" dirty="0"/>
              <a:t> </a:t>
            </a:r>
            <a:r>
              <a:rPr lang="fr-FR" sz="2000" u="sng" dirty="0"/>
              <a:t>Les différences </a:t>
            </a:r>
            <a:r>
              <a:rPr lang="fr-FR" sz="2000" dirty="0"/>
              <a:t>: Il n’y a pas de représentation de Marie ni de colombe du St Esprit; le prophète Isaïe qui était dans un écoinçon devient personnage principal, il occupe la place centrale, est plus grand que nature, ses pieds sont terminés par des racines : les fondements juifs de la civilisation chrétienne</a:t>
            </a:r>
            <a:br>
              <a:rPr lang="fr-FR" sz="2000" dirty="0"/>
            </a:br>
            <a:r>
              <a:rPr lang="fr-FR" sz="2000" dirty="0"/>
              <a:t>L’archange Gabriel est sous les traits du peintre, il est bâillonné et porte une sorte de camisole de force(renvoi à ses internements en milieu psychiatrique) et des ailes multicolores, à ses pieds le livre ouvert peut être déchiffré et correspond au Livre des Prophètes</a:t>
            </a:r>
          </a:p>
        </p:txBody>
      </p:sp>
    </p:spTree>
    <p:extLst>
      <p:ext uri="{BB962C8B-B14F-4D97-AF65-F5344CB8AC3E}">
        <p14:creationId xmlns:p14="http://schemas.microsoft.com/office/powerpoint/2010/main" val="424775518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23663" y="2378583"/>
            <a:ext cx="9945228" cy="1325563"/>
          </a:xfrm>
        </p:spPr>
        <p:txBody>
          <a:bodyPr>
            <a:noAutofit/>
          </a:bodyPr>
          <a:lstStyle/>
          <a:p>
            <a:r>
              <a:rPr lang="fr-FR" sz="2800" u="sng" dirty="0" smtClean="0"/>
              <a:t>Panneau de droite</a:t>
            </a:r>
            <a:r>
              <a:rPr lang="fr-FR" sz="2800" dirty="0" smtClean="0"/>
              <a:t>: La scène </a:t>
            </a:r>
            <a:r>
              <a:rPr lang="fr-FR" sz="2800" dirty="0" smtClean="0"/>
              <a:t>se passe devant le portail d’une église</a:t>
            </a:r>
            <a:br>
              <a:rPr lang="fr-FR" sz="2800" dirty="0" smtClean="0"/>
            </a:br>
            <a:r>
              <a:rPr lang="fr-FR" sz="2800" dirty="0" smtClean="0"/>
              <a:t>Un personnage qui semble en crise est tombé, il semble terrassé : membres, cheveux dressés sur la tête, yeux exorbités… </a:t>
            </a:r>
            <a:br>
              <a:rPr lang="fr-FR" sz="2800" dirty="0" smtClean="0"/>
            </a:br>
            <a:r>
              <a:rPr lang="fr-FR" sz="2800" dirty="0" smtClean="0"/>
              <a:t>Un autre personnage en blouse blanche s’apprête à le relever, il arbore une sorte de sourire narquois.</a:t>
            </a:r>
            <a:br>
              <a:rPr lang="fr-FR" sz="2800" dirty="0" smtClean="0"/>
            </a:br>
            <a:r>
              <a:rPr lang="fr-FR" sz="2800" dirty="0"/>
              <a:t/>
            </a:r>
            <a:br>
              <a:rPr lang="fr-FR" sz="2800" dirty="0"/>
            </a:br>
            <a:r>
              <a:rPr lang="fr-FR" sz="2800" dirty="0" smtClean="0"/>
              <a:t>Il faut sans doute lire le tableau non pas de gauche à droite MAIS comme dans l’écriture juive de droite à gauche: </a:t>
            </a:r>
            <a:r>
              <a:rPr lang="fr-FR" sz="2800" u="sng" dirty="0" smtClean="0"/>
              <a:t>ce panneau serait donc le 1</a:t>
            </a:r>
            <a:r>
              <a:rPr lang="fr-FR" sz="2800" u="sng" baseline="30000" dirty="0" smtClean="0"/>
              <a:t>er</a:t>
            </a:r>
            <a:r>
              <a:rPr lang="fr-FR" sz="2800" u="sng" dirty="0" smtClean="0"/>
              <a:t> GAROUSTE et sa maladie mentale</a:t>
            </a:r>
            <a:br>
              <a:rPr lang="fr-FR" sz="2800" u="sng" dirty="0" smtClean="0"/>
            </a:br>
            <a:r>
              <a:rPr lang="fr-FR" sz="2800" dirty="0" smtClean="0"/>
              <a:t>le 2</a:t>
            </a:r>
            <a:r>
              <a:rPr lang="fr-FR" sz="2800" baseline="30000" dirty="0" smtClean="0"/>
              <a:t>nd</a:t>
            </a:r>
            <a:r>
              <a:rPr lang="fr-FR" sz="2800" dirty="0" smtClean="0"/>
              <a:t> panneau illustrerait le chemin de la guérison grâce à la religion. </a:t>
            </a:r>
            <a:endParaRPr lang="fr-FR" sz="2800" dirty="0"/>
          </a:p>
        </p:txBody>
      </p:sp>
    </p:spTree>
    <p:extLst>
      <p:ext uri="{BB962C8B-B14F-4D97-AF65-F5344CB8AC3E}">
        <p14:creationId xmlns:p14="http://schemas.microsoft.com/office/powerpoint/2010/main" val="108855420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55392" y="1590502"/>
            <a:ext cx="10515600" cy="1325563"/>
          </a:xfrm>
        </p:spPr>
        <p:txBody>
          <a:bodyPr>
            <a:normAutofit fontScale="90000"/>
          </a:bodyPr>
          <a:lstStyle/>
          <a:p>
            <a:r>
              <a:rPr lang="fr-FR" b="1" u="sng" dirty="0" smtClean="0"/>
              <a:t>CONCLUSION</a:t>
            </a:r>
            <a:br>
              <a:rPr lang="fr-FR" b="1" u="sng" dirty="0" smtClean="0"/>
            </a:br>
            <a:r>
              <a:rPr lang="fr-FR" b="1" u="sng" dirty="0"/>
              <a:t/>
            </a:r>
            <a:br>
              <a:rPr lang="fr-FR" b="1" u="sng" dirty="0"/>
            </a:br>
            <a:r>
              <a:rPr lang="fr-FR" sz="2200" dirty="0" smtClean="0"/>
              <a:t>Si ils ont perdu leur vocation religieuse sous la forme du retable, les tableaux pluriels perdurent et conservent leur vocation : celle d’engager le spectateur à visionner les panneaux d’un même regard ou à les observer séparément; à priori, au départ, l’œil se fixe sur le panneau central et considère ensuite les volets latéraux. </a:t>
            </a:r>
            <a:br>
              <a:rPr lang="fr-FR" sz="2200" dirty="0" smtClean="0"/>
            </a:br>
            <a:r>
              <a:rPr lang="fr-FR" sz="2200" dirty="0" smtClean="0"/>
              <a:t/>
            </a:r>
            <a:br>
              <a:rPr lang="fr-FR" sz="2200" dirty="0" smtClean="0"/>
            </a:br>
            <a:r>
              <a:rPr lang="fr-FR" sz="2200" dirty="0" smtClean="0"/>
              <a:t>La différence essentielle réside dans le fait que les premiers polyptyques avaient pour la plupart une valeur narrative alors que les contemporains font davantage appel à des notions philosophiques : le tableau multiple, comme l’homme, est à la fois singulier et pluriel; il peut être à la fois contradictoire ou complémentaire.</a:t>
            </a:r>
            <a:endParaRPr lang="fr-FR" sz="2200" b="1" u="sng" dirty="0"/>
          </a:p>
        </p:txBody>
      </p:sp>
      <p:sp>
        <p:nvSpPr>
          <p:cNvPr id="3" name="Rectangle 2"/>
          <p:cNvSpPr/>
          <p:nvPr/>
        </p:nvSpPr>
        <p:spPr>
          <a:xfrm>
            <a:off x="555392" y="4373940"/>
            <a:ext cx="10666790" cy="2308324"/>
          </a:xfrm>
          <a:prstGeom prst="rect">
            <a:avLst/>
          </a:prstGeom>
        </p:spPr>
        <p:txBody>
          <a:bodyPr wrap="square">
            <a:spAutoFit/>
          </a:bodyPr>
          <a:lstStyle/>
          <a:p>
            <a:r>
              <a:rPr lang="fr-FR" dirty="0"/>
              <a:t>Ce diptyque de GAROUSTE </a:t>
            </a:r>
            <a:r>
              <a:rPr lang="fr-FR" b="1" dirty="0"/>
              <a:t>«</a:t>
            </a:r>
            <a:r>
              <a:rPr lang="fr-FR" b="1" dirty="0">
                <a:solidFill>
                  <a:schemeClr val="accent1"/>
                </a:solidFill>
              </a:rPr>
              <a:t>  le Clown blanc et l’Auguste » </a:t>
            </a:r>
            <a:r>
              <a:rPr lang="fr-FR" dirty="0">
                <a:solidFill>
                  <a:schemeClr val="accent1"/>
                </a:solidFill>
              </a:rPr>
              <a:t>2019</a:t>
            </a:r>
            <a:br>
              <a:rPr lang="fr-FR" dirty="0">
                <a:solidFill>
                  <a:schemeClr val="accent1"/>
                </a:solidFill>
              </a:rPr>
            </a:br>
            <a:r>
              <a:rPr lang="fr-FR" dirty="0"/>
              <a:t>( 136 x 101 chaque panneau) illustre cette conclusion: le clown blanc montre des équations mathématiques qui expliquent scientifiquement la lumière</a:t>
            </a:r>
            <a:br>
              <a:rPr lang="fr-FR" dirty="0"/>
            </a:br>
            <a:r>
              <a:rPr lang="fr-FR" dirty="0"/>
              <a:t>L’Auguste porte un chapeau où est inscrit «  lumière » en hébreu, en référence à la Genèse : </a:t>
            </a:r>
            <a:r>
              <a:rPr lang="fr-FR" b="1" u="sng" dirty="0"/>
              <a:t>2 codes pour évoquer la lumière, 2 attitudes face à la vie</a:t>
            </a:r>
            <a:br>
              <a:rPr lang="fr-FR" b="1" u="sng" dirty="0"/>
            </a:br>
            <a:r>
              <a:rPr lang="fr-FR" b="1" dirty="0"/>
              <a:t>                           </a:t>
            </a:r>
            <a:r>
              <a:rPr lang="fr-FR" b="1" u="sng" dirty="0"/>
              <a:t>OPPOSITION et COMPLEMENTARITE</a:t>
            </a:r>
            <a:br>
              <a:rPr lang="fr-FR" b="1" u="sng" dirty="0"/>
            </a:br>
            <a:r>
              <a:rPr lang="fr-FR" b="1" u="sng" dirty="0"/>
              <a:t/>
            </a:r>
            <a:br>
              <a:rPr lang="fr-FR" b="1" u="sng" dirty="0"/>
            </a:br>
            <a:endParaRPr lang="fr-FR" dirty="0"/>
          </a:p>
        </p:txBody>
      </p:sp>
    </p:spTree>
    <p:extLst>
      <p:ext uri="{BB962C8B-B14F-4D97-AF65-F5344CB8AC3E}">
        <p14:creationId xmlns:p14="http://schemas.microsoft.com/office/powerpoint/2010/main" val="28737544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r>
              <a:rPr lang="fr-FR" b="1" u="sng" dirty="0" smtClean="0"/>
              <a:t>POLYPTIQUES RELIGIEUX</a:t>
            </a:r>
            <a:endParaRPr lang="fr-FR" b="1" u="sng" dirty="0"/>
          </a:p>
        </p:txBody>
      </p:sp>
      <p:sp>
        <p:nvSpPr>
          <p:cNvPr id="2" name="Rectangle 1"/>
          <p:cNvSpPr/>
          <p:nvPr/>
        </p:nvSpPr>
        <p:spPr>
          <a:xfrm>
            <a:off x="987845" y="2045050"/>
            <a:ext cx="10051056" cy="2862322"/>
          </a:xfrm>
          <a:prstGeom prst="rect">
            <a:avLst/>
          </a:prstGeom>
        </p:spPr>
        <p:txBody>
          <a:bodyPr wrap="square">
            <a:spAutoFit/>
          </a:bodyPr>
          <a:lstStyle/>
          <a:p>
            <a:r>
              <a:rPr lang="fr-FR" b="1" dirty="0"/>
              <a:t>3 éléments importants:</a:t>
            </a:r>
            <a:br>
              <a:rPr lang="fr-FR" b="1" dirty="0"/>
            </a:br>
            <a:r>
              <a:rPr lang="fr-FR" dirty="0"/>
              <a:t/>
            </a:r>
            <a:br>
              <a:rPr lang="fr-FR" dirty="0"/>
            </a:br>
            <a:r>
              <a:rPr lang="fr-FR" dirty="0"/>
              <a:t>- Plusieurs corps de métiers interviennent pour réaliser ce type d’œuvre:  peintre, charpentier, ébéniste, doreur. Peinture et sculpture sont souvent associées.</a:t>
            </a:r>
            <a:br>
              <a:rPr lang="fr-FR" dirty="0"/>
            </a:br>
            <a:r>
              <a:rPr lang="fr-FR" dirty="0"/>
              <a:t/>
            </a:r>
            <a:br>
              <a:rPr lang="fr-FR" dirty="0"/>
            </a:br>
            <a:r>
              <a:rPr lang="fr-FR" dirty="0"/>
              <a:t>- Il y a une collaboration importante entre le peintre et son commanditaire : celui-ci devait être représenté dans le tableau tout comme le saint auquel l’</a:t>
            </a:r>
            <a:r>
              <a:rPr lang="fr-FR" dirty="0" err="1"/>
              <a:t>oeuvre</a:t>
            </a:r>
            <a:r>
              <a:rPr lang="fr-FR" dirty="0"/>
              <a:t> était dédiée.</a:t>
            </a:r>
            <a:br>
              <a:rPr lang="fr-FR" dirty="0"/>
            </a:br>
            <a:r>
              <a:rPr lang="fr-FR" dirty="0"/>
              <a:t/>
            </a:r>
            <a:br>
              <a:rPr lang="fr-FR" dirty="0"/>
            </a:br>
            <a:r>
              <a:rPr lang="fr-FR" dirty="0"/>
              <a:t>- Le retable ne sert pas pour être uniquement vu mais pour prendre part à la prière: il n’est pas destiné à être contemplé mais doit être décrypté.</a:t>
            </a:r>
          </a:p>
        </p:txBody>
      </p:sp>
    </p:spTree>
    <p:extLst>
      <p:ext uri="{BB962C8B-B14F-4D97-AF65-F5344CB8AC3E}">
        <p14:creationId xmlns:p14="http://schemas.microsoft.com/office/powerpoint/2010/main" val="19357799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33692" y="2369611"/>
            <a:ext cx="5323609" cy="1325563"/>
          </a:xfrm>
        </p:spPr>
        <p:txBody>
          <a:bodyPr>
            <a:normAutofit fontScale="90000"/>
          </a:bodyPr>
          <a:lstStyle/>
          <a:p>
            <a:r>
              <a:rPr lang="fr-FR" sz="2700" dirty="0" smtClean="0">
                <a:solidFill>
                  <a:schemeClr val="accent1"/>
                </a:solidFill>
              </a:rPr>
              <a:t>« Triptyque </a:t>
            </a:r>
            <a:r>
              <a:rPr lang="fr-FR" sz="2700" dirty="0" err="1" smtClean="0">
                <a:solidFill>
                  <a:schemeClr val="accent1"/>
                </a:solidFill>
              </a:rPr>
              <a:t>Stefaneschi</a:t>
            </a:r>
            <a:r>
              <a:rPr lang="fr-FR" sz="2700" dirty="0" smtClean="0">
                <a:solidFill>
                  <a:schemeClr val="accent1"/>
                </a:solidFill>
              </a:rPr>
              <a:t> » GIOTTO</a:t>
            </a:r>
            <a:br>
              <a:rPr lang="fr-FR" sz="2700" dirty="0" smtClean="0">
                <a:solidFill>
                  <a:schemeClr val="accent1"/>
                </a:solidFill>
              </a:rPr>
            </a:br>
            <a:r>
              <a:rPr lang="fr-FR" sz="2700" dirty="0" smtClean="0"/>
              <a:t>vers 1320( tempera et or sur bois)</a:t>
            </a:r>
            <a:br>
              <a:rPr lang="fr-FR" sz="2700" dirty="0" smtClean="0"/>
            </a:br>
            <a:r>
              <a:rPr lang="fr-FR" sz="2700" dirty="0" smtClean="0"/>
              <a:t>222 x 254 cm Pinacothèque du VATICAN </a:t>
            </a:r>
            <a:br>
              <a:rPr lang="fr-FR" sz="2700" dirty="0" smtClean="0"/>
            </a:br>
            <a:r>
              <a:rPr lang="fr-FR" sz="2700" dirty="0" smtClean="0"/>
              <a:t>Commande pour le maitre autel de la Basilique St Pierre de Rome</a:t>
            </a:r>
            <a:br>
              <a:rPr lang="fr-FR" sz="2700" dirty="0" smtClean="0"/>
            </a:br>
            <a:r>
              <a:rPr lang="fr-FR" sz="2700" dirty="0" smtClean="0"/>
              <a:t>Ce retable pouvait être vu à la fois par les fidèles et par l’officiant.</a:t>
            </a:r>
            <a:br>
              <a:rPr lang="fr-FR" sz="2700" dirty="0" smtClean="0"/>
            </a:br>
            <a:r>
              <a:rPr lang="fr-FR" sz="2700" dirty="0"/>
              <a:t/>
            </a:r>
            <a:br>
              <a:rPr lang="fr-FR" sz="2700" dirty="0"/>
            </a:br>
            <a:r>
              <a:rPr lang="fr-FR" sz="2700" dirty="0" smtClean="0"/>
              <a:t>Au centre de la face principale un Christ en majesté entouré des martyrs de St Pierre (sa crucifixion)et St Paul(sa décapitation), à ses pieds le Cardinal mais en tenue humble et en position d’allégeance.</a:t>
            </a:r>
            <a:br>
              <a:rPr lang="fr-FR" sz="2700" dirty="0" smtClean="0"/>
            </a:br>
            <a:r>
              <a:rPr lang="fr-FR" sz="2700" dirty="0" smtClean="0"/>
              <a:t>Des détails architecturaux permettent de situer le lieu des martyrs</a:t>
            </a:r>
            <a:br>
              <a:rPr lang="fr-FR" sz="2700" dirty="0" smtClean="0"/>
            </a:br>
            <a:r>
              <a:rPr lang="fr-FR" sz="2700" dirty="0" smtClean="0"/>
              <a:t>Sur la prédelle une Vierge à l’enfant </a:t>
            </a:r>
            <a:r>
              <a:rPr lang="fr-FR" sz="2800" dirty="0" smtClean="0"/>
              <a:t>entourée d’anges et des 12 apôtres</a:t>
            </a:r>
            <a:endParaRPr lang="fr-FR" sz="2800" dirty="0"/>
          </a:p>
        </p:txBody>
      </p:sp>
      <p:sp>
        <p:nvSpPr>
          <p:cNvPr id="4" name="Rectangle 3"/>
          <p:cNvSpPr/>
          <p:nvPr/>
        </p:nvSpPr>
        <p:spPr>
          <a:xfrm>
            <a:off x="4749477" y="3244334"/>
            <a:ext cx="184731" cy="369332"/>
          </a:xfrm>
          <a:prstGeom prst="rect">
            <a:avLst/>
          </a:prstGeom>
        </p:spPr>
        <p:txBody>
          <a:bodyPr wrap="none">
            <a:spAutoFit/>
          </a:bodyPr>
          <a:lstStyle/>
          <a:p>
            <a:endParaRPr lang="fr-FR" dirty="0"/>
          </a:p>
        </p:txBody>
      </p:sp>
      <p:sp>
        <p:nvSpPr>
          <p:cNvPr id="5" name="ZoneTexte 4"/>
          <p:cNvSpPr txBox="1"/>
          <p:nvPr/>
        </p:nvSpPr>
        <p:spPr>
          <a:xfrm>
            <a:off x="-385106" y="5912426"/>
            <a:ext cx="6078682" cy="461665"/>
          </a:xfrm>
          <a:prstGeom prst="rect">
            <a:avLst/>
          </a:prstGeom>
          <a:noFill/>
        </p:spPr>
        <p:txBody>
          <a:bodyPr wrap="square" rtlCol="0">
            <a:spAutoFit/>
          </a:bodyPr>
          <a:lstStyle/>
          <a:p>
            <a:r>
              <a:rPr lang="fr-FR" sz="2400" dirty="0" smtClean="0"/>
              <a:t>                Face avant- visible par les fidèles-</a:t>
            </a:r>
            <a:endParaRPr lang="fr-FR" sz="2400" dirty="0"/>
          </a:p>
        </p:txBody>
      </p:sp>
      <p:sp>
        <p:nvSpPr>
          <p:cNvPr id="6" name="Rectangle 5"/>
          <p:cNvSpPr/>
          <p:nvPr/>
        </p:nvSpPr>
        <p:spPr>
          <a:xfrm>
            <a:off x="6588087" y="1213009"/>
            <a:ext cx="5366742" cy="3785652"/>
          </a:xfrm>
          <a:prstGeom prst="rect">
            <a:avLst/>
          </a:prstGeom>
        </p:spPr>
        <p:txBody>
          <a:bodyPr wrap="square">
            <a:spAutoFit/>
          </a:bodyPr>
          <a:lstStyle/>
          <a:p>
            <a:r>
              <a:rPr lang="fr-FR" sz="2400" dirty="0"/>
              <a:t>Sur la face arrière on est face à</a:t>
            </a:r>
            <a:br>
              <a:rPr lang="fr-FR" sz="2400" dirty="0"/>
            </a:br>
            <a:r>
              <a:rPr lang="fr-FR" sz="2400" dirty="0"/>
              <a:t>St Pierre bénissant avec, à ses pieds le donateur: le cardinal </a:t>
            </a:r>
            <a:r>
              <a:rPr lang="fr-FR" sz="2400" dirty="0" err="1"/>
              <a:t>Stefaneschi</a:t>
            </a:r>
            <a:r>
              <a:rPr lang="fr-FR" sz="2400" dirty="0"/>
              <a:t> ( cette fois en tenue sacerdotale) qui tend la maquette ;de l’autre côté se tient  le pape.</a:t>
            </a:r>
            <a:br>
              <a:rPr lang="fr-FR" sz="2400" dirty="0"/>
            </a:br>
            <a:r>
              <a:rPr lang="fr-FR" sz="2400" dirty="0"/>
              <a:t/>
            </a:r>
            <a:br>
              <a:rPr lang="fr-FR" sz="2400" dirty="0"/>
            </a:br>
            <a:r>
              <a:rPr lang="fr-FR" sz="2400" dirty="0"/>
              <a:t>Sur les panneaux : St Jacques et St Paul ( à gauche) et St André et St Jean l’Evangéliste ( à droite)</a:t>
            </a:r>
          </a:p>
        </p:txBody>
      </p:sp>
    </p:spTree>
    <p:extLst>
      <p:ext uri="{BB962C8B-B14F-4D97-AF65-F5344CB8AC3E}">
        <p14:creationId xmlns:p14="http://schemas.microsoft.com/office/powerpoint/2010/main" val="38079442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32065" y="1452084"/>
            <a:ext cx="11951278" cy="1325563"/>
          </a:xfrm>
        </p:spPr>
        <p:txBody>
          <a:bodyPr>
            <a:noAutofit/>
          </a:bodyPr>
          <a:lstStyle/>
          <a:p>
            <a:r>
              <a:rPr lang="fr-FR" sz="2800" b="1" dirty="0" smtClean="0"/>
              <a:t>      </a:t>
            </a:r>
            <a:r>
              <a:rPr lang="fr-FR" sz="2800" b="1" dirty="0" smtClean="0">
                <a:solidFill>
                  <a:schemeClr val="accent1"/>
                </a:solidFill>
              </a:rPr>
              <a:t>« Polyptyque du Jugement Dernier » </a:t>
            </a:r>
            <a:r>
              <a:rPr lang="fr-FR" sz="2800" dirty="0" smtClean="0">
                <a:solidFill>
                  <a:schemeClr val="accent1"/>
                </a:solidFill>
              </a:rPr>
              <a:t>Roger van der WEYDEN 1446/1452</a:t>
            </a:r>
            <a:br>
              <a:rPr lang="fr-FR" sz="2800" dirty="0" smtClean="0">
                <a:solidFill>
                  <a:schemeClr val="accent1"/>
                </a:solidFill>
              </a:rPr>
            </a:br>
            <a:r>
              <a:rPr lang="fr-FR" sz="2800" dirty="0" smtClean="0">
                <a:solidFill>
                  <a:schemeClr val="accent1"/>
                </a:solidFill>
              </a:rPr>
              <a:t>               (214 x 560 cm) Musée de l’Hôtel Dieu à BEAUNE</a:t>
            </a:r>
            <a:br>
              <a:rPr lang="fr-FR" sz="2800" dirty="0" smtClean="0">
                <a:solidFill>
                  <a:schemeClr val="accent1"/>
                </a:solidFill>
              </a:rPr>
            </a:br>
            <a:r>
              <a:rPr lang="fr-FR" sz="2800" dirty="0">
                <a:solidFill>
                  <a:schemeClr val="accent1"/>
                </a:solidFill>
              </a:rPr>
              <a:t/>
            </a:r>
            <a:br>
              <a:rPr lang="fr-FR" sz="2800" dirty="0">
                <a:solidFill>
                  <a:schemeClr val="accent1"/>
                </a:solidFill>
              </a:rPr>
            </a:br>
            <a:r>
              <a:rPr lang="fr-FR" sz="2800" dirty="0" smtClean="0"/>
              <a:t>On considère cette œuvre comme une des plus représentatives du siècle d’or hollandais et la plus imposante : </a:t>
            </a:r>
            <a:r>
              <a:rPr lang="fr-FR" sz="2800" b="1" u="sng" dirty="0" smtClean="0"/>
              <a:t>15 panneaux </a:t>
            </a:r>
            <a:r>
              <a:rPr lang="fr-FR" sz="2800" dirty="0" smtClean="0"/>
              <a:t>quand le retable est ouvert.</a:t>
            </a:r>
            <a:br>
              <a:rPr lang="fr-FR" sz="2800" dirty="0" smtClean="0"/>
            </a:br>
            <a:r>
              <a:rPr lang="fr-FR" sz="2800" dirty="0" smtClean="0"/>
              <a:t/>
            </a:r>
            <a:br>
              <a:rPr lang="fr-FR" sz="2800" dirty="0" smtClean="0"/>
            </a:br>
            <a:r>
              <a:rPr lang="fr-FR" sz="2800" dirty="0" smtClean="0"/>
              <a:t>Il était placé dans une vaste nef pouvant accueillir une trentaine de lits et devait être visible de tous</a:t>
            </a:r>
            <a:endParaRPr lang="fr-FR" sz="2800" dirty="0"/>
          </a:p>
        </p:txBody>
      </p:sp>
      <p:sp>
        <p:nvSpPr>
          <p:cNvPr id="4" name="Rectangle 3"/>
          <p:cNvSpPr/>
          <p:nvPr/>
        </p:nvSpPr>
        <p:spPr>
          <a:xfrm flipH="1" flipV="1">
            <a:off x="12192001" y="7227331"/>
            <a:ext cx="142008" cy="369332"/>
          </a:xfrm>
          <a:prstGeom prst="rect">
            <a:avLst/>
          </a:prstGeom>
        </p:spPr>
        <p:txBody>
          <a:bodyPr wrap="square">
            <a:spAutoFit/>
          </a:bodyPr>
          <a:lstStyle/>
          <a:p>
            <a:r>
              <a:rPr lang="fr-FR" dirty="0" smtClean="0"/>
              <a:t>t</a:t>
            </a:r>
            <a:endParaRPr lang="fr-FR" dirty="0"/>
          </a:p>
        </p:txBody>
      </p:sp>
    </p:spTree>
    <p:extLst>
      <p:ext uri="{BB962C8B-B14F-4D97-AF65-F5344CB8AC3E}">
        <p14:creationId xmlns:p14="http://schemas.microsoft.com/office/powerpoint/2010/main" val="33719758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4511" y="2764799"/>
            <a:ext cx="5739246" cy="1325563"/>
          </a:xfrm>
        </p:spPr>
        <p:txBody>
          <a:bodyPr>
            <a:noAutofit/>
          </a:bodyPr>
          <a:lstStyle/>
          <a:p>
            <a:r>
              <a:rPr lang="fr-FR" sz="2800" dirty="0" smtClean="0"/>
              <a:t>L’intérieur du retable est réservé au sacré alors que l’extérieur est consacré aux donateurs : le chancelier de Bourgogne Nicolas ROLIN et son épouse Guigonne de SALINS qui ont fondé les hospices de Beaune pour le salut des âmes des pauvres et des malades.</a:t>
            </a:r>
            <a:br>
              <a:rPr lang="fr-FR" sz="2800" dirty="0" smtClean="0"/>
            </a:br>
            <a:r>
              <a:rPr lang="fr-FR" sz="2800" dirty="0" smtClean="0"/>
              <a:t>Remarquable travail en grisaille, imitation de sculptures et effet de niches pour accueillir un ange, la Vierge, St Sébastien et St Antoine</a:t>
            </a:r>
            <a:br>
              <a:rPr lang="fr-FR" sz="2800" dirty="0" smtClean="0"/>
            </a:br>
            <a:r>
              <a:rPr lang="fr-FR" sz="2800" dirty="0" smtClean="0"/>
              <a:t>au centre.</a:t>
            </a:r>
            <a:br>
              <a:rPr lang="fr-FR" sz="2800" dirty="0" smtClean="0"/>
            </a:br>
            <a:r>
              <a:rPr lang="fr-FR" sz="2800" dirty="0" smtClean="0"/>
              <a:t>Sur les côtés les donateurs agenouillés, en prière, chacun face à un des saints protecteurs de l’hospice Ils sont accompagnés d’un ange.</a:t>
            </a:r>
            <a:endParaRPr lang="fr-FR" sz="2800" dirty="0"/>
          </a:p>
        </p:txBody>
      </p:sp>
      <p:sp>
        <p:nvSpPr>
          <p:cNvPr id="5" name="Rectangle 4"/>
          <p:cNvSpPr/>
          <p:nvPr/>
        </p:nvSpPr>
        <p:spPr>
          <a:xfrm>
            <a:off x="5974815" y="82481"/>
            <a:ext cx="6096000" cy="3785652"/>
          </a:xfrm>
          <a:prstGeom prst="rect">
            <a:avLst/>
          </a:prstGeom>
        </p:spPr>
        <p:txBody>
          <a:bodyPr>
            <a:spAutoFit/>
          </a:bodyPr>
          <a:lstStyle/>
          <a:p>
            <a:r>
              <a:rPr lang="fr-FR" sz="2400" dirty="0"/>
              <a:t>Le retable ouvert représente le Christ en majesté assis sur le globe, c’est le juge suprême avec St Michel qui pèse les âmes. De chaque côté de lui des anges tenant différents objets.</a:t>
            </a:r>
            <a:br>
              <a:rPr lang="fr-FR" sz="2400" dirty="0"/>
            </a:br>
            <a:r>
              <a:rPr lang="fr-FR" sz="2400" dirty="0"/>
              <a:t> On a l’effet d’un Christ surplombant le monde par le biais du format.</a:t>
            </a:r>
            <a:br>
              <a:rPr lang="fr-FR" sz="2400" dirty="0"/>
            </a:br>
            <a:r>
              <a:rPr lang="fr-FR" sz="2400" dirty="0"/>
              <a:t> Sur les autres panneaux latéraux les différents personnages sont alignés et leurs regards sont tournés vers l’axe central.</a:t>
            </a:r>
            <a:br>
              <a:rPr lang="fr-FR" sz="2400" dirty="0"/>
            </a:br>
            <a:endParaRPr lang="fr-FR" sz="2400" dirty="0"/>
          </a:p>
        </p:txBody>
      </p:sp>
    </p:spTree>
    <p:extLst>
      <p:ext uri="{BB962C8B-B14F-4D97-AF65-F5344CB8AC3E}">
        <p14:creationId xmlns:p14="http://schemas.microsoft.com/office/powerpoint/2010/main" val="27890408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23134" y="1408598"/>
            <a:ext cx="11088644" cy="1325563"/>
          </a:xfrm>
        </p:spPr>
        <p:txBody>
          <a:bodyPr>
            <a:noAutofit/>
          </a:bodyPr>
          <a:lstStyle/>
          <a:p>
            <a:r>
              <a:rPr lang="fr-FR" sz="2800" dirty="0" smtClean="0"/>
              <a:t>Le Christ assis sur un arc en ciel tient une fleur de lys dans sa main droite et une épée à gauche ( lys= paradis, épée= enfer)</a:t>
            </a:r>
            <a:br>
              <a:rPr lang="fr-FR" sz="2800" dirty="0" smtClean="0"/>
            </a:br>
            <a:r>
              <a:rPr lang="fr-FR" sz="2800" dirty="0" smtClean="0"/>
              <a:t>Il semble surveiller St Michel entouré d’anges musiciens (trompettes) qui est entrain de soupeser les âmes. Cette opération est déterminante; en fonction de leur conduite sur Terre :</a:t>
            </a:r>
            <a:br>
              <a:rPr lang="fr-FR" sz="2800" dirty="0" smtClean="0"/>
            </a:br>
            <a:r>
              <a:rPr lang="fr-FR" sz="2800" dirty="0" smtClean="0"/>
              <a:t>- ils seront élus et iront au Paradis</a:t>
            </a:r>
            <a:br>
              <a:rPr lang="fr-FR" sz="2800" dirty="0" smtClean="0"/>
            </a:br>
            <a:r>
              <a:rPr lang="fr-FR" sz="2800" dirty="0" smtClean="0"/>
              <a:t>- ils seront damnés et rejoindront l’Enfer </a:t>
            </a:r>
            <a:endParaRPr lang="fr-FR" sz="2800" dirty="0"/>
          </a:p>
        </p:txBody>
      </p:sp>
      <p:sp>
        <p:nvSpPr>
          <p:cNvPr id="4" name="Rectangle 3"/>
          <p:cNvSpPr/>
          <p:nvPr/>
        </p:nvSpPr>
        <p:spPr>
          <a:xfrm>
            <a:off x="523134" y="3441680"/>
            <a:ext cx="11088644" cy="3785652"/>
          </a:xfrm>
          <a:prstGeom prst="rect">
            <a:avLst/>
          </a:prstGeom>
        </p:spPr>
        <p:txBody>
          <a:bodyPr wrap="square">
            <a:spAutoFit/>
          </a:bodyPr>
          <a:lstStyle/>
          <a:p>
            <a:r>
              <a:rPr lang="fr-FR" sz="2400" dirty="0"/>
              <a:t>Entourant le Christ 4 anges vêtus d’une aube blanche présentent les instruments de la Passion ( motif récurrent dans les scènes de Jugement Dernier)</a:t>
            </a:r>
            <a:br>
              <a:rPr lang="fr-FR" sz="2400" dirty="0"/>
            </a:br>
            <a:r>
              <a:rPr lang="fr-FR" sz="2400" dirty="0"/>
              <a:t>1: la croix et les 3 clous</a:t>
            </a:r>
            <a:br>
              <a:rPr lang="fr-FR" sz="2400" dirty="0"/>
            </a:br>
            <a:r>
              <a:rPr lang="fr-FR" sz="2400" dirty="0"/>
              <a:t>2: la couronne d’épines et le roseau de la dérision</a:t>
            </a:r>
            <a:br>
              <a:rPr lang="fr-FR" sz="2400" dirty="0"/>
            </a:br>
            <a:r>
              <a:rPr lang="fr-FR" sz="2400" dirty="0"/>
              <a:t/>
            </a:r>
            <a:br>
              <a:rPr lang="fr-FR" sz="2400" dirty="0"/>
            </a:br>
            <a:r>
              <a:rPr lang="fr-FR" sz="2400" dirty="0"/>
              <a:t>3: l’éponge et le seau de vinaigre</a:t>
            </a:r>
            <a:br>
              <a:rPr lang="fr-FR" sz="2400" dirty="0"/>
            </a:br>
            <a:r>
              <a:rPr lang="fr-FR" sz="2400" dirty="0"/>
              <a:t>4: accroché à la colonne de flagellation, les 3 fouets</a:t>
            </a:r>
            <a:br>
              <a:rPr lang="fr-FR" sz="2400" dirty="0"/>
            </a:br>
            <a:r>
              <a:rPr lang="fr-FR" sz="2400" dirty="0"/>
              <a:t/>
            </a:r>
            <a:br>
              <a:rPr lang="fr-FR" sz="2400" dirty="0"/>
            </a:br>
            <a:r>
              <a:rPr lang="fr-FR" sz="2400" dirty="0"/>
              <a:t>Afin que leurs mains ne touchent </a:t>
            </a:r>
            <a:r>
              <a:rPr lang="fr-FR" sz="2400" dirty="0" smtClean="0"/>
              <a:t>pas ces </a:t>
            </a:r>
            <a:r>
              <a:rPr lang="fr-FR" sz="2400" dirty="0"/>
              <a:t>objets sacrés, elles sont recouvertes d’un voile</a:t>
            </a:r>
            <a:br>
              <a:rPr lang="fr-FR" sz="2400" dirty="0"/>
            </a:br>
            <a:endParaRPr lang="fr-FR" sz="2400" dirty="0"/>
          </a:p>
        </p:txBody>
      </p:sp>
    </p:spTree>
    <p:extLst>
      <p:ext uri="{BB962C8B-B14F-4D97-AF65-F5344CB8AC3E}">
        <p14:creationId xmlns:p14="http://schemas.microsoft.com/office/powerpoint/2010/main" val="3039521222"/>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2824</TotalTime>
  <Words>1578</Words>
  <Application>Microsoft Office PowerPoint</Application>
  <PresentationFormat>Grand écran</PresentationFormat>
  <Paragraphs>117</Paragraphs>
  <Slides>46</Slides>
  <Notes>1</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46</vt:i4>
      </vt:variant>
    </vt:vector>
  </HeadingPairs>
  <TitlesOfParts>
    <vt:vector size="50" baseType="lpstr">
      <vt:lpstr>Arial</vt:lpstr>
      <vt:lpstr>Calibri</vt:lpstr>
      <vt:lpstr>Calibri Light</vt:lpstr>
      <vt:lpstr>Thème Office</vt:lpstr>
      <vt:lpstr>Une information :  Ciné-Conférence : « LE CARAVAGE »  vendredi 17 novembre 2023 à 17 Heures cinéma «  l’Espace » AGON - COUTAINVILLE </vt:lpstr>
      <vt:lpstr>TABLEAUX PLURIELS</vt:lpstr>
      <vt:lpstr>Quand on parle de polyptyques, on se réfère à l’origine du mot grec qui sert à désigner des tablettes aux nombreux plis ou faites d’un grand nombre de feuilles.  Il s’agit d’une composition picturale réunissant plusieurs panneaux, les polyptyques les plus courants sont les triptyques  Leur origine remonte au Moyen Age et ils se situent dans les églises : sur ou au-dessus de l’autel afin de permettre aux fidèles d’établir un lien avec le monde religieux ouvrant ainsi une porte sur le divin  </vt:lpstr>
      <vt:lpstr>Présentation PowerPoint</vt:lpstr>
      <vt:lpstr>POLYPTIQUES RELIGIEUX</vt:lpstr>
      <vt:lpstr>« Triptyque Stefaneschi » GIOTTO vers 1320( tempera et or sur bois) 222 x 254 cm Pinacothèque du VATICAN  Commande pour le maitre autel de la Basilique St Pierre de Rome Ce retable pouvait être vu à la fois par les fidèles et par l’officiant.  Au centre de la face principale un Christ en majesté entouré des martyrs de St Pierre (sa crucifixion)et St Paul(sa décapitation), à ses pieds le Cardinal mais en tenue humble et en position d’allégeance. Des détails architecturaux permettent de situer le lieu des martyrs Sur la prédelle une Vierge à l’enfant entourée d’anges et des 12 apôtres</vt:lpstr>
      <vt:lpstr>      « Polyptyque du Jugement Dernier » Roger van der WEYDEN 1446/1452                (214 x 560 cm) Musée de l’Hôtel Dieu à BEAUNE  On considère cette œuvre comme une des plus représentatives du siècle d’or hollandais et la plus imposante : 15 panneaux quand le retable est ouvert.  Il était placé dans une vaste nef pouvant accueillir une trentaine de lits et devait être visible de tous</vt:lpstr>
      <vt:lpstr>L’intérieur du retable est réservé au sacré alors que l’extérieur est consacré aux donateurs : le chancelier de Bourgogne Nicolas ROLIN et son épouse Guigonne de SALINS qui ont fondé les hospices de Beaune pour le salut des âmes des pauvres et des malades. Remarquable travail en grisaille, imitation de sculptures et effet de niches pour accueillir un ange, la Vierge, St Sébastien et St Antoine au centre. Sur les côtés les donateurs agenouillés, en prière, chacun face à un des saints protecteurs de l’hospice Ils sont accompagnés d’un ange.</vt:lpstr>
      <vt:lpstr>Le Christ assis sur un arc en ciel tient une fleur de lys dans sa main droite et une épée à gauche ( lys= paradis, épée= enfer) Il semble surveiller St Michel entouré d’anges musiciens (trompettes) qui est entrain de soupeser les âmes. Cette opération est déterminante; en fonction de leur conduite sur Terre : - ils seront élus et iront au Paradis - ils seront damnés et rejoindront l’Enfer </vt:lpstr>
      <vt:lpstr>Présentation PowerPoint</vt:lpstr>
      <vt:lpstr>« Retable de Saint Martin »  Bernardino BUTINONE et Bernardo ZENALE 1485-1505 ( 594 x 383 cm) tempera sur bois doré  Un tympan en bois doré au centre duquel se trouve un tondo représentant une Pietà  La partie principale est composée de 2 registres divisés en 3 panneaux de taille identique. Remarquable travail qui donne une illusion de profondeur La partie supérieure nous montre au centre une Vierge à l’Enfant entourée d’angelots et de chaque côté des saintes et des saints qui semblent se tenir dans des pièces avec des plafonds aux poutres dorées </vt:lpstr>
      <vt:lpstr>St Martin est le protecteur de la ville à laquelle est dédié cette œuvre; il figure donc dans la niche centrale.  On retrouve l’illusion d’optique avec un portique ouvert sur un paysage ; ce portique est orné d’une guirlande qui renforce l’effet décoratif  La scénographie représente le saint à cheval, coupant son manteau avec son épée pour le donner à un pauvre.  Ce type de polyptyque  d’un seul panneau s’appelle une pala   </vt:lpstr>
      <vt:lpstr>« L’adoration de l’Agneau Mystique » Jan et Hubert VAN EYCK 1420/1430 350 x 225 (fermé) 350 x 460 (ouvert) composé de 24 panneaux </vt:lpstr>
      <vt:lpstr>La bande inférieure donne le titre de l’œuvre: l’adoration de l’Agneau  Mystique A gauche les cavaliers( juges et chevaliers du Christ), à droite les piétons ( ermites et pèlerins) Ces groupes viennent se concentrer autour de l’autel; les frères VAN EYCK ont représenté dans ce panneau central un nombre impressionnant de personnages répartis en 4 groupes dans un vaste espace et un travail de perspective </vt:lpstr>
      <vt:lpstr>Le panneau central est une représentation classique d’Annonciation qui se situe dans un intérieur flamand(mobilier, blason sur les vitres supérieures de la fenêtre) A gauche, les donateurs agenouillés dans un jardin devant une porte ouverte; ils semblent observer la scène avec Marie et l’ange Gabriel A droite, Joseph s’affaire dans son atelier de charpentier.  Il n’a aucun accès à la scène «  divine » . 2 églises permettent de situer le lieu : Liège </vt:lpstr>
      <vt:lpstr>« Le Jardin des Délices » Jérôme BOSCH – 1494/1505  ( 220 x 389 cm)                                         Musée du Prado Les volets fermés sont peints en grisaille; ils figurent la création du monde avec en médaillon en haut à gauche le Créateur</vt:lpstr>
      <vt:lpstr>Il est le plus fréquemment présenté fermé  La 1ère ouverture est réalisé le dimanche  La 2nde ouverture se fait lors de certaines fêtes religieuses</vt:lpstr>
      <vt:lpstr>                            Seconde vue (4 panneaux + 2 pour la même prédelle)  L’Annonciation, la Nativité avec un concert d’anges, la Résurrection et l’Ascension  </vt:lpstr>
      <vt:lpstr>De retour d’Italie, RUBENS s’est imprégné de la peinture des artistes de la Renaissance mais surtout de celle du CARAVAGE, il va recevoir de nombreuses commandes religieuses entre 1610 et 1612 «  Descente de Croix » «  Résurrection » «  Lamentations du Christ » toutes traitées en triptyques</vt:lpstr>
      <vt:lpstr>Hormis chez les préraphaélites qui le traiteront, selon les bases de leur inspiration : religion, mythologie, récits chevaleresques, le polyptyque à vocation religieuse va disparaitre pour laisser place aux tableaux pluriels avec un traitement profane ( parfois moralisateur chez les naturalistes)</vt:lpstr>
      <vt:lpstr>Polyptyques profanes à valeur narrative ou décorative  Si les impressionnistes ne se sont pas intéressés à ce type de tableaux, certains courants artistiques y ont travaillé :  - les naturalistes - les symbolistes - les nabis - les expressionnistes </vt:lpstr>
      <vt:lpstr>                             « Les Marchands de craie » Léon FREDERIC -1882-                      ( 200 x 115+267+115 cm soit 200 x 497 cm)  Ce peintre symboliste belge très marqué par le naturalisme et la peinture réaliste, a réalisé d’imposantes compositions où il révèle ses orientations politiques et religieuses; il se réfère souvent aux triptyques de l’art religieux flamand en accordant une interpénétration du religieux et du social  </vt:lpstr>
      <vt:lpstr>« Les âges de l’ouvrier » Léon FREDERIC- 1895/1897 (163 x 376cm) Musée d’Orsay  On retrouve les mêmes caractéristiques que dans le tableau précédent avec un côté moralisateur pour ce tableau réalisé sur 3 années. Le cadre est la ville de Bruxelles dont on reconnait l’hôpital, l’hôtel de ville, la prison comme éléments d’architecture  </vt:lpstr>
      <vt:lpstr>« Tout meurt, mais tout ressuscitera par l’amour de Dieu » Léon FREDERIC (1,61 x 11 mètres) polyptyque de 7 panneaux que le peintre réalisera en 25 ans Il le terminera en 1918 et veut dénoncer la folie des guerres et le chagrin qu’elles apportent</vt:lpstr>
      <vt:lpstr>« Au pays de la mer » Charles COTTET -1898- (176x 119+237+119cm – soit 176 x 475 cm) Musée d’Orsay volet gauche:  Ceux qui partent/ panneau central: Le repas des adieux  volet droit : Celles qui restent    Une ode aux travailleurs de la mer, aux femmes de marins pour cet artiste dont les sujets de prédilection portaient sur la Bretagne et notamment Ouessant afin d’y évoquer la mer omniprésente La palette sombre donne une dimension tragique: dernier repas, dernier départ, ultime attente? </vt:lpstr>
      <vt:lpstr>                           « Triptyque de la Mine » Constantin MEUNIER-1902-                  ( 140 x 85+ 170+ 85 soit 140 x340 cm  )-Musées royaux des Beaux Arts de Belgique Artiste belge ( peintre et sculpteur) il porte un regard sur le monde du labeur notamment celui des mineurs du Borinage, du Pays noir à la manière des peintres naturalistes comme MILLET, COURBET…</vt:lpstr>
      <vt:lpstr>« La vie de l’Humanité » Gustave MOREAU 1886 ( huile sur bois) chaque panneau : 33,6 x 25,5 cm Musée Gustave MOREAU  Il s’agit d’un retable richement décoré, doré à l’or fin avec des colonnes qui lui donnent un côté antique.  Il est composé de 9 panneaux superposés sur 3 rangs qui sont surmonté d’un frontispice semi-circulaire Chaque rangée représente les âges de la vie avec une inspiration biblique(1 et 3) ou antique(2)</vt:lpstr>
      <vt:lpstr>L’âge d’or : Adam et Eve aux 3 principaux moments de la journée dans un fond japonisant -le matin :, le couple nu ( = innocence) s’émerveille devant la beauté du monde/ -le midi : ils avancent éblouis dans une nature harmonieuse accompagnés d’un lion docile et d’oiseaux blancs ( qui ressemblent à des anges)/ le soir : sur un fond de tissu précieux, brodé d’or, la lune est levée, Eve s’endort entre un cygne blanc et Adam qui semble veiller sur elle mais un fruit lourd pend de l’arbre au dessus d’eux</vt:lpstr>
      <vt:lpstr>Chez les nabis, ceux qui « s’octroient le droit de tout oser » le polyptyque devient objet de décor avec pour but celui d’agrémenter les intérieurs; il s’agit de panneaux ou de paravents</vt:lpstr>
      <vt:lpstr>« Promenade des nourrices » ou «  Frise des fiacres » Pierre BONNARD-1897- 143 x 460 cm Musée d’Orsay  Dans un fond blanc, avec un graphisme tendre, il transpose la vie parisienne à travers ces scénettes : -une jeune femme à la silhouette allongée, - des nourrices qui accompagnent de jeunes enfants jouant au cerceau alors qu’un petit chien sautille. La continuité des scènes est obtenue grâce aux motifs qui se situent d’un panneau sur un autre La frise dans la partie supérieure est un motif de fiacres qui forme une station;  ce motif répété renforce l’aspect décoratif</vt:lpstr>
      <vt:lpstr>« Personnages dans un intérieur » Edouard VUILLARD- 1896- Petit Palais PARIS « Le Travail », « le Choix des livres », «  L’Intimité », « La Musique » ( peinture à la colle) Chaque panneau 212 x 77 cm </vt:lpstr>
      <vt:lpstr>« l’Eternel Eté : le Chant choral, l’Orgue, le Quatuor, la Danse »  Maurice DENIS               1905 – 4 panneaux de 147 x 76 chacun – Musée d’Orsay- Commande pour décorer un salon de musique( aménagé en fonction des dimensions du tableau)            </vt:lpstr>
      <vt:lpstr>Les expressionnistes allemands : Emil NOLDE, Max BECKMAN et principalement Otto DIX vont reprendre la thématique religieuse originelle du polyptyque médiéval tout en dénonçant les traumatismes de la Grande Guerre et l’angoisse face à la montée du nazisme</vt:lpstr>
      <vt:lpstr>                « La Vie du Christ » Emil NOLDE 1911-1912  (220 x 579 cm) Considéré comme le père de l’expressionnisme, il veut solliciter une réaction émotionnelle; l’être humain est au cœur de ses préoccupations avec un aspect spirituel omniprésent. Son œuvre est qualifiée de DEGENEREE de par son côté non conventionnel Ici une inspiration certaine du retable d’Issenheim pour représenter 9 épisodes de la vie du Christ : le panneau principal montre « la Crucifixion », les 4 volets de gauche : «  Nuit Sacrée », » Les Rois Mages », « Jésus parmi les Docteurs » « Le Christ et Judas » les 4 panneaux du volet de droite  » Les femmes au Tombeau »,  «  La Résurrection », « l’Ascension » et «  l’Incrédulité de Thomas » </vt:lpstr>
      <vt:lpstr>Dans le panneau central on note une certaine conformité par rapport aux Ecritures : représentation du Christ avec sa couronne d’épines, ses blessures, son corps décharné entouré des 2 larrons  Ce qui peut surprendre c’est la représentation de Marie-Madeleine se tordant les mains de douleur avec la Vierge Marie à ses côtés ( telle une gitane); les soldats véritables soudards jouant aux dés pour remporter la tunique</vt:lpstr>
      <vt:lpstr>« La Grande Ville » ou « Metropolis » Otto DIX -1927/1928- (540 x 300 cm)  Confrontation de deux mondes diamétralement opposés : celui des mutilés de guerre, misérables et oubliés et celui de la fête dans les cabarets où l’on s’amuse aux accents du jazz</vt:lpstr>
      <vt:lpstr>« La Guerre » Otto DIX -1929/1932- tempera sur bois (270 x 430 cm) reprise du triptyque sacré avec prédelle pour dénoncer avec beaucoup de réalisme les horreurs de la guerre</vt:lpstr>
      <vt:lpstr>« Départ » Max BECKMANN 1932/35  -panneau central : 215 x 115 cm - chaque volet 215 x 99,7 cm soit 215 x 314,4 cm Au centre plusieurs personnages s’apprêtent à partir à bord d’une barque, la Reine tient fermement un enfant, un trésor: la LIBERTE. Le ciel est d’un bleu pur et sans nuage, la mer calme ( notion d’infini) Sur les volets latéraux : des scènes de barbarie, de cruauté, des personnages bâillonnés et oppressés dans des pièces étouffantes aux couleurs terreuses  qui illustrent le chaos </vt:lpstr>
      <vt:lpstr>POLYPTYQUES d’AUJOURD’HUI</vt:lpstr>
      <vt:lpstr>BACON c’est le peintre de l’excès, parfois qualifié d’expressionniste. Il a été traumatisé par la violence de son père qui l’a maltraité quand celui-ci i a découvert l’homosexualité de Francis. Peintre autodidacte( il a commencé comme peintre décorateur), c’était un grand admirateur de VAN GOGH,PICASSO; ses œuvres (beaucoup de triptyques) montrent des visages déformés, torturés et des scènes où l’isolement est prégnant. Il a inspiré des cinéastes ( David LYNCH)</vt:lpstr>
      <vt:lpstr>       « Peinture 3 juin 1967 » Pierre SOULAGES ( 202 x 375 cm) Musée RODEZ 2 coupures verticales interrompent les larges traces noires qui recouvrent l’espace composé de 3 panneaux. Quelques réserves : parties où le blanc de la toile est laissé apparent établissent la continuité directe entre les panneaux. Il veut montrer ce principe de continuité </vt:lpstr>
      <vt:lpstr>« Le Grand Spectacle » ou « Nil »Jean-Michel BASQUIAT*- 1983  ( 173 x 358cm)  Grand maitre du street art, il dénonce le sort de la communauté afro-américaine : référence à l’esclavage, à l’exploitation de cette communauté</vt:lpstr>
      <vt:lpstr>« A Bigger Grand Canyon » David HOCKNEY*– 1998- (207 x 744 cm)  Il s’agit d’un assemblage de 60 toiles : sorte de puzzle géant qui montre le gigantisme des grands espaces, traité comme un écran de cinéma avec des couleurs saturées  Le spectateur estime le proche, le lointain, l’immensité des lieux avec leurs déclivités                                          </vt:lpstr>
      <vt:lpstr>«  Isaïe d’Issenheim » Gérard GAROUSTE* 2007        - détail du retable (1512/16) (260 x 220 chaque panneau)                                                  « l’Annonciation »  Gérard GAROUSTE: peintre sculpteur a réalisé beaucoup de mises en scène, de décors de théâtre (Palais de L’Elysée à la demande de Danielle Mitterrand) S’intéresse à la peinture figurative depuis les années 1970, son inspiration est souvent puisée dans la Bible et le Talmud.</vt:lpstr>
      <vt:lpstr>Panneau de droite: La scène se passe devant le portail d’une église Un personnage qui semble en crise est tombé, il semble terrassé : membres, cheveux dressés sur la tête, yeux exorbités…  Un autre personnage en blouse blanche s’apprête à le relever, il arbore une sorte de sourire narquois.  Il faut sans doute lire le tableau non pas de gauche à droite MAIS comme dans l’écriture juive de droite à gauche: ce panneau serait donc le 1er GAROUSTE et sa maladie mentale le 2nd panneau illustrerait le chemin de la guérison grâce à la religion. </vt:lpstr>
      <vt:lpstr>CONCLUSION  Si ils ont perdu leur vocation religieuse sous la forme du retable, les tableaux pluriels perdurent et conservent leur vocation : celle d’engager le spectateur à visionner les panneaux d’un même regard ou à les observer séparément; à priori, au départ, l’œil se fixe sur le panneau central et considère ensuite les volets latéraux.   La différence essentielle réside dans le fait que les premiers polyptyques avaient pour la plupart une valeur narrative alors que les contemporains font davantage appel à des notions philosophiques : le tableau multiple, comme l’homme, est à la fois singulier et pluriel; il peut être à la fois contradictoire ou complémentaire.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TABLEAUX PLURIELS</dc:title>
  <dc:creator>Béatrice</dc:creator>
  <cp:lastModifiedBy>Béatrice</cp:lastModifiedBy>
  <cp:revision>209</cp:revision>
  <dcterms:created xsi:type="dcterms:W3CDTF">2023-06-26T15:07:24Z</dcterms:created>
  <dcterms:modified xsi:type="dcterms:W3CDTF">2023-11-06T18:41:32Z</dcterms:modified>
</cp:coreProperties>
</file>