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2" r:id="rId7"/>
    <p:sldId id="261" r:id="rId8"/>
    <p:sldId id="269" r:id="rId9"/>
    <p:sldId id="270" r:id="rId10"/>
    <p:sldId id="264" r:id="rId11"/>
    <p:sldId id="268" r:id="rId12"/>
    <p:sldId id="267" r:id="rId13"/>
    <p:sldId id="272" r:id="rId14"/>
    <p:sldId id="274" r:id="rId15"/>
    <p:sldId id="279" r:id="rId16"/>
    <p:sldId id="276" r:id="rId17"/>
    <p:sldId id="277" r:id="rId18"/>
    <p:sldId id="280" r:id="rId19"/>
    <p:sldId id="284" r:id="rId20"/>
    <p:sldId id="285" r:id="rId21"/>
    <p:sldId id="283" r:id="rId22"/>
    <p:sldId id="288" r:id="rId23"/>
    <p:sldId id="340" r:id="rId24"/>
    <p:sldId id="281" r:id="rId25"/>
    <p:sldId id="290" r:id="rId26"/>
    <p:sldId id="297" r:id="rId27"/>
    <p:sldId id="292" r:id="rId28"/>
    <p:sldId id="300" r:id="rId29"/>
    <p:sldId id="301" r:id="rId30"/>
    <p:sldId id="305" r:id="rId31"/>
    <p:sldId id="303" r:id="rId32"/>
    <p:sldId id="308" r:id="rId33"/>
    <p:sldId id="302" r:id="rId34"/>
    <p:sldId id="324" r:id="rId35"/>
    <p:sldId id="328" r:id="rId36"/>
    <p:sldId id="332" r:id="rId37"/>
    <p:sldId id="326" r:id="rId38"/>
    <p:sldId id="337" r:id="rId39"/>
    <p:sldId id="330" r:id="rId40"/>
    <p:sldId id="334" r:id="rId41"/>
    <p:sldId id="335" r:id="rId42"/>
    <p:sldId id="309" r:id="rId43"/>
    <p:sldId id="320" r:id="rId44"/>
    <p:sldId id="310" r:id="rId45"/>
    <p:sldId id="312" r:id="rId46"/>
    <p:sldId id="321" r:id="rId47"/>
    <p:sldId id="323" r:id="rId48"/>
    <p:sldId id="317" r:id="rId49"/>
    <p:sldId id="316" r:id="rId50"/>
    <p:sldId id="339" r:id="rId5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F029684-176B-43A1-94DB-9C9C3BA68F77}" type="datetimeFigureOut">
              <a:rPr lang="fr-FR" smtClean="0"/>
              <a:t>18/03/2024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3217132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029684-176B-43A1-94DB-9C9C3BA68F77}" type="datetimeFigureOut">
              <a:rPr lang="fr-FR" smtClean="0"/>
              <a:t>18/03/2024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274606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029684-176B-43A1-94DB-9C9C3BA68F77}" type="datetimeFigureOut">
              <a:rPr lang="fr-FR" smtClean="0"/>
              <a:t>18/03/2024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379946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029684-176B-43A1-94DB-9C9C3BA68F77}" type="datetimeFigureOut">
              <a:rPr lang="fr-FR" smtClean="0"/>
              <a:t>18/03/2024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175886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F029684-176B-43A1-94DB-9C9C3BA68F77}" type="datetimeFigureOut">
              <a:rPr lang="fr-FR" smtClean="0"/>
              <a:t>18/03/2024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205297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F029684-176B-43A1-94DB-9C9C3BA68F77}" type="datetimeFigureOut">
              <a:rPr lang="fr-FR" smtClean="0"/>
              <a:t>18/03/2024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191616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F029684-176B-43A1-94DB-9C9C3BA68F77}" type="datetimeFigureOut">
              <a:rPr lang="fr-FR" smtClean="0"/>
              <a:t>18/03/2024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268878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F029684-176B-43A1-94DB-9C9C3BA68F77}" type="datetimeFigureOut">
              <a:rPr lang="fr-FR" smtClean="0"/>
              <a:t>18/03/2024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1516122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F029684-176B-43A1-94DB-9C9C3BA68F77}" type="datetimeFigureOut">
              <a:rPr lang="fr-FR" smtClean="0"/>
              <a:t>18/03/2024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274260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F029684-176B-43A1-94DB-9C9C3BA68F77}" type="datetimeFigureOut">
              <a:rPr lang="fr-FR" smtClean="0"/>
              <a:t>18/03/2024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279269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F029684-176B-43A1-94DB-9C9C3BA68F77}" type="datetimeFigureOut">
              <a:rPr lang="fr-FR" smtClean="0"/>
              <a:t>18/03/2024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F991BAB-2A52-4B64-BF37-68660860E550}" type="slidenum">
              <a:rPr lang="fr-FR" smtClean="0"/>
              <a:t>‹N°›</a:t>
            </a:fld>
            <a:endParaRPr lang="fr-FR"/>
          </a:p>
        </p:txBody>
      </p:sp>
    </p:spTree>
    <p:extLst>
      <p:ext uri="{BB962C8B-B14F-4D97-AF65-F5344CB8AC3E}">
        <p14:creationId xmlns:p14="http://schemas.microsoft.com/office/powerpoint/2010/main" val="72428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29684-176B-43A1-94DB-9C9C3BA68F77}" type="datetimeFigureOut">
              <a:rPr lang="fr-FR" smtClean="0"/>
              <a:t>18/03/2024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91BAB-2A52-4B64-BF37-68660860E550}" type="slidenum">
              <a:rPr lang="fr-FR" smtClean="0"/>
              <a:t>‹N°›</a:t>
            </a:fld>
            <a:endParaRPr lang="fr-FR"/>
          </a:p>
        </p:txBody>
      </p:sp>
    </p:spTree>
    <p:extLst>
      <p:ext uri="{BB962C8B-B14F-4D97-AF65-F5344CB8AC3E}">
        <p14:creationId xmlns:p14="http://schemas.microsoft.com/office/powerpoint/2010/main" val="215994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u="sng" dirty="0" smtClean="0">
                <a:effectLst>
                  <a:outerShdw blurRad="38100" dist="38100" dir="2700000" algn="tl">
                    <a:srgbClr val="000000">
                      <a:alpha val="43137"/>
                    </a:srgbClr>
                  </a:outerShdw>
                </a:effectLst>
              </a:rPr>
              <a:t>HEROÏNES ROMANTIQUES</a:t>
            </a:r>
            <a:endParaRPr lang="fr-FR" u="sng"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p:txBody>
          <a:bodyPr>
            <a:normAutofit/>
          </a:bodyPr>
          <a:lstStyle/>
          <a:p>
            <a:r>
              <a:rPr lang="fr-FR" sz="3200" i="1" dirty="0" smtClean="0">
                <a:solidFill>
                  <a:schemeClr val="accent1"/>
                </a:solidFill>
              </a:rPr>
              <a:t>Une exposition au Musée de la Vie Romantique </a:t>
            </a:r>
          </a:p>
          <a:p>
            <a:r>
              <a:rPr lang="fr-FR" sz="3200" i="1" dirty="0" smtClean="0">
                <a:solidFill>
                  <a:schemeClr val="accent1"/>
                </a:solidFill>
              </a:rPr>
              <a:t>du 6 avril au 4 septembre 2022</a:t>
            </a:r>
            <a:endParaRPr lang="fr-FR" sz="3200" i="1" dirty="0">
              <a:solidFill>
                <a:schemeClr val="accent1"/>
              </a:solidFill>
            </a:endParaRPr>
          </a:p>
        </p:txBody>
      </p:sp>
    </p:spTree>
    <p:extLst>
      <p:ext uri="{BB962C8B-B14F-4D97-AF65-F5344CB8AC3E}">
        <p14:creationId xmlns:p14="http://schemas.microsoft.com/office/powerpoint/2010/main" val="2693229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4074" y="5933209"/>
            <a:ext cx="6317672" cy="703552"/>
          </a:xfrm>
        </p:spPr>
        <p:txBody>
          <a:bodyPr>
            <a:normAutofit fontScale="90000"/>
          </a:bodyPr>
          <a:lstStyle/>
          <a:p>
            <a:r>
              <a:rPr lang="fr-FR" sz="2800" b="1" dirty="0" smtClean="0"/>
              <a:t>« L’Innocence de Suzanne reconnue »</a:t>
            </a:r>
            <a:r>
              <a:rPr lang="fr-FR" sz="2800" dirty="0" smtClean="0"/>
              <a:t/>
            </a:r>
            <a:br>
              <a:rPr lang="fr-FR" sz="2800" dirty="0" smtClean="0"/>
            </a:br>
            <a:r>
              <a:rPr lang="fr-FR" sz="2800" dirty="0" smtClean="0"/>
              <a:t>Valentin de Boulogne 1627 ( 211 x 250) </a:t>
            </a:r>
            <a:br>
              <a:rPr lang="fr-FR" sz="2800" dirty="0" smtClean="0"/>
            </a:br>
            <a:r>
              <a:rPr lang="fr-FR" sz="2800" dirty="0" smtClean="0"/>
              <a:t>Musée du Louvre</a:t>
            </a:r>
            <a:endParaRPr lang="fr-FR" sz="2800" dirty="0"/>
          </a:p>
        </p:txBody>
      </p:sp>
      <p:sp>
        <p:nvSpPr>
          <p:cNvPr id="4" name="ZoneTexte 3"/>
          <p:cNvSpPr txBox="1"/>
          <p:nvPr/>
        </p:nvSpPr>
        <p:spPr>
          <a:xfrm>
            <a:off x="467590" y="1205345"/>
            <a:ext cx="9590810" cy="3416320"/>
          </a:xfrm>
          <a:prstGeom prst="rect">
            <a:avLst/>
          </a:prstGeom>
          <a:noFill/>
        </p:spPr>
        <p:txBody>
          <a:bodyPr wrap="square" rtlCol="0">
            <a:spAutoFit/>
          </a:bodyPr>
          <a:lstStyle/>
          <a:p>
            <a:r>
              <a:rPr lang="fr-FR" sz="2400" i="1" dirty="0" smtClean="0">
                <a:solidFill>
                  <a:schemeClr val="accent1"/>
                </a:solidFill>
              </a:rPr>
              <a:t>C’est sans compter sur l’intervention du jeune Daniel, véritable envoyé divin, il va contester le témoignage des 2 vieux qui, séparés, ne donneront pas la même version</a:t>
            </a:r>
            <a:r>
              <a:rPr lang="fr-FR" sz="2400" i="1" dirty="0">
                <a:solidFill>
                  <a:schemeClr val="accent1"/>
                </a:solidFill>
              </a:rPr>
              <a:t> </a:t>
            </a:r>
            <a:r>
              <a:rPr lang="fr-FR" sz="2400" i="1" dirty="0" smtClean="0">
                <a:solidFill>
                  <a:schemeClr val="accent1"/>
                </a:solidFill>
              </a:rPr>
              <a:t>et vont avouer leur manigance. Ils seront alors condamnés à mort par lapidation</a:t>
            </a:r>
          </a:p>
          <a:p>
            <a:r>
              <a:rPr lang="fr-FR" sz="2400" dirty="0" smtClean="0"/>
              <a:t>Il existe peu de représentations de la fin de l’histoire ( l’épisode du bain est plus «  vendeur ») </a:t>
            </a:r>
          </a:p>
          <a:p>
            <a:r>
              <a:rPr lang="fr-FR" sz="2400" dirty="0" smtClean="0"/>
              <a:t>Daniel de son doigt accusateur ramène la vérité. Les gardes vont alors interpeller les coupables de la supercherie</a:t>
            </a:r>
          </a:p>
          <a:p>
            <a:r>
              <a:rPr lang="fr-FR" sz="2400" dirty="0" smtClean="0"/>
              <a:t>Le rideau rouge renforce la théâtralité</a:t>
            </a:r>
            <a:endParaRPr lang="fr-FR" sz="2400" dirty="0"/>
          </a:p>
        </p:txBody>
      </p:sp>
    </p:spTree>
    <p:extLst>
      <p:ext uri="{BB962C8B-B14F-4D97-AF65-F5344CB8AC3E}">
        <p14:creationId xmlns:p14="http://schemas.microsoft.com/office/powerpoint/2010/main" val="2640410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0101" y="2048452"/>
            <a:ext cx="11391900" cy="1889703"/>
          </a:xfrm>
        </p:spPr>
        <p:txBody>
          <a:bodyPr>
            <a:normAutofit fontScale="90000"/>
          </a:bodyPr>
          <a:lstStyle/>
          <a:p>
            <a:r>
              <a:rPr lang="fr-FR" sz="2800" b="1" dirty="0" smtClean="0"/>
              <a:t>« Suzanne au Bain » </a:t>
            </a:r>
            <a:r>
              <a:rPr lang="fr-FR" sz="2800" dirty="0" smtClean="0"/>
              <a:t>Albrecht ALTDORFER</a:t>
            </a:r>
            <a:br>
              <a:rPr lang="fr-FR" sz="2800" dirty="0" smtClean="0"/>
            </a:br>
            <a:r>
              <a:rPr lang="fr-FR" sz="2800" dirty="0" smtClean="0"/>
              <a:t>-1526- huile sur panneau de tilleul( 75 x61 cm)</a:t>
            </a:r>
            <a:br>
              <a:rPr lang="fr-FR" sz="2800" dirty="0" smtClean="0"/>
            </a:br>
            <a:r>
              <a:rPr lang="fr-FR" sz="2800" dirty="0" smtClean="0"/>
              <a:t/>
            </a:r>
            <a:br>
              <a:rPr lang="fr-FR" sz="2800" dirty="0" smtClean="0"/>
            </a:br>
            <a:r>
              <a:rPr lang="fr-FR" sz="2800" dirty="0" smtClean="0"/>
              <a:t>Tous les épisodes sont représentés avec pour cadre un paysage bucolique et le magnifique palais du mari de Suzanne ( superbe travail sur l’architecture)</a:t>
            </a:r>
            <a:br>
              <a:rPr lang="fr-FR" sz="2800" dirty="0" smtClean="0"/>
            </a:br>
            <a:r>
              <a:rPr lang="fr-FR" sz="2800" dirty="0" smtClean="0"/>
              <a:t>Ce qui est intéressant c’est de montrer le procès et surtout la lapidation des vieillards sur le parvis suite à leur condamnation. Suzanne reste chaste avec son lys à la main et son broc d’eau</a:t>
            </a:r>
            <a:br>
              <a:rPr lang="fr-FR" sz="2800" dirty="0" smtClean="0"/>
            </a:br>
            <a:r>
              <a:rPr lang="fr-FR" sz="2800" dirty="0" smtClean="0"/>
              <a:t>(</a:t>
            </a:r>
            <a:r>
              <a:rPr lang="fr-FR" sz="2800" b="1" dirty="0" smtClean="0"/>
              <a:t>pure</a:t>
            </a:r>
            <a:r>
              <a:rPr lang="fr-FR" sz="2800" dirty="0" smtClean="0"/>
              <a:t>)</a:t>
            </a:r>
            <a:br>
              <a:rPr lang="fr-FR" sz="2800" dirty="0" smtClean="0"/>
            </a:br>
            <a:r>
              <a:rPr lang="fr-FR" sz="2800" dirty="0" smtClean="0"/>
              <a:t> </a:t>
            </a:r>
            <a:br>
              <a:rPr lang="fr-FR" sz="2800" dirty="0" smtClean="0"/>
            </a:br>
            <a:r>
              <a:rPr lang="fr-FR" sz="2800" dirty="0"/>
              <a:t/>
            </a:r>
            <a:br>
              <a:rPr lang="fr-FR" sz="2800" dirty="0"/>
            </a:br>
            <a:r>
              <a:rPr lang="fr-FR" sz="2800" dirty="0" smtClean="0"/>
              <a:t/>
            </a:r>
            <a:br>
              <a:rPr lang="fr-FR" sz="2800" dirty="0" smtClean="0"/>
            </a:br>
            <a:endParaRPr lang="fr-FR" sz="2800" dirty="0"/>
          </a:p>
        </p:txBody>
      </p:sp>
      <p:cxnSp>
        <p:nvCxnSpPr>
          <p:cNvPr id="6" name="Connecteur droit avec flèche 5"/>
          <p:cNvCxnSpPr/>
          <p:nvPr/>
        </p:nvCxnSpPr>
        <p:spPr>
          <a:xfrm flipH="1">
            <a:off x="4644736" y="4213244"/>
            <a:ext cx="2213263" cy="1485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05688" y="4213244"/>
            <a:ext cx="10491357" cy="2031325"/>
          </a:xfrm>
          <a:prstGeom prst="rect">
            <a:avLst/>
          </a:prstGeom>
        </p:spPr>
        <p:txBody>
          <a:bodyPr wrap="square">
            <a:spAutoFit/>
          </a:bodyPr>
          <a:lstStyle/>
          <a:p>
            <a:r>
              <a:rPr lang="fr-FR" b="1" dirty="0"/>
              <a:t>« Suzanne et les vieillards » </a:t>
            </a:r>
            <a:r>
              <a:rPr lang="fr-FR" dirty="0"/>
              <a:t>ou</a:t>
            </a:r>
            <a:br>
              <a:rPr lang="fr-FR" dirty="0"/>
            </a:br>
            <a:r>
              <a:rPr lang="fr-FR" b="1" dirty="0"/>
              <a:t>«  Pisseuse » </a:t>
            </a:r>
            <a:r>
              <a:rPr lang="fr-FR" dirty="0"/>
              <a:t>Pablo PICASSO</a:t>
            </a:r>
            <a:br>
              <a:rPr lang="fr-FR" dirty="0"/>
            </a:br>
            <a:r>
              <a:rPr lang="fr-FR" dirty="0"/>
              <a:t>25 octobre 1966 ( 41 x 50 cm)</a:t>
            </a:r>
            <a:br>
              <a:rPr lang="fr-FR" dirty="0"/>
            </a:br>
            <a:r>
              <a:rPr lang="fr-FR" dirty="0"/>
              <a:t>eau-forte sur cuivre M.A.H. Genève</a:t>
            </a:r>
            <a:br>
              <a:rPr lang="fr-FR" dirty="0"/>
            </a:br>
            <a:r>
              <a:rPr lang="fr-FR" dirty="0"/>
              <a:t/>
            </a:r>
            <a:br>
              <a:rPr lang="fr-FR" dirty="0"/>
            </a:br>
            <a:r>
              <a:rPr lang="fr-FR" dirty="0"/>
              <a:t>Détournement de la chaste Suzanne en une femme aguicheuse dans une pose on ne peut plus érotique pour les 2 voyeurs qui la matent.</a:t>
            </a:r>
          </a:p>
        </p:txBody>
      </p:sp>
    </p:spTree>
    <p:extLst>
      <p:ext uri="{BB962C8B-B14F-4D97-AF65-F5344CB8AC3E}">
        <p14:creationId xmlns:p14="http://schemas.microsoft.com/office/powerpoint/2010/main" val="321011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07134"/>
            <a:ext cx="11953010" cy="1325563"/>
          </a:xfrm>
        </p:spPr>
        <p:txBody>
          <a:bodyPr>
            <a:normAutofit fontScale="90000"/>
          </a:bodyPr>
          <a:lstStyle/>
          <a:p>
            <a:r>
              <a:rPr lang="fr-FR" sz="2800" dirty="0" smtClean="0"/>
              <a:t>VALLOTTON supportait mal l’émancipation de la femme qu’il ressentait comme une menace</a:t>
            </a:r>
            <a:br>
              <a:rPr lang="fr-FR" sz="2800" dirty="0" smtClean="0"/>
            </a:br>
            <a:r>
              <a:rPr lang="fr-FR" sz="2800" dirty="0" smtClean="0"/>
              <a:t>aussi il condamnait le féminisme naissant. Il représente la femme comme une créature futile, calculatrice, insatiable et dominatrice!</a:t>
            </a:r>
            <a:br>
              <a:rPr lang="fr-FR" sz="2800" dirty="0" smtClean="0"/>
            </a:br>
            <a:r>
              <a:rPr lang="fr-FR" sz="2800" dirty="0" smtClean="0"/>
              <a:t/>
            </a:r>
            <a:br>
              <a:rPr lang="fr-FR" sz="2800" dirty="0" smtClean="0"/>
            </a:br>
            <a:r>
              <a:rPr lang="fr-FR" sz="2800" dirty="0" smtClean="0"/>
              <a:t>C’est pourquoi dans cette représentation il déplace la scène dans un décor contemporain ( sans doute une loge de théâtre) et surtout il inverse les rôles:</a:t>
            </a:r>
            <a:br>
              <a:rPr lang="fr-FR" sz="2800" dirty="0" smtClean="0"/>
            </a:br>
            <a:r>
              <a:rPr lang="fr-FR" sz="2800" dirty="0" smtClean="0"/>
              <a:t>- Suzanne n’est pas nue mais élégamment vêtue avec un chapeau scintillant</a:t>
            </a:r>
            <a:br>
              <a:rPr lang="fr-FR" sz="2800" dirty="0" smtClean="0"/>
            </a:br>
            <a:r>
              <a:rPr lang="fr-FR" sz="2800" dirty="0" smtClean="0"/>
              <a:t>- c’est elle qui porte un regard qui n’a rien d’innocent sur les 2 vieillards : un regard de prédatrice qui examine ses 2 prochaines victimes sans doute bien nanties. </a:t>
            </a:r>
            <a:br>
              <a:rPr lang="fr-FR" sz="2800" dirty="0" smtClean="0"/>
            </a:br>
            <a:r>
              <a:rPr lang="fr-FR" sz="2800" dirty="0"/>
              <a:t/>
            </a:r>
            <a:br>
              <a:rPr lang="fr-FR" sz="2800" dirty="0"/>
            </a:br>
            <a:r>
              <a:rPr lang="fr-FR" sz="2800" dirty="0" smtClean="0"/>
              <a:t/>
            </a:r>
            <a:br>
              <a:rPr lang="fr-FR" sz="2800" dirty="0" smtClean="0"/>
            </a:br>
            <a:endParaRPr lang="fr-FR" sz="2800" dirty="0"/>
          </a:p>
        </p:txBody>
      </p:sp>
      <p:sp>
        <p:nvSpPr>
          <p:cNvPr id="5" name="Rectangle 4"/>
          <p:cNvSpPr/>
          <p:nvPr/>
        </p:nvSpPr>
        <p:spPr>
          <a:xfrm>
            <a:off x="128154" y="303844"/>
            <a:ext cx="5545282" cy="2308324"/>
          </a:xfrm>
          <a:prstGeom prst="rect">
            <a:avLst/>
          </a:prstGeom>
        </p:spPr>
        <p:txBody>
          <a:bodyPr wrap="square">
            <a:spAutoFit/>
          </a:bodyPr>
          <a:lstStyle/>
          <a:p>
            <a:r>
              <a:rPr lang="fr-FR" sz="2400" b="1" dirty="0"/>
              <a:t>« La Chaste Suzanne » </a:t>
            </a:r>
            <a:r>
              <a:rPr lang="fr-FR" sz="2400" dirty="0"/>
              <a:t>Félix VALLOTTON</a:t>
            </a:r>
            <a:br>
              <a:rPr lang="fr-FR" sz="2400" dirty="0"/>
            </a:br>
            <a:r>
              <a:rPr lang="fr-FR" sz="2400" dirty="0"/>
              <a:t>- 1922- ( 54 x 75 cm) Musée </a:t>
            </a:r>
            <a:r>
              <a:rPr lang="fr-FR" sz="2400" dirty="0" smtClean="0"/>
              <a:t>Lausanne</a:t>
            </a:r>
          </a:p>
          <a:p>
            <a:endParaRPr lang="fr-FR" sz="2400" dirty="0"/>
          </a:p>
          <a:p>
            <a:r>
              <a:rPr lang="fr-FR" sz="2400" dirty="0"/>
              <a:t/>
            </a:r>
            <a:br>
              <a:rPr lang="fr-FR" sz="2400" dirty="0"/>
            </a:br>
            <a:r>
              <a:rPr lang="fr-FR" sz="2400" dirty="0"/>
              <a:t/>
            </a:r>
            <a:br>
              <a:rPr lang="fr-FR" sz="2400" dirty="0"/>
            </a:br>
            <a:endParaRPr lang="fr-FR" sz="2400" dirty="0"/>
          </a:p>
        </p:txBody>
      </p:sp>
      <p:sp>
        <p:nvSpPr>
          <p:cNvPr id="3" name="Rectangle 2"/>
          <p:cNvSpPr/>
          <p:nvPr/>
        </p:nvSpPr>
        <p:spPr>
          <a:xfrm>
            <a:off x="232063" y="4972919"/>
            <a:ext cx="8392391" cy="1477328"/>
          </a:xfrm>
          <a:prstGeom prst="rect">
            <a:avLst/>
          </a:prstGeom>
        </p:spPr>
        <p:txBody>
          <a:bodyPr wrap="square">
            <a:spAutoFit/>
          </a:bodyPr>
          <a:lstStyle/>
          <a:p>
            <a:r>
              <a:rPr lang="fr-FR" b="1" u="sng" dirty="0"/>
              <a:t>Marie-Clémentine</a:t>
            </a:r>
            <a:r>
              <a:rPr lang="fr-FR" b="1" dirty="0"/>
              <a:t> VALADON</a:t>
            </a:r>
            <a:br>
              <a:rPr lang="fr-FR" b="1" dirty="0"/>
            </a:br>
            <a:r>
              <a:rPr lang="fr-FR" dirty="0"/>
              <a:t>Le véritable prénom de cette artiste</a:t>
            </a:r>
            <a:br>
              <a:rPr lang="fr-FR" dirty="0"/>
            </a:br>
            <a:r>
              <a:rPr lang="fr-FR" dirty="0"/>
              <a:t> C’est Toulouse-Lautrec qui la surnomma </a:t>
            </a:r>
            <a:r>
              <a:rPr lang="fr-FR" b="1" dirty="0"/>
              <a:t>SUZANNE</a:t>
            </a:r>
            <a:r>
              <a:rPr lang="fr-FR" dirty="0"/>
              <a:t> car avant d’être  peintre, elle était modèle et posait le plus souvent pour des peintres d’un certain âge (RENOIR, PUVIS de CHAVANNE…) !</a:t>
            </a:r>
          </a:p>
        </p:txBody>
      </p:sp>
    </p:spTree>
    <p:extLst>
      <p:ext uri="{BB962C8B-B14F-4D97-AF65-F5344CB8AC3E}">
        <p14:creationId xmlns:p14="http://schemas.microsoft.com/office/powerpoint/2010/main" val="2983564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6080" y="1352262"/>
            <a:ext cx="10893137" cy="1325563"/>
          </a:xfrm>
        </p:spPr>
        <p:txBody>
          <a:bodyPr>
            <a:normAutofit fontScale="90000"/>
          </a:bodyPr>
          <a:lstStyle/>
          <a:p>
            <a:r>
              <a:rPr lang="fr-FR" sz="3200" b="1" u="sng" dirty="0" smtClean="0"/>
              <a:t>ESTHER</a:t>
            </a:r>
            <a:r>
              <a:rPr lang="fr-FR" sz="3200" u="sng" dirty="0" smtClean="0"/>
              <a:t/>
            </a:r>
            <a:br>
              <a:rPr lang="fr-FR" sz="3200" u="sng" dirty="0" smtClean="0"/>
            </a:br>
            <a:r>
              <a:rPr lang="fr-FR" sz="3200" u="sng" dirty="0"/>
              <a:t/>
            </a:r>
            <a:br>
              <a:rPr lang="fr-FR" sz="3200" u="sng" dirty="0"/>
            </a:br>
            <a:r>
              <a:rPr lang="fr-FR" sz="3200" dirty="0" smtClean="0"/>
              <a:t>Livre d’Esther ( Ancien Testament) et 21ème Livre de la Bible hébraïque</a:t>
            </a:r>
            <a:br>
              <a:rPr lang="fr-FR" sz="3200" dirty="0" smtClean="0"/>
            </a:br>
            <a:r>
              <a:rPr lang="fr-FR" sz="3200" dirty="0"/>
              <a:t/>
            </a:r>
            <a:br>
              <a:rPr lang="fr-FR" sz="3200" dirty="0"/>
            </a:br>
            <a:r>
              <a:rPr lang="fr-FR" sz="3200" b="1" dirty="0" smtClean="0"/>
              <a:t>L’histoire d’une jeune fille qui sauve son peuple de l’extermination</a:t>
            </a:r>
            <a:br>
              <a:rPr lang="fr-FR" sz="3200" b="1" dirty="0" smtClean="0"/>
            </a:br>
            <a:r>
              <a:rPr lang="fr-FR" sz="3200" b="1" dirty="0"/>
              <a:t/>
            </a:r>
            <a:br>
              <a:rPr lang="fr-FR" sz="3200" b="1" dirty="0"/>
            </a:br>
            <a:endParaRPr lang="fr-FR" sz="3200" b="1" dirty="0"/>
          </a:p>
        </p:txBody>
      </p:sp>
      <p:pic>
        <p:nvPicPr>
          <p:cNvPr id="3" name="Image 2"/>
          <p:cNvPicPr>
            <a:picLocks noChangeAspect="1"/>
          </p:cNvPicPr>
          <p:nvPr/>
        </p:nvPicPr>
        <p:blipFill rotWithShape="1">
          <a:blip r:embed="rId2" cstate="print">
            <a:extLst>
              <a:ext uri="{28A0092B-C50C-407E-A947-70E740481C1C}">
                <a14:useLocalDpi xmlns:a14="http://schemas.microsoft.com/office/drawing/2010/main" val="0"/>
              </a:ext>
            </a:extLst>
          </a:blip>
          <a:srcRect l="-619" r="1" b="1621"/>
          <a:stretch/>
        </p:blipFill>
        <p:spPr>
          <a:xfrm>
            <a:off x="2452254" y="2840523"/>
            <a:ext cx="5650832" cy="3923960"/>
          </a:xfrm>
          <a:prstGeom prst="rect">
            <a:avLst/>
          </a:prstGeom>
        </p:spPr>
      </p:pic>
      <p:sp>
        <p:nvSpPr>
          <p:cNvPr id="4" name="ZoneTexte 3"/>
          <p:cNvSpPr txBox="1"/>
          <p:nvPr/>
        </p:nvSpPr>
        <p:spPr>
          <a:xfrm>
            <a:off x="6161809" y="5527964"/>
            <a:ext cx="5527964" cy="830997"/>
          </a:xfrm>
          <a:prstGeom prst="rect">
            <a:avLst/>
          </a:prstGeom>
          <a:noFill/>
        </p:spPr>
        <p:txBody>
          <a:bodyPr wrap="square" rtlCol="0">
            <a:spAutoFit/>
          </a:bodyPr>
          <a:lstStyle/>
          <a:p>
            <a:r>
              <a:rPr lang="fr-FR" sz="2400" b="1" u="sng" dirty="0" smtClean="0"/>
              <a:t>Tragédie en 3 actes de RACINE ( 1689)</a:t>
            </a:r>
          </a:p>
          <a:p>
            <a:r>
              <a:rPr lang="fr-FR" sz="2400" dirty="0" smtClean="0"/>
              <a:t>Commandée par Mme de Maintenon</a:t>
            </a:r>
            <a:endParaRPr lang="fr-FR" sz="2400" dirty="0"/>
          </a:p>
        </p:txBody>
      </p:sp>
    </p:spTree>
    <p:extLst>
      <p:ext uri="{BB962C8B-B14F-4D97-AF65-F5344CB8AC3E}">
        <p14:creationId xmlns:p14="http://schemas.microsoft.com/office/powerpoint/2010/main" val="3031932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6637" y="3035589"/>
            <a:ext cx="10515600" cy="1325563"/>
          </a:xfrm>
        </p:spPr>
        <p:txBody>
          <a:bodyPr>
            <a:noAutofit/>
          </a:bodyPr>
          <a:lstStyle/>
          <a:p>
            <a:r>
              <a:rPr lang="fr-FR" sz="2800" i="1" dirty="0" smtClean="0">
                <a:solidFill>
                  <a:schemeClr val="accent1"/>
                </a:solidFill>
              </a:rPr>
              <a:t>Le roi Assuérus ( ou Xerxès)-fils de Darius- régnait sur la Perse qui était un royaume très important ( Turquie+ Iran+ Pakistan+ Jordanie+ Arabie Saoudite)</a:t>
            </a:r>
            <a:br>
              <a:rPr lang="fr-FR" sz="2800" i="1" dirty="0" smtClean="0">
                <a:solidFill>
                  <a:schemeClr val="accent1"/>
                </a:solidFill>
              </a:rPr>
            </a:br>
            <a:r>
              <a:rPr lang="fr-FR" sz="2800" i="1" dirty="0" smtClean="0">
                <a:solidFill>
                  <a:schemeClr val="accent1"/>
                </a:solidFill>
              </a:rPr>
              <a:t>Il affichait sa richesse à travers de somptueux festins qui pouvaient durer jusqu’à 180 jours.</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A l’issue d’un de ces festins, il demanda à son épouse la reine Vashti d’une beauté exceptionnelle d’apparaitre dans sa plus  « belle tenue »(?) et avec sa couronne devant les différents convives bien émoustillés.</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Mais elle refusa!...</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Fou de rage, il la répudia pour avoir désobéi mais surtout à titre d’exemple pour qu’elle ne serve pas de modèle aux autres femmes du royaume qui oserait désobéir à leurs maris!</a:t>
            </a:r>
            <a:br>
              <a:rPr lang="fr-FR" sz="2800" i="1" dirty="0" smtClean="0">
                <a:solidFill>
                  <a:schemeClr val="accent1"/>
                </a:solidFill>
              </a:rPr>
            </a:br>
            <a:endParaRPr lang="fr-FR" sz="2800" i="1" dirty="0">
              <a:solidFill>
                <a:schemeClr val="accent1"/>
              </a:solidFill>
            </a:endParaRPr>
          </a:p>
        </p:txBody>
      </p:sp>
    </p:spTree>
    <p:extLst>
      <p:ext uri="{BB962C8B-B14F-4D97-AF65-F5344CB8AC3E}">
        <p14:creationId xmlns:p14="http://schemas.microsoft.com/office/powerpoint/2010/main" val="1575737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54934"/>
            <a:ext cx="6470074" cy="1325563"/>
          </a:xfrm>
        </p:spPr>
        <p:txBody>
          <a:bodyPr>
            <a:noAutofit/>
          </a:bodyPr>
          <a:lstStyle/>
          <a:p>
            <a:r>
              <a:rPr lang="fr-FR" sz="2400" b="1" dirty="0" smtClean="0"/>
              <a:t>« Vashti refuse la convocation du Roi » </a:t>
            </a:r>
            <a:r>
              <a:rPr lang="fr-FR" sz="2400" dirty="0" smtClean="0"/>
              <a:t>1879</a:t>
            </a:r>
            <a:br>
              <a:rPr lang="fr-FR" sz="2400" dirty="0" smtClean="0"/>
            </a:br>
            <a:r>
              <a:rPr lang="fr-FR" sz="2400" dirty="0" smtClean="0"/>
              <a:t>Edwin LONG</a:t>
            </a:r>
            <a:br>
              <a:rPr lang="fr-FR" sz="2400" dirty="0" smtClean="0"/>
            </a:br>
            <a:r>
              <a:rPr lang="fr-FR" sz="2400" dirty="0"/>
              <a:t/>
            </a:r>
            <a:br>
              <a:rPr lang="fr-FR" sz="2400" dirty="0"/>
            </a:br>
            <a:r>
              <a:rPr lang="fr-FR" sz="2400" dirty="0" smtClean="0"/>
              <a:t>Dans un décor qui n’est pas sans rappeler la peinture orientaliste, des servantes essaient de persuader la reine de se rendre au festin auquel son mari la convie.</a:t>
            </a:r>
            <a:br>
              <a:rPr lang="fr-FR" sz="2400" dirty="0" smtClean="0"/>
            </a:br>
            <a:r>
              <a:rPr lang="fr-FR" sz="2400" dirty="0" smtClean="0"/>
              <a:t>Une narration très explicite du refus.</a:t>
            </a:r>
            <a:br>
              <a:rPr lang="fr-FR" sz="2400" dirty="0" smtClean="0"/>
            </a:br>
            <a:r>
              <a:rPr lang="fr-FR" sz="2400" dirty="0"/>
              <a:t/>
            </a:r>
            <a:br>
              <a:rPr lang="fr-FR" sz="2400" dirty="0"/>
            </a:br>
            <a:r>
              <a:rPr lang="fr-FR" sz="2400" dirty="0" smtClean="0"/>
              <a:t/>
            </a:r>
            <a:br>
              <a:rPr lang="fr-FR" sz="2400" dirty="0" smtClean="0"/>
            </a:br>
            <a:r>
              <a:rPr lang="fr-FR" sz="2400" i="1" dirty="0" smtClean="0"/>
              <a:t>Edwin LONG peindra un pendant à ce tableau représentant Esther – la remplaçante de Vashti-</a:t>
            </a:r>
            <a:endParaRPr lang="fr-FR" sz="2400" dirty="0"/>
          </a:p>
        </p:txBody>
      </p:sp>
      <p:sp>
        <p:nvSpPr>
          <p:cNvPr id="4" name="Rectangle 3"/>
          <p:cNvSpPr/>
          <p:nvPr/>
        </p:nvSpPr>
        <p:spPr>
          <a:xfrm>
            <a:off x="6096000" y="464341"/>
            <a:ext cx="6096000" cy="5632311"/>
          </a:xfrm>
          <a:prstGeom prst="rect">
            <a:avLst/>
          </a:prstGeom>
        </p:spPr>
        <p:txBody>
          <a:bodyPr>
            <a:spAutoFit/>
          </a:bodyPr>
          <a:lstStyle/>
          <a:p>
            <a:r>
              <a:rPr lang="fr-FR" sz="2400" b="1" dirty="0"/>
              <a:t>« La reine </a:t>
            </a:r>
            <a:r>
              <a:rPr lang="fr-FR" sz="2400" b="1" dirty="0" err="1"/>
              <a:t>Vashti</a:t>
            </a:r>
            <a:r>
              <a:rPr lang="fr-FR" sz="2400" b="1" dirty="0"/>
              <a:t> quitte le palais royal »</a:t>
            </a:r>
            <a:br>
              <a:rPr lang="fr-FR" sz="2400" b="1" dirty="0"/>
            </a:br>
            <a:r>
              <a:rPr lang="fr-FR" sz="2400" dirty="0"/>
              <a:t>Filipino LIPPI et Sandro BOTTICELLI –vers 1475-</a:t>
            </a:r>
            <a:br>
              <a:rPr lang="fr-FR" sz="2400" dirty="0"/>
            </a:br>
            <a:r>
              <a:rPr lang="fr-FR" sz="2400" dirty="0"/>
              <a:t>tempera sur bois ( 46,5 x 40 cm)</a:t>
            </a:r>
            <a:br>
              <a:rPr lang="fr-FR" sz="2400" dirty="0"/>
            </a:br>
            <a:r>
              <a:rPr lang="fr-FR" sz="2400" dirty="0"/>
              <a:t>Musée Horne à Florence</a:t>
            </a:r>
            <a:br>
              <a:rPr lang="fr-FR" sz="2400" dirty="0"/>
            </a:br>
            <a:r>
              <a:rPr lang="fr-FR" sz="2400" dirty="0"/>
              <a:t>1 des 6 </a:t>
            </a:r>
            <a:r>
              <a:rPr lang="fr-FR" sz="2400" u="sng" dirty="0"/>
              <a:t>panneaux d’un coffre de mariage</a:t>
            </a:r>
            <a:br>
              <a:rPr lang="fr-FR" sz="2400" u="sng" dirty="0"/>
            </a:br>
            <a:r>
              <a:rPr lang="fr-FR" sz="2400" u="sng" dirty="0"/>
              <a:t/>
            </a:r>
            <a:br>
              <a:rPr lang="fr-FR" sz="2400" u="sng" dirty="0"/>
            </a:br>
            <a:r>
              <a:rPr lang="fr-FR" sz="2400" dirty="0"/>
              <a:t>Solitude de cette reine répudiée dans un paysage de désolation et devant les murs du palais royal.</a:t>
            </a:r>
            <a:br>
              <a:rPr lang="fr-FR" sz="2400" dirty="0"/>
            </a:br>
            <a:r>
              <a:rPr lang="fr-FR" sz="2400" u="sng" dirty="0"/>
              <a:t>Son courage d’avoir su dire NON malgré les conséquences en fait aussi une héroïne</a:t>
            </a:r>
            <a:br>
              <a:rPr lang="fr-FR" sz="2400" u="sng" dirty="0"/>
            </a:br>
            <a:r>
              <a:rPr lang="fr-FR" sz="2400" u="sng" dirty="0"/>
              <a:t/>
            </a:r>
            <a:br>
              <a:rPr lang="fr-FR" sz="2400" u="sng" dirty="0"/>
            </a:br>
            <a:r>
              <a:rPr lang="fr-FR" sz="2400" i="1" dirty="0">
                <a:solidFill>
                  <a:schemeClr val="accent1"/>
                </a:solidFill>
              </a:rPr>
              <a:t>Il demanda alors à ses émissaires de rechercher de belles jeunes vierges pour la remplacer : 400 femmes remplirent le harem</a:t>
            </a:r>
            <a:endParaRPr lang="fr-FR" sz="2400" dirty="0"/>
          </a:p>
        </p:txBody>
      </p:sp>
    </p:spTree>
    <p:extLst>
      <p:ext uri="{BB962C8B-B14F-4D97-AF65-F5344CB8AC3E}">
        <p14:creationId xmlns:p14="http://schemas.microsoft.com/office/powerpoint/2010/main" val="1201876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399" y="2381755"/>
            <a:ext cx="10785764" cy="1325563"/>
          </a:xfrm>
        </p:spPr>
        <p:txBody>
          <a:bodyPr>
            <a:noAutofit/>
          </a:bodyPr>
          <a:lstStyle/>
          <a:p>
            <a:r>
              <a:rPr lang="fr-FR" sz="2800" i="1" dirty="0" smtClean="0">
                <a:solidFill>
                  <a:schemeClr val="accent1"/>
                </a:solidFill>
              </a:rPr>
              <a:t>Parmi toutes ces « candidates » une jeune fille Esther fut choisie; elle était orpheline, élevée par son cousin Mardochée. </a:t>
            </a:r>
            <a:br>
              <a:rPr lang="fr-FR" sz="2800" i="1" dirty="0" smtClean="0">
                <a:solidFill>
                  <a:schemeClr val="accent1"/>
                </a:solidFill>
              </a:rPr>
            </a:br>
            <a:r>
              <a:rPr lang="fr-FR" sz="2800" i="1" dirty="0" smtClean="0">
                <a:solidFill>
                  <a:schemeClr val="accent1"/>
                </a:solidFill>
              </a:rPr>
              <a:t>D’origines juives ( la Tribu de Juda), ils avaient fui leur pays pour éviter un bain de sang.</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Bien entendu elle cache ses origines, remporte les examens préalables et va alors passer 10 mois d’apprentissage de la mise en beauté, du maquillage… avant d’être présentée au souverain.</a:t>
            </a:r>
            <a:br>
              <a:rPr lang="fr-FR" sz="2800" i="1" dirty="0" smtClean="0">
                <a:solidFill>
                  <a:schemeClr val="accent1"/>
                </a:solidFill>
              </a:rPr>
            </a:br>
            <a:r>
              <a:rPr lang="fr-FR" sz="2800" b="1" i="1" dirty="0">
                <a:solidFill>
                  <a:schemeClr val="accent1"/>
                </a:solidFill>
              </a:rPr>
              <a:t/>
            </a:r>
            <a:br>
              <a:rPr lang="fr-FR" sz="2800" b="1" i="1" dirty="0">
                <a:solidFill>
                  <a:schemeClr val="accent1"/>
                </a:solidFill>
              </a:rPr>
            </a:br>
            <a:endParaRPr lang="fr-FR" sz="2800" i="1" dirty="0">
              <a:solidFill>
                <a:schemeClr val="accent1"/>
              </a:solidFill>
            </a:endParaRPr>
          </a:p>
        </p:txBody>
      </p:sp>
    </p:spTree>
    <p:extLst>
      <p:ext uri="{BB962C8B-B14F-4D97-AF65-F5344CB8AC3E}">
        <p14:creationId xmlns:p14="http://schemas.microsoft.com/office/powerpoint/2010/main" val="1893006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047" y="0"/>
            <a:ext cx="6096000" cy="3416320"/>
          </a:xfrm>
          <a:prstGeom prst="rect">
            <a:avLst/>
          </a:prstGeom>
        </p:spPr>
        <p:txBody>
          <a:bodyPr>
            <a:spAutoFit/>
          </a:bodyPr>
          <a:lstStyle/>
          <a:p>
            <a:r>
              <a:rPr lang="fr-FR" sz="2400" b="1" dirty="0"/>
              <a:t>« Esther aux portes du palais » </a:t>
            </a:r>
            <a:r>
              <a:rPr lang="fr-FR" sz="2400" dirty="0"/>
              <a:t>vers 1475</a:t>
            </a:r>
            <a:br>
              <a:rPr lang="fr-FR" sz="2400" dirty="0"/>
            </a:br>
            <a:r>
              <a:rPr lang="fr-FR" sz="2400" dirty="0"/>
              <a:t>autre </a:t>
            </a:r>
            <a:r>
              <a:rPr lang="fr-FR" sz="2400" dirty="0" smtClean="0"/>
              <a:t>panneau </a:t>
            </a:r>
            <a:r>
              <a:rPr lang="fr-FR" sz="2400" dirty="0"/>
              <a:t>du coffre de mariage réalisé par </a:t>
            </a:r>
            <a:r>
              <a:rPr lang="fr-FR" sz="2400" dirty="0" err="1"/>
              <a:t>Filippino</a:t>
            </a:r>
            <a:r>
              <a:rPr lang="fr-FR" sz="2400" dirty="0"/>
              <a:t> LIPPI et Sandro </a:t>
            </a:r>
            <a:r>
              <a:rPr lang="fr-FR" sz="2400" dirty="0" smtClean="0"/>
              <a:t>BOTTICELLI – Musée des Beaux Arts </a:t>
            </a:r>
          </a:p>
          <a:p>
            <a:r>
              <a:rPr lang="fr-FR" sz="2400" dirty="0" smtClean="0"/>
              <a:t>d’Ottawa</a:t>
            </a:r>
            <a:r>
              <a:rPr lang="fr-FR" sz="2400" dirty="0"/>
              <a:t/>
            </a:r>
            <a:br>
              <a:rPr lang="fr-FR" sz="2400" dirty="0"/>
            </a:br>
            <a:r>
              <a:rPr lang="fr-FR" sz="2400" dirty="0"/>
              <a:t/>
            </a:r>
            <a:br>
              <a:rPr lang="fr-FR" sz="2400" dirty="0"/>
            </a:br>
            <a:r>
              <a:rPr lang="fr-FR" sz="2400" dirty="0"/>
              <a:t>Le décor a changé : nature printanière, palais représenté avec une architecture raffinée, la jeune Esther est tout en grâce et féminité</a:t>
            </a:r>
          </a:p>
        </p:txBody>
      </p:sp>
      <p:sp>
        <p:nvSpPr>
          <p:cNvPr id="2" name="Rectangle 1"/>
          <p:cNvSpPr/>
          <p:nvPr/>
        </p:nvSpPr>
        <p:spPr>
          <a:xfrm>
            <a:off x="6203047" y="1287840"/>
            <a:ext cx="6096000" cy="5262979"/>
          </a:xfrm>
          <a:prstGeom prst="rect">
            <a:avLst/>
          </a:prstGeom>
        </p:spPr>
        <p:txBody>
          <a:bodyPr>
            <a:spAutoFit/>
          </a:bodyPr>
          <a:lstStyle/>
          <a:p>
            <a:r>
              <a:rPr lang="fr-FR" sz="2400" b="1" dirty="0"/>
              <a:t>« La toilette d’Esther » </a:t>
            </a:r>
            <a:r>
              <a:rPr lang="fr-FR" sz="2400" dirty="0"/>
              <a:t> </a:t>
            </a:r>
            <a:br>
              <a:rPr lang="fr-FR" sz="2400" dirty="0"/>
            </a:br>
            <a:r>
              <a:rPr lang="fr-FR" sz="2400" dirty="0"/>
              <a:t>Théodore CHASSERIAU-1841- ( 45 X 35 cm)</a:t>
            </a:r>
            <a:br>
              <a:rPr lang="fr-FR" sz="2400" dirty="0"/>
            </a:br>
            <a:r>
              <a:rPr lang="fr-FR" sz="2400" dirty="0"/>
              <a:t>Musée du Louvre</a:t>
            </a:r>
            <a:br>
              <a:rPr lang="fr-FR" sz="2400" dirty="0"/>
            </a:br>
            <a:r>
              <a:rPr lang="fr-FR" sz="2400" dirty="0"/>
              <a:t/>
            </a:r>
            <a:br>
              <a:rPr lang="fr-FR" sz="2400" dirty="0"/>
            </a:br>
            <a:r>
              <a:rPr lang="fr-FR" sz="2400" dirty="0"/>
              <a:t>Dans un décor orientaliste, Esther ( telle une odalisque)  est dénudée et sensuelle, elle est entourée de 2 servantes; l’une tient un coffret à bijoux et l’autre sans doute des onguents et parfums.</a:t>
            </a:r>
            <a:br>
              <a:rPr lang="fr-FR" sz="2400" dirty="0"/>
            </a:br>
            <a:r>
              <a:rPr lang="fr-FR" sz="2400" dirty="0"/>
              <a:t>On remarque une certaine liberté sur la représentation de l’anatomie : élongation du cou, du buste et des bras dans un souci d’esthétisme ( CHASSERIAU a été élève d’INGRES)</a:t>
            </a:r>
          </a:p>
        </p:txBody>
      </p:sp>
    </p:spTree>
    <p:extLst>
      <p:ext uri="{BB962C8B-B14F-4D97-AF65-F5344CB8AC3E}">
        <p14:creationId xmlns:p14="http://schemas.microsoft.com/office/powerpoint/2010/main" val="237187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3618" y="1279525"/>
            <a:ext cx="10917381" cy="1325563"/>
          </a:xfrm>
        </p:spPr>
        <p:txBody>
          <a:bodyPr>
            <a:noAutofit/>
          </a:bodyPr>
          <a:lstStyle/>
          <a:p>
            <a:r>
              <a:rPr lang="fr-FR" sz="2800" b="1" dirty="0" smtClean="0"/>
              <a:t>« La Reine Esther » </a:t>
            </a:r>
            <a:r>
              <a:rPr lang="fr-FR" sz="2800" dirty="0" smtClean="0"/>
              <a:t>Edwin LONG- 1879-</a:t>
            </a:r>
            <a:br>
              <a:rPr lang="fr-FR" sz="2800" dirty="0" smtClean="0"/>
            </a:br>
            <a:r>
              <a:rPr lang="fr-FR" sz="2800" dirty="0"/>
              <a:t/>
            </a:r>
            <a:br>
              <a:rPr lang="fr-FR" sz="2800" dirty="0"/>
            </a:br>
            <a:r>
              <a:rPr lang="fr-FR" sz="2800" dirty="0" smtClean="0"/>
              <a:t>On retrouve l’esprit orientaliste dans le pendant où les servantes s’affairent pour parer la jeune femme qui présente une sorte de moue boudeuse.</a:t>
            </a:r>
            <a:br>
              <a:rPr lang="fr-FR" sz="2800" dirty="0" smtClean="0"/>
            </a:br>
            <a:r>
              <a:rPr lang="fr-FR" sz="2800" dirty="0" smtClean="0"/>
              <a:t>Pense-t-elle à son statut de jeune juive qu’elle cache?</a:t>
            </a:r>
            <a:endParaRPr lang="fr-FR" sz="2800" dirty="0"/>
          </a:p>
        </p:txBody>
      </p:sp>
      <p:sp>
        <p:nvSpPr>
          <p:cNvPr id="5" name="Rectangle 4"/>
          <p:cNvSpPr/>
          <p:nvPr/>
        </p:nvSpPr>
        <p:spPr>
          <a:xfrm>
            <a:off x="256308" y="3071658"/>
            <a:ext cx="11443856" cy="3416320"/>
          </a:xfrm>
          <a:prstGeom prst="rect">
            <a:avLst/>
          </a:prstGeom>
        </p:spPr>
        <p:txBody>
          <a:bodyPr wrap="square">
            <a:spAutoFit/>
          </a:bodyPr>
          <a:lstStyle/>
          <a:p>
            <a:r>
              <a:rPr lang="fr-FR" sz="2400" b="1" dirty="0"/>
              <a:t>« Esther couronné par Assuérus </a:t>
            </a:r>
            <a:r>
              <a:rPr lang="fr-FR" sz="2400" dirty="0"/>
              <a:t>»</a:t>
            </a:r>
            <a:br>
              <a:rPr lang="fr-FR" sz="2400" dirty="0"/>
            </a:br>
            <a:r>
              <a:rPr lang="fr-FR" sz="2400" dirty="0"/>
              <a:t>Paul VERONESE – 1556-</a:t>
            </a:r>
            <a:br>
              <a:rPr lang="fr-FR" sz="2400" dirty="0"/>
            </a:br>
            <a:r>
              <a:rPr lang="fr-FR" sz="2400" dirty="0"/>
              <a:t>église ST Sébastien de VENISE</a:t>
            </a:r>
            <a:br>
              <a:rPr lang="fr-FR" sz="2400" dirty="0"/>
            </a:br>
            <a:r>
              <a:rPr lang="fr-FR" sz="2400" dirty="0"/>
              <a:t/>
            </a:r>
            <a:br>
              <a:rPr lang="fr-FR" sz="2400" dirty="0"/>
            </a:br>
            <a:r>
              <a:rPr lang="fr-FR" sz="2400" dirty="0"/>
              <a:t>Le roi a choisi et il pose la couronne sur la tête de la jeune femme.</a:t>
            </a:r>
            <a:br>
              <a:rPr lang="fr-FR" sz="2400" dirty="0"/>
            </a:br>
            <a:r>
              <a:rPr lang="fr-FR" sz="2400" dirty="0"/>
              <a:t>On note la présence des 2 allégories près d’elle : la chasteté et l’humilité mais surtout la présence d’un homme en armes : il s’agit </a:t>
            </a:r>
            <a:r>
              <a:rPr lang="fr-FR" sz="2400" u="sng" dirty="0"/>
              <a:t>d’Aman ( ou Hamann)</a:t>
            </a:r>
            <a:br>
              <a:rPr lang="fr-FR" sz="2400" u="sng" dirty="0"/>
            </a:br>
            <a:r>
              <a:rPr lang="fr-FR" sz="2400" u="sng" dirty="0"/>
              <a:t/>
            </a:r>
            <a:br>
              <a:rPr lang="fr-FR" sz="2400" u="sng" dirty="0"/>
            </a:br>
            <a:r>
              <a:rPr lang="fr-FR" sz="2400" dirty="0"/>
              <a:t>Le travail de VERONESE est reconnaissable : couleurs, vêtements à la mode vénitienne</a:t>
            </a:r>
          </a:p>
        </p:txBody>
      </p:sp>
    </p:spTree>
    <p:extLst>
      <p:ext uri="{BB962C8B-B14F-4D97-AF65-F5344CB8AC3E}">
        <p14:creationId xmlns:p14="http://schemas.microsoft.com/office/powerpoint/2010/main" val="4036562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7872" y="1663989"/>
            <a:ext cx="11547763" cy="1325563"/>
          </a:xfrm>
        </p:spPr>
        <p:txBody>
          <a:bodyPr>
            <a:noAutofit/>
          </a:bodyPr>
          <a:lstStyle/>
          <a:p>
            <a:r>
              <a:rPr lang="fr-FR" sz="2800" b="1" i="1" dirty="0" smtClean="0">
                <a:solidFill>
                  <a:schemeClr val="accent1"/>
                </a:solidFill>
              </a:rPr>
              <a:t>Aman</a:t>
            </a:r>
            <a:r>
              <a:rPr lang="fr-FR" sz="2800" i="1" dirty="0" smtClean="0">
                <a:solidFill>
                  <a:schemeClr val="accent1"/>
                </a:solidFill>
              </a:rPr>
              <a:t> c’est le grand vizir nommé par le roi : orgueilleux, belliqueux, il a une profonde haine à l’égard des juifs. Une haine qui se renforce car le cousin d’Esther, Mardochée avait un jour refusé de s’agenouiller devant lui ( cet acte d’honneur étant pour lui, réservé à Dieu)</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En signe de représailles et pour assouvir sa vengeance, il prend un décret validé par le roi pour faire exterminer tous les Juifs du Royaume.</a:t>
            </a:r>
            <a:br>
              <a:rPr lang="fr-FR" sz="2800" i="1" dirty="0" smtClean="0">
                <a:solidFill>
                  <a:schemeClr val="accent1"/>
                </a:solidFill>
              </a:rPr>
            </a:br>
            <a:r>
              <a:rPr lang="fr-FR" sz="2800" i="1" dirty="0" smtClean="0">
                <a:solidFill>
                  <a:schemeClr val="accent1"/>
                </a:solidFill>
              </a:rPr>
              <a:t>Ceux-ci dont Esther sont mis au courant de cette issue fatale; tous refusent de se nourrir et après 3 jours de jeun la jeune reine va implorer son mari pour qu’il renonce à cette horrible décision.</a:t>
            </a:r>
            <a:endParaRPr lang="fr-FR" sz="2800" i="1" dirty="0">
              <a:solidFill>
                <a:schemeClr val="accent1"/>
              </a:solidFill>
            </a:endParaRPr>
          </a:p>
        </p:txBody>
      </p:sp>
      <p:sp>
        <p:nvSpPr>
          <p:cNvPr id="4" name="ZoneTexte 3"/>
          <p:cNvSpPr txBox="1"/>
          <p:nvPr/>
        </p:nvSpPr>
        <p:spPr>
          <a:xfrm>
            <a:off x="5226627" y="5403273"/>
            <a:ext cx="6619008" cy="461665"/>
          </a:xfrm>
          <a:prstGeom prst="rect">
            <a:avLst/>
          </a:prstGeom>
          <a:noFill/>
        </p:spPr>
        <p:txBody>
          <a:bodyPr wrap="square" rtlCol="0">
            <a:spAutoFit/>
          </a:bodyPr>
          <a:lstStyle/>
          <a:p>
            <a:r>
              <a:rPr lang="fr-FR" sz="2400" b="1" dirty="0" smtClean="0"/>
              <a:t>« Le Dédain de Mardochée » </a:t>
            </a:r>
            <a:r>
              <a:rPr lang="fr-FR" sz="2400" dirty="0" smtClean="0"/>
              <a:t>J.F. de TROY 1740</a:t>
            </a:r>
            <a:endParaRPr lang="fr-FR" sz="2400" dirty="0"/>
          </a:p>
        </p:txBody>
      </p:sp>
    </p:spTree>
    <p:extLst>
      <p:ext uri="{BB962C8B-B14F-4D97-AF65-F5344CB8AC3E}">
        <p14:creationId xmlns:p14="http://schemas.microsoft.com/office/powerpoint/2010/main" val="144585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77982" y="2848553"/>
            <a:ext cx="11492346" cy="1325563"/>
          </a:xfrm>
        </p:spPr>
        <p:txBody>
          <a:bodyPr>
            <a:normAutofit fontScale="90000"/>
          </a:bodyPr>
          <a:lstStyle/>
          <a:p>
            <a:r>
              <a:rPr lang="fr-FR" b="1" u="sng" dirty="0" smtClean="0"/>
              <a:t>Définition</a:t>
            </a:r>
            <a:br>
              <a:rPr lang="fr-FR" b="1" u="sng" dirty="0" smtClean="0"/>
            </a:br>
            <a:r>
              <a:rPr lang="fr-FR" b="1" u="sng" dirty="0"/>
              <a:t/>
            </a:r>
            <a:br>
              <a:rPr lang="fr-FR" b="1" u="sng" dirty="0"/>
            </a:br>
            <a:r>
              <a:rPr lang="fr-FR" dirty="0" smtClean="0"/>
              <a:t>	</a:t>
            </a:r>
            <a:r>
              <a:rPr lang="fr-FR" sz="3600" dirty="0" smtClean="0"/>
              <a:t>L’héroïsme féminin s’illustre particulièrement dans la passion amoureuse qui s’achève souvent par un exil douloureux, un retrait du monde ou une mort dramatique et précoce.</a:t>
            </a:r>
            <a:br>
              <a:rPr lang="fr-FR" sz="3600" dirty="0" smtClean="0"/>
            </a:br>
            <a:r>
              <a:rPr lang="fr-FR" sz="3600" dirty="0"/>
              <a:t>	</a:t>
            </a:r>
            <a:r>
              <a:rPr lang="fr-FR" sz="3600" dirty="0" smtClean="0"/>
              <a:t>Contrairement aux héros, l’action, la force ou le courage sont rarement mis en avant mais au contraire on va mettre l’accent sur leur mélancolie et leurs passions incomprises d’une part et sur leur fragilité, leur sensibilité d’autre part.</a:t>
            </a:r>
            <a:br>
              <a:rPr lang="fr-FR" sz="3600" dirty="0" smtClean="0"/>
            </a:br>
            <a:r>
              <a:rPr lang="fr-FR" sz="3600" dirty="0" smtClean="0"/>
              <a:t/>
            </a:r>
            <a:br>
              <a:rPr lang="fr-FR" sz="3600" dirty="0" smtClean="0"/>
            </a:br>
            <a:r>
              <a:rPr lang="fr-FR" sz="3600" dirty="0" smtClean="0"/>
              <a:t>Toutefois certaines héroïnes seront illustres pour leur bravoure et leur ténacité. </a:t>
            </a:r>
            <a:r>
              <a:rPr lang="fr-FR" dirty="0" smtClean="0"/>
              <a:t/>
            </a:r>
            <a:br>
              <a:rPr lang="fr-FR" dirty="0" smtClean="0"/>
            </a:br>
            <a:endParaRPr lang="fr-FR" b="1" u="sng" dirty="0"/>
          </a:p>
        </p:txBody>
      </p:sp>
    </p:spTree>
    <p:extLst>
      <p:ext uri="{BB962C8B-B14F-4D97-AF65-F5344CB8AC3E}">
        <p14:creationId xmlns:p14="http://schemas.microsoft.com/office/powerpoint/2010/main" val="3136937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827" y="167697"/>
            <a:ext cx="11246428" cy="1325563"/>
          </a:xfrm>
        </p:spPr>
        <p:txBody>
          <a:bodyPr>
            <a:normAutofit/>
          </a:bodyPr>
          <a:lstStyle/>
          <a:p>
            <a:r>
              <a:rPr lang="fr-FR" sz="2800" i="1" dirty="0" smtClean="0">
                <a:solidFill>
                  <a:schemeClr val="accent1"/>
                </a:solidFill>
              </a:rPr>
              <a:t>Pâle et affaiblie, elle revêt ses plus beaux atours et se présentent devant le Roi sans y avoir été invitée !</a:t>
            </a:r>
            <a:endParaRPr lang="fr-FR" sz="2800" i="1" dirty="0">
              <a:solidFill>
                <a:schemeClr val="accent1"/>
              </a:solidFill>
            </a:endParaRPr>
          </a:p>
        </p:txBody>
      </p:sp>
      <p:sp>
        <p:nvSpPr>
          <p:cNvPr id="4" name="ZoneTexte 3"/>
          <p:cNvSpPr txBox="1"/>
          <p:nvPr/>
        </p:nvSpPr>
        <p:spPr>
          <a:xfrm>
            <a:off x="301335" y="1117038"/>
            <a:ext cx="11589327" cy="3046988"/>
          </a:xfrm>
          <a:prstGeom prst="rect">
            <a:avLst/>
          </a:prstGeom>
          <a:noFill/>
        </p:spPr>
        <p:txBody>
          <a:bodyPr wrap="square" rtlCol="0">
            <a:spAutoFit/>
          </a:bodyPr>
          <a:lstStyle/>
          <a:p>
            <a:r>
              <a:rPr lang="fr-FR" sz="2400" b="1" dirty="0" smtClean="0"/>
              <a:t>« L’Evanouissement d’Esther »</a:t>
            </a:r>
          </a:p>
          <a:p>
            <a:r>
              <a:rPr lang="fr-FR" sz="2400" dirty="0" smtClean="0"/>
              <a:t>Nicolas POUSSIN - 1654- ( 119 x 155 cm)</a:t>
            </a:r>
          </a:p>
          <a:p>
            <a:r>
              <a:rPr lang="fr-FR" sz="2400" dirty="0" smtClean="0"/>
              <a:t>Musée de l’Ermitage ST PETERSBOURG</a:t>
            </a:r>
          </a:p>
          <a:p>
            <a:r>
              <a:rPr lang="fr-FR" sz="2400" dirty="0" smtClean="0"/>
              <a:t>Décor </a:t>
            </a:r>
            <a:r>
              <a:rPr lang="fr-FR" sz="2400" dirty="0" smtClean="0"/>
              <a:t>avec le roi qui va, face à l’évanouissement d’Esther lui donner clémence de s’être présentée devant lui sans y être invitée.</a:t>
            </a:r>
          </a:p>
          <a:p>
            <a:r>
              <a:rPr lang="fr-FR" sz="2400" dirty="0" smtClean="0"/>
              <a:t>Le roi tel un dignitaire romain trône ( en hauteur) dans un palais éblouissant de détails architecturaux : colonnes, statues, un remarquable sol à damiers de marbre</a:t>
            </a:r>
          </a:p>
          <a:p>
            <a:r>
              <a:rPr lang="fr-FR" sz="2400" dirty="0" smtClean="0"/>
              <a:t>Travail sur le drapé des robes ( jaune pour Esther) bleues pour les servantes</a:t>
            </a:r>
            <a:endParaRPr lang="fr-FR" sz="2400" dirty="0"/>
          </a:p>
        </p:txBody>
      </p:sp>
      <p:sp>
        <p:nvSpPr>
          <p:cNvPr id="5" name="Rectangle 4"/>
          <p:cNvSpPr/>
          <p:nvPr/>
        </p:nvSpPr>
        <p:spPr>
          <a:xfrm>
            <a:off x="258039" y="3926717"/>
            <a:ext cx="11589327" cy="830997"/>
          </a:xfrm>
          <a:prstGeom prst="rect">
            <a:avLst/>
          </a:prstGeom>
        </p:spPr>
        <p:txBody>
          <a:bodyPr wrap="square">
            <a:spAutoFit/>
          </a:bodyPr>
          <a:lstStyle/>
          <a:p>
            <a:r>
              <a:rPr lang="fr-FR" sz="2400" i="1" dirty="0">
                <a:solidFill>
                  <a:schemeClr val="accent1"/>
                </a:solidFill>
              </a:rPr>
              <a:t>Le roi lui ayant pardonné lui demande ce qu’elle désire :Elle souhaite organiser un repas avec lui et avec son vizir Aman</a:t>
            </a:r>
            <a:endParaRPr lang="fr-FR" sz="2400" dirty="0"/>
          </a:p>
        </p:txBody>
      </p:sp>
      <p:sp>
        <p:nvSpPr>
          <p:cNvPr id="7" name="Rectangle 6"/>
          <p:cNvSpPr/>
          <p:nvPr/>
        </p:nvSpPr>
        <p:spPr>
          <a:xfrm>
            <a:off x="258039" y="4757714"/>
            <a:ext cx="11772901" cy="1938992"/>
          </a:xfrm>
          <a:prstGeom prst="rect">
            <a:avLst/>
          </a:prstGeom>
        </p:spPr>
        <p:txBody>
          <a:bodyPr wrap="square">
            <a:spAutoFit/>
          </a:bodyPr>
          <a:lstStyle/>
          <a:p>
            <a:r>
              <a:rPr lang="fr-FR" sz="2400" dirty="0"/>
              <a:t>La pamoison est bien visible car là Esther est au 1</a:t>
            </a:r>
            <a:r>
              <a:rPr lang="fr-FR" sz="2400" baseline="30000" dirty="0"/>
              <a:t>er</a:t>
            </a:r>
            <a:r>
              <a:rPr lang="fr-FR" sz="2400" dirty="0"/>
              <a:t> plan, le roi est descendu de son trône pour être à son niveau</a:t>
            </a:r>
          </a:p>
          <a:p>
            <a:r>
              <a:rPr lang="fr-FR" sz="2400" dirty="0"/>
              <a:t>Opulence de détails fastueux  dans le décor, les vêtements pour cette peinture de 1697 réalisée par</a:t>
            </a:r>
          </a:p>
          <a:p>
            <a:r>
              <a:rPr lang="fr-FR" sz="2400" dirty="0"/>
              <a:t>Antoine COYPEL ( 105 x 137 cm) conservée au Musée du Louvre</a:t>
            </a:r>
            <a:endParaRPr lang="fr-FR" sz="2400" dirty="0"/>
          </a:p>
        </p:txBody>
      </p:sp>
    </p:spTree>
    <p:extLst>
      <p:ext uri="{BB962C8B-B14F-4D97-AF65-F5344CB8AC3E}">
        <p14:creationId xmlns:p14="http://schemas.microsoft.com/office/powerpoint/2010/main" val="975431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682" y="2847108"/>
            <a:ext cx="11589327" cy="1325563"/>
          </a:xfrm>
        </p:spPr>
        <p:txBody>
          <a:bodyPr>
            <a:noAutofit/>
          </a:bodyPr>
          <a:lstStyle/>
          <a:p>
            <a:r>
              <a:rPr lang="fr-FR" sz="2800" dirty="0" smtClean="0"/>
              <a:t>Dans un clair-obscur très marqué : Esther dont la robe semble étinceler est en pleine lumière : elle est entrain d’expliquer sa requête.</a:t>
            </a:r>
            <a:br>
              <a:rPr lang="fr-FR" sz="2800" dirty="0" smtClean="0"/>
            </a:br>
            <a:r>
              <a:rPr lang="fr-FR" sz="2800" dirty="0" smtClean="0"/>
              <a:t>Au centre Assuérus écoute, lèvres pincées tandis qu’à gauche Hamann, dans l’ombre semble penaud.</a:t>
            </a:r>
            <a:br>
              <a:rPr lang="fr-FR" sz="2800" dirty="0" smtClean="0"/>
            </a:br>
            <a:r>
              <a:rPr lang="fr-FR" sz="2800" dirty="0" smtClean="0"/>
              <a:t>On discerne parfaitement les sentiments des 3 protagonistes</a:t>
            </a:r>
            <a:r>
              <a:rPr lang="fr-FR" sz="2800" i="1" dirty="0" smtClean="0"/>
              <a:t/>
            </a:r>
            <a:br>
              <a:rPr lang="fr-FR" sz="2800" i="1" dirty="0" smtClean="0"/>
            </a:br>
            <a:r>
              <a:rPr lang="fr-FR" sz="2800" i="1" dirty="0"/>
              <a:t/>
            </a:r>
            <a:br>
              <a:rPr lang="fr-FR" sz="2800" i="1" dirty="0"/>
            </a:br>
            <a:r>
              <a:rPr lang="fr-FR" sz="2800" i="1" dirty="0" smtClean="0"/>
              <a:t>REMBRANDT connaissait parfaitement la communauté juive d’Amsterdam et le rite de Pourim</a:t>
            </a:r>
            <a:endParaRPr lang="fr-FR" sz="2800" dirty="0"/>
          </a:p>
        </p:txBody>
      </p:sp>
      <p:sp>
        <p:nvSpPr>
          <p:cNvPr id="5" name="Rectangle 4"/>
          <p:cNvSpPr/>
          <p:nvPr/>
        </p:nvSpPr>
        <p:spPr>
          <a:xfrm>
            <a:off x="440748" y="452874"/>
            <a:ext cx="7061488" cy="1569660"/>
          </a:xfrm>
          <a:prstGeom prst="rect">
            <a:avLst/>
          </a:prstGeom>
        </p:spPr>
        <p:txBody>
          <a:bodyPr wrap="square">
            <a:spAutoFit/>
          </a:bodyPr>
          <a:lstStyle/>
          <a:p>
            <a:r>
              <a:rPr lang="fr-FR" sz="2400" b="1" dirty="0"/>
              <a:t>Assuérus et </a:t>
            </a:r>
            <a:r>
              <a:rPr lang="fr-FR" sz="2400" b="1" dirty="0" smtClean="0"/>
              <a:t>Hamann </a:t>
            </a:r>
            <a:r>
              <a:rPr lang="fr-FR" sz="2400" b="1" dirty="0"/>
              <a:t>au festin </a:t>
            </a:r>
            <a:r>
              <a:rPr lang="fr-FR" sz="2400" b="1" dirty="0" smtClean="0"/>
              <a:t>d</a:t>
            </a:r>
            <a:r>
              <a:rPr lang="fr-FR" sz="2400" b="1" dirty="0"/>
              <a:t>’ Esther »</a:t>
            </a:r>
            <a:r>
              <a:rPr lang="fr-FR" sz="2400" dirty="0"/>
              <a:t/>
            </a:r>
            <a:br>
              <a:rPr lang="fr-FR" sz="2400" dirty="0"/>
            </a:br>
            <a:r>
              <a:rPr lang="fr-FR" sz="2400" dirty="0"/>
              <a:t>REMBRANDT -</a:t>
            </a:r>
            <a:r>
              <a:rPr lang="fr-FR" sz="2400" dirty="0" smtClean="0"/>
              <a:t>1660- (</a:t>
            </a:r>
            <a:r>
              <a:rPr lang="fr-FR" sz="2400" dirty="0"/>
              <a:t>Musée Pouchkine à Moscou)</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83965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1727" y="1393826"/>
            <a:ext cx="11301845" cy="1325563"/>
          </a:xfrm>
        </p:spPr>
        <p:txBody>
          <a:bodyPr>
            <a:normAutofit fontScale="90000"/>
          </a:bodyPr>
          <a:lstStyle/>
          <a:p>
            <a:r>
              <a:rPr lang="fr-FR" sz="2800" b="1" dirty="0" smtClean="0"/>
              <a:t>« Le Festin d’Esther »</a:t>
            </a:r>
            <a:br>
              <a:rPr lang="fr-FR" sz="2800" b="1" dirty="0" smtClean="0"/>
            </a:br>
            <a:r>
              <a:rPr lang="fr-FR" sz="2800" dirty="0" smtClean="0"/>
              <a:t>Francisco GUTIERREZ 1666</a:t>
            </a:r>
            <a:br>
              <a:rPr lang="fr-FR" sz="2800" dirty="0" smtClean="0"/>
            </a:br>
            <a:r>
              <a:rPr lang="fr-FR" sz="2800" dirty="0" smtClean="0"/>
              <a:t>(166 x 165 cm) Musée du LOUVRE</a:t>
            </a:r>
            <a:br>
              <a:rPr lang="fr-FR" sz="2800" dirty="0" smtClean="0"/>
            </a:br>
            <a:r>
              <a:rPr lang="fr-FR" sz="2800" dirty="0"/>
              <a:t/>
            </a:r>
            <a:br>
              <a:rPr lang="fr-FR" sz="2800" dirty="0"/>
            </a:br>
            <a:r>
              <a:rPr lang="fr-FR" sz="2800" dirty="0" smtClean="0"/>
              <a:t>Il s’agit ici de montrer le faste à la Cour du Roi de Perse car l’artiste ne s’intéresse pas vraiment à la scène importante qui se déroule et dont les conséquences seront importantes :</a:t>
            </a:r>
            <a:br>
              <a:rPr lang="fr-FR" sz="2800" dirty="0" smtClean="0"/>
            </a:br>
            <a:r>
              <a:rPr lang="fr-FR" sz="2800" dirty="0"/>
              <a:t/>
            </a:r>
            <a:br>
              <a:rPr lang="fr-FR" sz="2800" dirty="0"/>
            </a:br>
            <a:r>
              <a:rPr lang="fr-FR" sz="2800" i="1" dirty="0" smtClean="0">
                <a:solidFill>
                  <a:schemeClr val="accent1"/>
                </a:solidFill>
              </a:rPr>
              <a:t>le roi annule le décret d’extermination du peuple juif</a:t>
            </a:r>
            <a:br>
              <a:rPr lang="fr-FR" sz="2800" i="1" dirty="0" smtClean="0">
                <a:solidFill>
                  <a:schemeClr val="accent1"/>
                </a:solidFill>
              </a:rPr>
            </a:br>
            <a:r>
              <a:rPr lang="fr-FR" sz="2800" i="1" dirty="0" smtClean="0">
                <a:solidFill>
                  <a:schemeClr val="accent1"/>
                </a:solidFill>
              </a:rPr>
              <a:t>il condamne à mort Hamann et l’ensemble de sa famille</a:t>
            </a:r>
            <a:br>
              <a:rPr lang="fr-FR" sz="2800" i="1" dirty="0" smtClean="0">
                <a:solidFill>
                  <a:schemeClr val="accent1"/>
                </a:solidFill>
              </a:rPr>
            </a:br>
            <a:r>
              <a:rPr lang="fr-FR" sz="2800" i="1" dirty="0" smtClean="0">
                <a:solidFill>
                  <a:schemeClr val="accent1"/>
                </a:solidFill>
              </a:rPr>
              <a:t>il réhabilite Mardochée qui deviendra vizir</a:t>
            </a:r>
            <a:endParaRPr lang="fr-FR" sz="2800" dirty="0"/>
          </a:p>
        </p:txBody>
      </p:sp>
      <p:sp>
        <p:nvSpPr>
          <p:cNvPr id="4" name="Rectangle 3"/>
          <p:cNvSpPr/>
          <p:nvPr/>
        </p:nvSpPr>
        <p:spPr>
          <a:xfrm>
            <a:off x="5962649" y="4069049"/>
            <a:ext cx="6096000" cy="2585323"/>
          </a:xfrm>
          <a:prstGeom prst="rect">
            <a:avLst/>
          </a:prstGeom>
        </p:spPr>
        <p:txBody>
          <a:bodyPr>
            <a:spAutoFit/>
          </a:bodyPr>
          <a:lstStyle/>
          <a:p>
            <a:r>
              <a:rPr lang="fr-FR" dirty="0"/>
              <a:t>Dans une architecture sobre mais ouverte sur un paysage il montre la scène de demande de grâce près de la reine Esther qui va la refuser</a:t>
            </a:r>
          </a:p>
          <a:p>
            <a:r>
              <a:rPr lang="fr-FR" dirty="0"/>
              <a:t>Hamann et sa famille seront pendus au gibet qu’il avait prévu pour Mardochée</a:t>
            </a:r>
          </a:p>
          <a:p>
            <a:endParaRPr lang="fr-FR" dirty="0"/>
          </a:p>
          <a:p>
            <a:endParaRPr lang="fr-FR" dirty="0"/>
          </a:p>
          <a:p>
            <a:r>
              <a:rPr lang="fr-FR" dirty="0"/>
              <a:t>Pour le peuple juif, </a:t>
            </a:r>
            <a:r>
              <a:rPr lang="fr-FR" b="1" u="sng" dirty="0"/>
              <a:t>ESTHER est une héroïne </a:t>
            </a:r>
            <a:r>
              <a:rPr lang="fr-FR" dirty="0"/>
              <a:t>toujours célébrée : elle a sauvé son peuple de l’extermination.</a:t>
            </a:r>
            <a:endParaRPr lang="fr-FR" dirty="0"/>
          </a:p>
        </p:txBody>
      </p:sp>
      <p:sp>
        <p:nvSpPr>
          <p:cNvPr id="5" name="Rectangle 4"/>
          <p:cNvSpPr/>
          <p:nvPr/>
        </p:nvSpPr>
        <p:spPr>
          <a:xfrm>
            <a:off x="311727" y="4809944"/>
            <a:ext cx="6096000" cy="646331"/>
          </a:xfrm>
          <a:prstGeom prst="rect">
            <a:avLst/>
          </a:prstGeom>
        </p:spPr>
        <p:txBody>
          <a:bodyPr>
            <a:spAutoFit/>
          </a:bodyPr>
          <a:lstStyle/>
          <a:p>
            <a:r>
              <a:rPr lang="fr-FR" b="1" dirty="0"/>
              <a:t>« Hamann demandant grâce à Esther »</a:t>
            </a:r>
            <a:r>
              <a:rPr lang="fr-FR" dirty="0"/>
              <a:t/>
            </a:r>
            <a:br>
              <a:rPr lang="fr-FR" dirty="0"/>
            </a:br>
            <a:r>
              <a:rPr lang="fr-FR" dirty="0"/>
              <a:t>Pieter LASTMAN – 1618- ( 52 x 78 cm)</a:t>
            </a:r>
          </a:p>
        </p:txBody>
      </p:sp>
    </p:spTree>
    <p:extLst>
      <p:ext uri="{BB962C8B-B14F-4D97-AF65-F5344CB8AC3E}">
        <p14:creationId xmlns:p14="http://schemas.microsoft.com/office/powerpoint/2010/main" val="1929717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1327" y="4968298"/>
            <a:ext cx="10515600" cy="1325563"/>
          </a:xfrm>
        </p:spPr>
        <p:txBody>
          <a:bodyPr>
            <a:normAutofit/>
          </a:bodyPr>
          <a:lstStyle/>
          <a:p>
            <a:r>
              <a:rPr lang="fr-FR" sz="2800" dirty="0" smtClean="0"/>
              <a:t>La célébration s’appelle POURIM ; en 2024 fêtée le23 et 24 mars</a:t>
            </a:r>
            <a:br>
              <a:rPr lang="fr-FR" sz="2800" dirty="0" smtClean="0"/>
            </a:br>
            <a:r>
              <a:rPr lang="fr-FR" sz="2800" dirty="0" smtClean="0"/>
              <a:t>On déguste notamment des friandises appelées «  oreilles d’Aman »</a:t>
            </a:r>
            <a:endParaRPr lang="fr-FR" sz="2800" dirty="0"/>
          </a:p>
        </p:txBody>
      </p:sp>
      <p:pic>
        <p:nvPicPr>
          <p:cNvPr id="3" name="Image 2"/>
          <p:cNvPicPr>
            <a:picLocks noChangeAspect="1"/>
          </p:cNvPicPr>
          <p:nvPr/>
        </p:nvPicPr>
        <p:blipFill rotWithShape="1">
          <a:blip r:embed="rId2">
            <a:extLst>
              <a:ext uri="{28A0092B-C50C-407E-A947-70E740481C1C}">
                <a14:useLocalDpi xmlns:a14="http://schemas.microsoft.com/office/drawing/2010/main" val="0"/>
              </a:ext>
            </a:extLst>
          </a:blip>
          <a:srcRect l="1237" b="7676"/>
          <a:stretch/>
        </p:blipFill>
        <p:spPr>
          <a:xfrm>
            <a:off x="1537854" y="365125"/>
            <a:ext cx="7471063" cy="3666548"/>
          </a:xfrm>
          <a:prstGeom prst="rect">
            <a:avLst/>
          </a:prstGeom>
        </p:spPr>
      </p:pic>
    </p:spTree>
    <p:extLst>
      <p:ext uri="{BB962C8B-B14F-4D97-AF65-F5344CB8AC3E}">
        <p14:creationId xmlns:p14="http://schemas.microsoft.com/office/powerpoint/2010/main" val="35329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4289" y="2121189"/>
            <a:ext cx="10515600" cy="1325563"/>
          </a:xfrm>
        </p:spPr>
        <p:txBody>
          <a:bodyPr>
            <a:normAutofit fontScale="90000"/>
          </a:bodyPr>
          <a:lstStyle/>
          <a:p>
            <a:r>
              <a:rPr lang="fr-FR" b="1" u="sng" dirty="0" smtClean="0"/>
              <a:t>LUCRECE</a:t>
            </a:r>
            <a:br>
              <a:rPr lang="fr-FR" b="1" u="sng" dirty="0" smtClean="0"/>
            </a:br>
            <a:r>
              <a:rPr lang="fr-FR" b="1" u="sng" dirty="0"/>
              <a:t/>
            </a:r>
            <a:br>
              <a:rPr lang="fr-FR" b="1" u="sng" dirty="0"/>
            </a:br>
            <a:r>
              <a:rPr lang="fr-FR" sz="3600" dirty="0" smtClean="0"/>
              <a:t>Episode rapporté par TITE-LIVE et OVIDE sur une </a:t>
            </a:r>
            <a:r>
              <a:rPr lang="fr-FR" sz="3600" b="1" u="sng" dirty="0" smtClean="0"/>
              <a:t>femme d’honneur</a:t>
            </a:r>
            <a:br>
              <a:rPr lang="fr-FR" sz="3600" b="1" u="sng" dirty="0" smtClean="0"/>
            </a:br>
            <a:r>
              <a:rPr lang="fr-FR" sz="3600" b="1" u="sng" dirty="0"/>
              <a:t/>
            </a:r>
            <a:br>
              <a:rPr lang="fr-FR" sz="3600" b="1" u="sng" dirty="0"/>
            </a:br>
            <a:r>
              <a:rPr lang="fr-FR" sz="3600" u="sng" dirty="0" smtClean="0"/>
              <a:t>Parfois</a:t>
            </a:r>
            <a:r>
              <a:rPr lang="fr-FR" sz="3600" dirty="0" smtClean="0"/>
              <a:t> reconnue par l’Eglise comme une martyre chrétienne</a:t>
            </a:r>
            <a:r>
              <a:rPr lang="fr-FR" sz="3600" b="1" u="sng" dirty="0" smtClean="0"/>
              <a:t/>
            </a:r>
            <a:br>
              <a:rPr lang="fr-FR" sz="3600" b="1" u="sng" dirty="0" smtClean="0"/>
            </a:br>
            <a:r>
              <a:rPr lang="fr-FR" sz="3600" u="sng" dirty="0"/>
              <a:t/>
            </a:r>
            <a:br>
              <a:rPr lang="fr-FR" sz="3600" u="sng" dirty="0"/>
            </a:br>
            <a:endParaRPr lang="fr-FR" sz="3600" dirty="0"/>
          </a:p>
        </p:txBody>
      </p:sp>
    </p:spTree>
    <p:extLst>
      <p:ext uri="{BB962C8B-B14F-4D97-AF65-F5344CB8AC3E}">
        <p14:creationId xmlns:p14="http://schemas.microsoft.com/office/powerpoint/2010/main" val="1417767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6082" y="14864"/>
            <a:ext cx="11675918" cy="1325563"/>
          </a:xfrm>
        </p:spPr>
        <p:txBody>
          <a:bodyPr>
            <a:normAutofit/>
          </a:bodyPr>
          <a:lstStyle/>
          <a:p>
            <a:r>
              <a:rPr lang="fr-FR" sz="2800" i="1" dirty="0" smtClean="0">
                <a:solidFill>
                  <a:schemeClr val="accent1"/>
                </a:solidFill>
              </a:rPr>
              <a:t>Lucrèce est une jeune femme noble remarquée par sa beauté</a:t>
            </a:r>
            <a:br>
              <a:rPr lang="fr-FR" sz="2800" i="1" dirty="0" smtClean="0">
                <a:solidFill>
                  <a:schemeClr val="accent1"/>
                </a:solidFill>
              </a:rPr>
            </a:br>
            <a:r>
              <a:rPr lang="fr-FR" sz="2800" i="1" dirty="0" smtClean="0">
                <a:solidFill>
                  <a:schemeClr val="accent1"/>
                </a:solidFill>
              </a:rPr>
              <a:t>Un jour, en l’absence de son mari, SEXTUS la viole après l’avoir menacée de mort</a:t>
            </a:r>
            <a:endParaRPr lang="fr-FR" sz="2800" i="1" dirty="0">
              <a:solidFill>
                <a:schemeClr val="accent1"/>
              </a:solidFill>
            </a:endParaRPr>
          </a:p>
        </p:txBody>
      </p:sp>
      <p:sp>
        <p:nvSpPr>
          <p:cNvPr id="4" name="ZoneTexte 3"/>
          <p:cNvSpPr txBox="1"/>
          <p:nvPr/>
        </p:nvSpPr>
        <p:spPr>
          <a:xfrm>
            <a:off x="820883" y="1184564"/>
            <a:ext cx="10941626" cy="2246769"/>
          </a:xfrm>
          <a:prstGeom prst="rect">
            <a:avLst/>
          </a:prstGeom>
          <a:noFill/>
        </p:spPr>
        <p:txBody>
          <a:bodyPr wrap="square" rtlCol="0">
            <a:spAutoFit/>
          </a:bodyPr>
          <a:lstStyle/>
          <a:p>
            <a:r>
              <a:rPr lang="fr-FR" sz="2800" b="1" dirty="0" smtClean="0"/>
              <a:t>« Sextus Tarquin viole Lucrèce » </a:t>
            </a:r>
            <a:r>
              <a:rPr lang="fr-FR" sz="2800" dirty="0" smtClean="0"/>
              <a:t>LE TITIEN</a:t>
            </a:r>
          </a:p>
          <a:p>
            <a:pPr marL="514350" indent="-514350">
              <a:buAutoNum type="arabicPlain" startAt="1570"/>
            </a:pPr>
            <a:r>
              <a:rPr lang="fr-FR" sz="2800" dirty="0" smtClean="0"/>
              <a:t>( 145 x 190cm) Musée de Cambridge</a:t>
            </a:r>
          </a:p>
          <a:p>
            <a:pPr marL="514350" indent="-514350">
              <a:buAutoNum type="arabicPlain" startAt="1570"/>
            </a:pPr>
            <a:endParaRPr lang="fr-FR" sz="2800" dirty="0"/>
          </a:p>
          <a:p>
            <a:r>
              <a:rPr lang="fr-FR" sz="2800" dirty="0" smtClean="0"/>
              <a:t>La lecture de la scène se fait à travers les jeux des regards et des mains avec le style propre au Titien : drapés, harmonie des couleurs </a:t>
            </a:r>
            <a:endParaRPr lang="fr-FR" sz="2800" dirty="0"/>
          </a:p>
        </p:txBody>
      </p:sp>
      <p:sp>
        <p:nvSpPr>
          <p:cNvPr id="5" name="Rectangle 4"/>
          <p:cNvSpPr/>
          <p:nvPr/>
        </p:nvSpPr>
        <p:spPr>
          <a:xfrm>
            <a:off x="730827" y="3670776"/>
            <a:ext cx="10730346" cy="2677656"/>
          </a:xfrm>
          <a:prstGeom prst="rect">
            <a:avLst/>
          </a:prstGeom>
        </p:spPr>
        <p:txBody>
          <a:bodyPr wrap="square">
            <a:spAutoFit/>
          </a:bodyPr>
          <a:lstStyle/>
          <a:p>
            <a:r>
              <a:rPr lang="fr-FR" sz="2400" i="1" dirty="0">
                <a:solidFill>
                  <a:schemeClr val="accent1"/>
                </a:solidFill>
              </a:rPr>
              <a:t>Outragée par ce déshonneur, Lucrèce convoqua son père et son mari pour expliquer la cause de cette infamie, leur faisant promettre de faire vengeance puis elle se poignarda sous leurs yeux.</a:t>
            </a:r>
            <a:br>
              <a:rPr lang="fr-FR" sz="2400" i="1" dirty="0">
                <a:solidFill>
                  <a:schemeClr val="accent1"/>
                </a:solidFill>
              </a:rPr>
            </a:br>
            <a:r>
              <a:rPr lang="fr-FR" sz="2400" i="1" dirty="0">
                <a:solidFill>
                  <a:schemeClr val="accent1"/>
                </a:solidFill>
              </a:rPr>
              <a:t/>
            </a:r>
            <a:br>
              <a:rPr lang="fr-FR" sz="2400" i="1" dirty="0">
                <a:solidFill>
                  <a:schemeClr val="accent1"/>
                </a:solidFill>
              </a:rPr>
            </a:br>
            <a:r>
              <a:rPr lang="fr-FR" sz="2400" dirty="0"/>
              <a:t>Il va sans dire qu’une telle scène tragique inspira </a:t>
            </a:r>
            <a:r>
              <a:rPr lang="fr-FR" sz="2400" u="sng" dirty="0" err="1"/>
              <a:t>Artémisia</a:t>
            </a:r>
            <a:r>
              <a:rPr lang="fr-FR" sz="2400" u="sng" dirty="0"/>
              <a:t> GENTILESCHI </a:t>
            </a:r>
            <a:r>
              <a:rPr lang="fr-FR" sz="2400" dirty="0"/>
              <a:t/>
            </a:r>
            <a:br>
              <a:rPr lang="fr-FR" sz="2400" dirty="0"/>
            </a:br>
            <a:r>
              <a:rPr lang="fr-FR" sz="2400" dirty="0"/>
              <a:t>( victime elle-même d’un viol) qui entre 1625 et 1650 réalisa 4 tableaux sur ce thème avec une grande influence du travail du CARAVAGE et un rendu des sentiments.</a:t>
            </a:r>
          </a:p>
        </p:txBody>
      </p:sp>
    </p:spTree>
    <p:extLst>
      <p:ext uri="{BB962C8B-B14F-4D97-AF65-F5344CB8AC3E}">
        <p14:creationId xmlns:p14="http://schemas.microsoft.com/office/powerpoint/2010/main" val="1080141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0327" y="1240992"/>
            <a:ext cx="11045537" cy="1325563"/>
          </a:xfrm>
        </p:spPr>
        <p:txBody>
          <a:bodyPr>
            <a:normAutofit fontScale="90000"/>
          </a:bodyPr>
          <a:lstStyle/>
          <a:p>
            <a:r>
              <a:rPr lang="fr-FR" sz="2800" b="1" dirty="0" smtClean="0"/>
              <a:t>« Le Suicide de Lucrèce » </a:t>
            </a:r>
            <a:r>
              <a:rPr lang="fr-FR" sz="2800" dirty="0" smtClean="0"/>
              <a:t>Lucas CRANACH</a:t>
            </a:r>
            <a:br>
              <a:rPr lang="fr-FR" sz="2800" dirty="0" smtClean="0"/>
            </a:br>
            <a:r>
              <a:rPr lang="fr-FR" sz="2800" dirty="0" smtClean="0"/>
              <a:t>1533 ( 37 x 24 cm) huile sur bois de hêtre rouge</a:t>
            </a:r>
            <a:br>
              <a:rPr lang="fr-FR" sz="2800" dirty="0" smtClean="0"/>
            </a:br>
            <a:r>
              <a:rPr lang="fr-FR" sz="2800" dirty="0"/>
              <a:t/>
            </a:r>
            <a:br>
              <a:rPr lang="fr-FR" sz="2800" dirty="0"/>
            </a:br>
            <a:r>
              <a:rPr lang="fr-FR" sz="2800" dirty="0" smtClean="0"/>
              <a:t>Comme pour beaucoup de peintres, c’est l’occasion de peindre une femme nue.</a:t>
            </a:r>
            <a:br>
              <a:rPr lang="fr-FR" sz="2800" dirty="0" smtClean="0"/>
            </a:br>
            <a:r>
              <a:rPr lang="fr-FR" sz="2800" dirty="0" smtClean="0"/>
              <a:t/>
            </a:r>
            <a:br>
              <a:rPr lang="fr-FR" sz="2800" dirty="0" smtClean="0"/>
            </a:br>
            <a:r>
              <a:rPr lang="fr-FR" sz="2800" dirty="0" smtClean="0"/>
              <a:t>CRANACH la représente langoureuse, séductrice avec une certaine nonchalance qui la rendrait presque séductrice… on en viendrait à douter de la véracité de l’histoire!!!</a:t>
            </a:r>
            <a:endParaRPr lang="fr-FR" sz="2800" dirty="0"/>
          </a:p>
        </p:txBody>
      </p:sp>
      <p:sp>
        <p:nvSpPr>
          <p:cNvPr id="4" name="Rectangle 3"/>
          <p:cNvSpPr/>
          <p:nvPr/>
        </p:nvSpPr>
        <p:spPr>
          <a:xfrm>
            <a:off x="311727" y="3289729"/>
            <a:ext cx="11274137" cy="3416320"/>
          </a:xfrm>
          <a:prstGeom prst="rect">
            <a:avLst/>
          </a:prstGeom>
        </p:spPr>
        <p:txBody>
          <a:bodyPr wrap="square">
            <a:spAutoFit/>
          </a:bodyPr>
          <a:lstStyle/>
          <a:p>
            <a:r>
              <a:rPr lang="fr-FR" sz="2400" b="1" dirty="0"/>
              <a:t>« Le suicide de Lucretia » </a:t>
            </a:r>
            <a:r>
              <a:rPr lang="fr-FR" sz="2400" dirty="0"/>
              <a:t>REMBRANDT</a:t>
            </a:r>
            <a:br>
              <a:rPr lang="fr-FR" sz="2400" dirty="0"/>
            </a:br>
            <a:r>
              <a:rPr lang="fr-FR" sz="2400" dirty="0"/>
              <a:t>1606-1609 ( 120 x 101cm)</a:t>
            </a:r>
            <a:br>
              <a:rPr lang="fr-FR" sz="2400" dirty="0"/>
            </a:br>
            <a:r>
              <a:rPr lang="fr-FR" sz="2400" dirty="0"/>
              <a:t/>
            </a:r>
            <a:br>
              <a:rPr lang="fr-FR" sz="2400" dirty="0"/>
            </a:br>
            <a:r>
              <a:rPr lang="fr-FR" sz="2400" dirty="0"/>
              <a:t>Il fait le choix de ne pas représenter Lucrèce nue afin de centrer sur la représentation psychologique de l’héroïne</a:t>
            </a:r>
            <a:br>
              <a:rPr lang="fr-FR" sz="2400" dirty="0"/>
            </a:br>
            <a:r>
              <a:rPr lang="fr-FR" sz="2400" dirty="0"/>
              <a:t>Il veut nous montrer son sens de la vertu, de l’honneur et du devoir familial qui l’a conduit à ce geste extrême.</a:t>
            </a:r>
            <a:br>
              <a:rPr lang="fr-FR" sz="2400" dirty="0"/>
            </a:br>
            <a:r>
              <a:rPr lang="fr-FR" sz="2400" dirty="0"/>
              <a:t>Parée de riches vêtements, de bijoux elle s’apprête à passer à l’acte dans un remarquable clair-obscur</a:t>
            </a:r>
          </a:p>
        </p:txBody>
      </p:sp>
    </p:spTree>
    <p:extLst>
      <p:ext uri="{BB962C8B-B14F-4D97-AF65-F5344CB8AC3E}">
        <p14:creationId xmlns:p14="http://schemas.microsoft.com/office/powerpoint/2010/main" val="3622464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0664" y="368155"/>
            <a:ext cx="11731336" cy="1325563"/>
          </a:xfrm>
        </p:spPr>
        <p:txBody>
          <a:bodyPr>
            <a:normAutofit/>
          </a:bodyPr>
          <a:lstStyle/>
          <a:p>
            <a:r>
              <a:rPr lang="fr-FR" sz="2800" b="1" dirty="0" smtClean="0"/>
              <a:t>« La Tragédie de Lucrèce » </a:t>
            </a:r>
            <a:r>
              <a:rPr lang="fr-FR" sz="2800" dirty="0" smtClean="0"/>
              <a:t>Sandro BOTTICELLI – 1498- tempera sur bois</a:t>
            </a:r>
            <a:br>
              <a:rPr lang="fr-FR" sz="2800" dirty="0" smtClean="0"/>
            </a:br>
            <a:r>
              <a:rPr lang="fr-FR" sz="2800" dirty="0" smtClean="0"/>
              <a:t>(84 x 180 cm) Panneau décoré pour un bois de lit ( commandé pour un mariage!)</a:t>
            </a:r>
            <a:endParaRPr lang="fr-FR" sz="2800" dirty="0"/>
          </a:p>
        </p:txBody>
      </p:sp>
      <p:sp>
        <p:nvSpPr>
          <p:cNvPr id="4" name="Rectangle 3"/>
          <p:cNvSpPr/>
          <p:nvPr/>
        </p:nvSpPr>
        <p:spPr>
          <a:xfrm>
            <a:off x="658091" y="1516164"/>
            <a:ext cx="11125200" cy="1938992"/>
          </a:xfrm>
          <a:prstGeom prst="rect">
            <a:avLst/>
          </a:prstGeom>
        </p:spPr>
        <p:txBody>
          <a:bodyPr wrap="square">
            <a:spAutoFit/>
          </a:bodyPr>
          <a:lstStyle/>
          <a:p>
            <a:r>
              <a:rPr lang="fr-FR" sz="2400" dirty="0"/>
              <a:t>L’ensemble de l’évènement est décrit dans un décor raffiné, un fond architectural classique, un arc de triomphe, des arcades, des colonnes, des scènes ornant les murs, une statue impériale </a:t>
            </a:r>
            <a:br>
              <a:rPr lang="fr-FR" sz="2400" dirty="0"/>
            </a:br>
            <a:r>
              <a:rPr lang="fr-FR" sz="2400" dirty="0"/>
              <a:t>Dans la scène centrale de nombreux personnages et dans les scènes latérales une description plus intime</a:t>
            </a:r>
          </a:p>
        </p:txBody>
      </p:sp>
      <p:sp>
        <p:nvSpPr>
          <p:cNvPr id="5" name="Rectangle 4"/>
          <p:cNvSpPr/>
          <p:nvPr/>
        </p:nvSpPr>
        <p:spPr>
          <a:xfrm>
            <a:off x="356755" y="3455156"/>
            <a:ext cx="11353800" cy="1569660"/>
          </a:xfrm>
          <a:prstGeom prst="rect">
            <a:avLst/>
          </a:prstGeom>
        </p:spPr>
        <p:txBody>
          <a:bodyPr wrap="square">
            <a:spAutoFit/>
          </a:bodyPr>
          <a:lstStyle/>
          <a:p>
            <a:r>
              <a:rPr lang="fr-FR" sz="2400" u="sng" dirty="0"/>
              <a:t>À gauche </a:t>
            </a:r>
            <a:r>
              <a:rPr lang="fr-FR" sz="2400" dirty="0"/>
              <a:t>BOTTICELLI peint la proposition malhonnête faite à Lucrèce</a:t>
            </a:r>
            <a:br>
              <a:rPr lang="fr-FR" sz="2400" dirty="0"/>
            </a:br>
            <a:r>
              <a:rPr lang="fr-FR" sz="2400" dirty="0"/>
              <a:t>avec au dessus de la scène un bas-relief qui représente Judith et sa servante emportant la tête d’Holopherne</a:t>
            </a:r>
            <a:br>
              <a:rPr lang="fr-FR" sz="2400" dirty="0"/>
            </a:br>
            <a:endParaRPr lang="fr-FR" sz="2400" dirty="0"/>
          </a:p>
        </p:txBody>
      </p:sp>
      <p:sp>
        <p:nvSpPr>
          <p:cNvPr id="6" name="Rectangle 5"/>
          <p:cNvSpPr/>
          <p:nvPr/>
        </p:nvSpPr>
        <p:spPr>
          <a:xfrm>
            <a:off x="284019" y="4738612"/>
            <a:ext cx="9712036" cy="1969770"/>
          </a:xfrm>
          <a:prstGeom prst="rect">
            <a:avLst/>
          </a:prstGeom>
        </p:spPr>
        <p:txBody>
          <a:bodyPr wrap="square">
            <a:spAutoFit/>
          </a:bodyPr>
          <a:lstStyle/>
          <a:p>
            <a:r>
              <a:rPr lang="fr-FR" sz="2400" u="sng" dirty="0"/>
              <a:t>A droite </a:t>
            </a:r>
            <a:r>
              <a:rPr lang="fr-FR" sz="2400" dirty="0"/>
              <a:t>on se trouve face au suicide de la jeune femme</a:t>
            </a:r>
            <a:br>
              <a:rPr lang="fr-FR" sz="2400" dirty="0"/>
            </a:br>
            <a:r>
              <a:rPr lang="fr-FR" sz="2400" dirty="0"/>
              <a:t/>
            </a:r>
            <a:br>
              <a:rPr lang="fr-FR" sz="2400" dirty="0"/>
            </a:br>
            <a:r>
              <a:rPr lang="fr-FR" sz="2400" dirty="0"/>
              <a:t/>
            </a:r>
            <a:br>
              <a:rPr lang="fr-FR" sz="2400" dirty="0"/>
            </a:br>
            <a:r>
              <a:rPr lang="fr-FR" sz="1600" dirty="0"/>
              <a:t/>
            </a:r>
            <a:br>
              <a:rPr lang="fr-FR" sz="1600" dirty="0"/>
            </a:br>
            <a:r>
              <a:rPr lang="fr-FR" sz="1600" dirty="0"/>
              <a:t/>
            </a:r>
            <a:br>
              <a:rPr lang="fr-FR" sz="1600" dirty="0"/>
            </a:br>
            <a:endParaRPr lang="fr-FR" dirty="0"/>
          </a:p>
        </p:txBody>
      </p:sp>
    </p:spTree>
    <p:extLst>
      <p:ext uri="{BB962C8B-B14F-4D97-AF65-F5344CB8AC3E}">
        <p14:creationId xmlns:p14="http://schemas.microsoft.com/office/powerpoint/2010/main" val="2379139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9091" y="2586615"/>
            <a:ext cx="9975273" cy="1325563"/>
          </a:xfrm>
        </p:spPr>
        <p:txBody>
          <a:bodyPr>
            <a:noAutofit/>
          </a:bodyPr>
          <a:lstStyle/>
          <a:p>
            <a:r>
              <a:rPr lang="fr-FR" sz="2800" dirty="0" smtClean="0"/>
              <a:t>La scène centrale décrit ce qui semble être la conséquence de la mort de Lucrèce : </a:t>
            </a:r>
            <a:r>
              <a:rPr lang="fr-FR" sz="2800" u="sng" dirty="0" smtClean="0"/>
              <a:t>la chute du pouvoir de la dictature</a:t>
            </a:r>
            <a:br>
              <a:rPr lang="fr-FR" sz="2800" u="sng" dirty="0" smtClean="0"/>
            </a:br>
            <a:r>
              <a:rPr lang="fr-FR" sz="2800" u="sng" dirty="0"/>
              <a:t/>
            </a:r>
            <a:br>
              <a:rPr lang="fr-FR" sz="2800" u="sng" dirty="0"/>
            </a:br>
            <a:r>
              <a:rPr lang="fr-FR" sz="2800" dirty="0" smtClean="0"/>
              <a:t>Le personnage sur un socle harangue le peuple ( à droite), les soldats (à gauche) en montrant la jeune femme avec son poignard encore en son sein</a:t>
            </a:r>
            <a:br>
              <a:rPr lang="fr-FR" sz="2800" dirty="0" smtClean="0"/>
            </a:br>
            <a:r>
              <a:rPr lang="fr-FR" sz="2800" dirty="0"/>
              <a:t/>
            </a:r>
            <a:br>
              <a:rPr lang="fr-FR" sz="2800" dirty="0"/>
            </a:br>
            <a:r>
              <a:rPr lang="fr-FR" sz="2800" dirty="0" smtClean="0"/>
              <a:t>C’est BRUTUS qui en soulevant le peuple romain contribuera à renverser la famille royale et à instaurer la République </a:t>
            </a:r>
            <a:endParaRPr lang="fr-FR" sz="2800" dirty="0"/>
          </a:p>
        </p:txBody>
      </p:sp>
    </p:spTree>
    <p:extLst>
      <p:ext uri="{BB962C8B-B14F-4D97-AF65-F5344CB8AC3E}">
        <p14:creationId xmlns:p14="http://schemas.microsoft.com/office/powerpoint/2010/main" val="2388502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219" y="1643207"/>
            <a:ext cx="10515600" cy="1325563"/>
          </a:xfrm>
        </p:spPr>
        <p:txBody>
          <a:bodyPr>
            <a:normAutofit fontScale="90000"/>
          </a:bodyPr>
          <a:lstStyle/>
          <a:p>
            <a:r>
              <a:rPr lang="fr-FR" sz="4000" b="1" u="sng" dirty="0" smtClean="0"/>
              <a:t>SAPHO ou SAPPHO</a:t>
            </a:r>
            <a:br>
              <a:rPr lang="fr-FR" sz="4000" b="1" u="sng" dirty="0" smtClean="0"/>
            </a:br>
            <a:r>
              <a:rPr lang="fr-FR" sz="4000" b="1" u="sng" dirty="0"/>
              <a:t/>
            </a:r>
            <a:br>
              <a:rPr lang="fr-FR" sz="4000" b="1" u="sng" dirty="0"/>
            </a:br>
            <a:r>
              <a:rPr lang="fr-FR" sz="3200" dirty="0" smtClean="0"/>
              <a:t>Platon a dit de Sapho qu’elle était la 10</a:t>
            </a:r>
            <a:r>
              <a:rPr lang="fr-FR" sz="3200" baseline="30000" dirty="0" smtClean="0"/>
              <a:t>ème</a:t>
            </a:r>
            <a:r>
              <a:rPr lang="fr-FR" sz="3200" dirty="0" smtClean="0"/>
              <a:t> Muse, une poétesse qui vivait sur l’ile de Lesbos aux VII et VI ème siècles av notre ère.</a:t>
            </a:r>
            <a:br>
              <a:rPr lang="fr-FR" sz="3200" dirty="0" smtClean="0"/>
            </a:br>
            <a:r>
              <a:rPr lang="fr-FR" sz="3200" dirty="0" smtClean="0"/>
              <a:t/>
            </a:r>
            <a:br>
              <a:rPr lang="fr-FR" sz="3200" dirty="0" smtClean="0"/>
            </a:br>
            <a:r>
              <a:rPr lang="fr-FR" sz="3200" dirty="0" smtClean="0"/>
              <a:t>Elle est connue pour avoir dédié des poèmes à des jeunes filles, exprimant ainsi son homosexualité.</a:t>
            </a:r>
            <a:r>
              <a:rPr lang="fr-FR" sz="4000" b="1" u="sng" dirty="0" smtClean="0"/>
              <a:t/>
            </a:r>
            <a:br>
              <a:rPr lang="fr-FR" sz="4000" b="1" u="sng" dirty="0" smtClean="0"/>
            </a:br>
            <a:endParaRPr lang="fr-FR" sz="4000" b="1" u="sng" dirty="0"/>
          </a:p>
        </p:txBody>
      </p:sp>
      <p:sp>
        <p:nvSpPr>
          <p:cNvPr id="4" name="ZoneTexte 3"/>
          <p:cNvSpPr txBox="1"/>
          <p:nvPr/>
        </p:nvSpPr>
        <p:spPr>
          <a:xfrm>
            <a:off x="526475" y="4998027"/>
            <a:ext cx="8087590" cy="1569660"/>
          </a:xfrm>
          <a:prstGeom prst="rect">
            <a:avLst/>
          </a:prstGeom>
          <a:noFill/>
        </p:spPr>
        <p:txBody>
          <a:bodyPr wrap="square" rtlCol="0">
            <a:spAutoFit/>
          </a:bodyPr>
          <a:lstStyle/>
          <a:p>
            <a:r>
              <a:rPr lang="fr-FR" sz="2400" dirty="0" smtClean="0"/>
              <a:t>Cette fresque du 1</a:t>
            </a:r>
            <a:r>
              <a:rPr lang="fr-FR" sz="2400" baseline="30000" dirty="0" smtClean="0"/>
              <a:t>er</a:t>
            </a:r>
            <a:r>
              <a:rPr lang="fr-FR" sz="2400" dirty="0" smtClean="0"/>
              <a:t> siècle  retrouvée à Pompéi montre une jeune femme tenant des tablettes de cire et un stylet qui semble en pleine réflexion. Elle est souvent intitulée </a:t>
            </a:r>
            <a:r>
              <a:rPr lang="fr-FR" sz="2400" b="1" dirty="0" smtClean="0"/>
              <a:t>«  Portrait d’une jeune femme, dite Sappho »</a:t>
            </a:r>
            <a:r>
              <a:rPr lang="fr-FR" sz="2400" dirty="0" smtClean="0"/>
              <a:t> (mythe ou réalité?)</a:t>
            </a:r>
            <a:endParaRPr lang="fr-FR" sz="2400" dirty="0"/>
          </a:p>
        </p:txBody>
      </p:sp>
    </p:spTree>
    <p:extLst>
      <p:ext uri="{BB962C8B-B14F-4D97-AF65-F5344CB8AC3E}">
        <p14:creationId xmlns:p14="http://schemas.microsoft.com/office/powerpoint/2010/main" val="207929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682" y="697634"/>
            <a:ext cx="11523518" cy="1325563"/>
          </a:xfrm>
        </p:spPr>
        <p:txBody>
          <a:bodyPr>
            <a:normAutofit/>
          </a:bodyPr>
          <a:lstStyle/>
          <a:p>
            <a:r>
              <a:rPr lang="fr-FR" sz="4000" b="1" u="sng" dirty="0" smtClean="0"/>
              <a:t>HEROÏNES BIBLIQUES , ANTIQUES et MYTHOLOGIQUES</a:t>
            </a:r>
            <a:endParaRPr lang="fr-FR" sz="4000" b="1" u="sng" dirty="0"/>
          </a:p>
        </p:txBody>
      </p:sp>
    </p:spTree>
    <p:extLst>
      <p:ext uri="{BB962C8B-B14F-4D97-AF65-F5344CB8AC3E}">
        <p14:creationId xmlns:p14="http://schemas.microsoft.com/office/powerpoint/2010/main" val="2784454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209" y="1362652"/>
            <a:ext cx="11682845" cy="1325563"/>
          </a:xfrm>
        </p:spPr>
        <p:txBody>
          <a:bodyPr>
            <a:normAutofit fontScale="90000"/>
          </a:bodyPr>
          <a:lstStyle/>
          <a:p>
            <a:r>
              <a:rPr lang="fr-FR" sz="2800" b="1" dirty="0" smtClean="0"/>
              <a:t>« Sapho à son pupitre, devant ses élèves » </a:t>
            </a:r>
            <a:r>
              <a:rPr lang="fr-FR" sz="2800" dirty="0" smtClean="0"/>
              <a:t>1403  extrait du  « Livre des femmes nobles et renommées »</a:t>
            </a:r>
            <a:br>
              <a:rPr lang="fr-FR" sz="2800" dirty="0" smtClean="0"/>
            </a:br>
            <a:r>
              <a:rPr lang="fr-FR" sz="2800" dirty="0"/>
              <a:t/>
            </a:r>
            <a:br>
              <a:rPr lang="fr-FR" sz="2800" dirty="0"/>
            </a:br>
            <a:r>
              <a:rPr lang="fr-FR" sz="2800" dirty="0" smtClean="0"/>
              <a:t>Ce personnage sera très à la mode dans les milieux littéraires français aux 17 et 18</a:t>
            </a:r>
            <a:r>
              <a:rPr lang="fr-FR" sz="2800" baseline="30000" dirty="0" smtClean="0"/>
              <a:t>ème</a:t>
            </a:r>
            <a:r>
              <a:rPr lang="fr-FR" sz="2800" dirty="0" smtClean="0"/>
              <a:t> siècles.</a:t>
            </a:r>
            <a:br>
              <a:rPr lang="fr-FR" sz="2800" dirty="0" smtClean="0"/>
            </a:br>
            <a:r>
              <a:rPr lang="fr-FR" sz="2800" dirty="0" smtClean="0"/>
              <a:t>Melle de Scudéry, connue pour son salon littéraire, avait adopté son patronyme comme nom de plume pour sa littérature galante</a:t>
            </a:r>
            <a:br>
              <a:rPr lang="fr-FR" sz="2800" dirty="0" smtClean="0"/>
            </a:br>
            <a:r>
              <a:rPr lang="fr-FR" sz="2800" dirty="0"/>
              <a:t/>
            </a:r>
            <a:br>
              <a:rPr lang="fr-FR" sz="2800" dirty="0"/>
            </a:br>
            <a:r>
              <a:rPr lang="fr-FR" sz="2800" dirty="0" smtClean="0"/>
              <a:t>Charles GOUNOD créera un célèbre opéra en 1851 et Alphonse DAUDET prendra Sapho comme héroïne</a:t>
            </a:r>
            <a:endParaRPr lang="fr-FR" sz="2800" dirty="0"/>
          </a:p>
        </p:txBody>
      </p:sp>
      <p:sp>
        <p:nvSpPr>
          <p:cNvPr id="3" name="Rectangle 2"/>
          <p:cNvSpPr/>
          <p:nvPr/>
        </p:nvSpPr>
        <p:spPr>
          <a:xfrm>
            <a:off x="218209" y="3937108"/>
            <a:ext cx="6096000" cy="707886"/>
          </a:xfrm>
          <a:prstGeom prst="rect">
            <a:avLst/>
          </a:prstGeom>
        </p:spPr>
        <p:txBody>
          <a:bodyPr>
            <a:spAutoFit/>
          </a:bodyPr>
          <a:lstStyle/>
          <a:p>
            <a:r>
              <a:rPr lang="fr-FR" sz="2000" b="1" dirty="0"/>
              <a:t>« Sappho et Alcée » </a:t>
            </a:r>
            <a:r>
              <a:rPr lang="fr-FR" sz="2000" dirty="0"/>
              <a:t>Lawrence Alma-TADEMA -1881-</a:t>
            </a:r>
            <a:br>
              <a:rPr lang="fr-FR" sz="2000" dirty="0"/>
            </a:br>
            <a:r>
              <a:rPr lang="fr-FR" sz="2000" dirty="0"/>
              <a:t>(47 x 26 cm)</a:t>
            </a:r>
          </a:p>
        </p:txBody>
      </p:sp>
      <p:sp>
        <p:nvSpPr>
          <p:cNvPr id="5" name="Rectangle 4"/>
          <p:cNvSpPr/>
          <p:nvPr/>
        </p:nvSpPr>
        <p:spPr>
          <a:xfrm>
            <a:off x="2341419" y="4429174"/>
            <a:ext cx="8569036" cy="1938992"/>
          </a:xfrm>
          <a:prstGeom prst="rect">
            <a:avLst/>
          </a:prstGeom>
        </p:spPr>
        <p:txBody>
          <a:bodyPr wrap="square">
            <a:spAutoFit/>
          </a:bodyPr>
          <a:lstStyle/>
          <a:p>
            <a:r>
              <a:rPr lang="fr-FR" sz="2000" i="1" dirty="0">
                <a:solidFill>
                  <a:schemeClr val="accent1"/>
                </a:solidFill>
              </a:rPr>
              <a:t>Sapho animait une « école » pour jeunes filles où elle enseignait la poésie, la musique et le chant</a:t>
            </a:r>
          </a:p>
          <a:p>
            <a:endParaRPr lang="fr-FR" sz="2000" dirty="0"/>
          </a:p>
          <a:p>
            <a:r>
              <a:rPr lang="fr-FR" sz="2000" dirty="0"/>
              <a:t>Elle est ainsi représentée dans un Odéon ( où l’on pratiquait la musique et la poésie chantée) assise devant une couronne de lauriers, elle écoute un joueur de cithare Alcée qui est amoureux d’elle.</a:t>
            </a:r>
            <a:endParaRPr lang="fr-FR" sz="2000" dirty="0"/>
          </a:p>
        </p:txBody>
      </p:sp>
    </p:spTree>
    <p:extLst>
      <p:ext uri="{BB962C8B-B14F-4D97-AF65-F5344CB8AC3E}">
        <p14:creationId xmlns:p14="http://schemas.microsoft.com/office/powerpoint/2010/main" val="1413031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218" y="2829691"/>
            <a:ext cx="5877791" cy="1325563"/>
          </a:xfrm>
        </p:spPr>
        <p:txBody>
          <a:bodyPr>
            <a:noAutofit/>
          </a:bodyPr>
          <a:lstStyle/>
          <a:p>
            <a:r>
              <a:rPr lang="fr-FR" sz="2800" dirty="0" smtClean="0"/>
              <a:t>«</a:t>
            </a:r>
            <a:r>
              <a:rPr lang="fr-FR" sz="2800" b="1" dirty="0" smtClean="0"/>
              <a:t> Sapho inspirée par l’Amour qui lui dicte ses poésies » </a:t>
            </a:r>
            <a:r>
              <a:rPr lang="fr-FR" sz="2800" dirty="0" smtClean="0"/>
              <a:t>(63 x 55 cm)</a:t>
            </a:r>
            <a:r>
              <a:rPr lang="fr-FR" sz="2800" b="1" dirty="0" smtClean="0"/>
              <a:t/>
            </a:r>
            <a:br>
              <a:rPr lang="fr-FR" sz="2800" b="1" dirty="0" smtClean="0"/>
            </a:br>
            <a:r>
              <a:rPr lang="fr-FR" sz="2800" dirty="0" smtClean="0"/>
              <a:t>Jean. Honoré FRAGONARD – 1780</a:t>
            </a:r>
            <a:br>
              <a:rPr lang="fr-FR" sz="2800" dirty="0" smtClean="0"/>
            </a:br>
            <a:r>
              <a:rPr lang="fr-FR" sz="2800" dirty="0"/>
              <a:t/>
            </a:r>
            <a:br>
              <a:rPr lang="fr-FR" sz="2800" dirty="0"/>
            </a:br>
            <a:r>
              <a:rPr lang="fr-FR" sz="2800" dirty="0" smtClean="0"/>
              <a:t>Une jeune femme sensuelle ave sa poitrine découverte, la tête couronnée de lauriers regarde avec beaucoup de tendresse un petit Eros qui lui tend une flèche afin qu’elle puisse tracer ce qu’il lui inspire</a:t>
            </a:r>
            <a:br>
              <a:rPr lang="fr-FR" sz="2800" dirty="0" smtClean="0"/>
            </a:br>
            <a:r>
              <a:rPr lang="fr-FR" sz="2800" dirty="0"/>
              <a:t/>
            </a:r>
            <a:br>
              <a:rPr lang="fr-FR" sz="2800" dirty="0"/>
            </a:br>
            <a:r>
              <a:rPr lang="fr-FR" sz="2800" dirty="0" smtClean="0"/>
              <a:t>On imagine presque qu’un baiser va conclure l’inspiration</a:t>
            </a:r>
            <a:br>
              <a:rPr lang="fr-FR" sz="2800" dirty="0" smtClean="0"/>
            </a:br>
            <a:r>
              <a:rPr lang="fr-FR" sz="2800" dirty="0"/>
              <a:t/>
            </a:r>
            <a:br>
              <a:rPr lang="fr-FR" sz="2800" dirty="0"/>
            </a:br>
            <a:r>
              <a:rPr lang="fr-FR" sz="2800" dirty="0" smtClean="0"/>
              <a:t/>
            </a:r>
            <a:br>
              <a:rPr lang="fr-FR" sz="2800" dirty="0" smtClean="0"/>
            </a:br>
            <a:endParaRPr lang="fr-FR" sz="2800" dirty="0"/>
          </a:p>
        </p:txBody>
      </p:sp>
      <p:sp>
        <p:nvSpPr>
          <p:cNvPr id="3" name="Rectangle 2"/>
          <p:cNvSpPr/>
          <p:nvPr/>
        </p:nvSpPr>
        <p:spPr>
          <a:xfrm>
            <a:off x="6376555" y="643741"/>
            <a:ext cx="5718463" cy="4708981"/>
          </a:xfrm>
          <a:prstGeom prst="rect">
            <a:avLst/>
          </a:prstGeom>
        </p:spPr>
        <p:txBody>
          <a:bodyPr wrap="square">
            <a:spAutoFit/>
          </a:bodyPr>
          <a:lstStyle/>
          <a:p>
            <a:r>
              <a:rPr lang="fr-FR" sz="2000" b="1" dirty="0"/>
              <a:t>« Sapho, </a:t>
            </a:r>
            <a:r>
              <a:rPr lang="fr-FR" sz="2000" b="1" dirty="0" err="1"/>
              <a:t>Phaon</a:t>
            </a:r>
            <a:r>
              <a:rPr lang="fr-FR" sz="2000" b="1" dirty="0"/>
              <a:t> et l’Amour »</a:t>
            </a:r>
            <a:br>
              <a:rPr lang="fr-FR" sz="2000" b="1" dirty="0"/>
            </a:br>
            <a:r>
              <a:rPr lang="fr-FR" sz="2000" dirty="0"/>
              <a:t>J.L. DAVID -1809-</a:t>
            </a:r>
            <a:br>
              <a:rPr lang="fr-FR" sz="2000" dirty="0"/>
            </a:br>
            <a:r>
              <a:rPr lang="fr-FR" sz="2000" dirty="0"/>
              <a:t>Musée de l’Ermitage St Pétersbourg</a:t>
            </a:r>
            <a:br>
              <a:rPr lang="fr-FR" sz="2000" dirty="0"/>
            </a:br>
            <a:r>
              <a:rPr lang="fr-FR" sz="2000" dirty="0"/>
              <a:t/>
            </a:r>
            <a:br>
              <a:rPr lang="fr-FR" sz="2000" dirty="0"/>
            </a:br>
            <a:r>
              <a:rPr lang="fr-FR" sz="2000" i="1" dirty="0">
                <a:solidFill>
                  <a:schemeClr val="accent1"/>
                </a:solidFill>
              </a:rPr>
              <a:t>Selon Ovide, </a:t>
            </a:r>
            <a:r>
              <a:rPr lang="fr-FR" sz="2000" i="1" dirty="0" err="1">
                <a:solidFill>
                  <a:schemeClr val="accent1"/>
                </a:solidFill>
              </a:rPr>
              <a:t>Phaon</a:t>
            </a:r>
            <a:r>
              <a:rPr lang="fr-FR" sz="2000" i="1" dirty="0">
                <a:solidFill>
                  <a:schemeClr val="accent1"/>
                </a:solidFill>
              </a:rPr>
              <a:t> devenu le plus beau des hommes grâce à Aphrodite qu’il avait sauvée, aurait mis fin à sa relation amoureuse avec Sapho</a:t>
            </a:r>
            <a:br>
              <a:rPr lang="fr-FR" sz="2000" i="1" dirty="0">
                <a:solidFill>
                  <a:schemeClr val="accent1"/>
                </a:solidFill>
              </a:rPr>
            </a:br>
            <a:r>
              <a:rPr lang="fr-FR" sz="2000" dirty="0"/>
              <a:t/>
            </a:r>
            <a:br>
              <a:rPr lang="fr-FR" sz="2000" dirty="0"/>
            </a:br>
            <a:r>
              <a:rPr lang="fr-FR" sz="2000" dirty="0"/>
              <a:t>Comment ne pas penser aux œuvres réalisées par DAVID (peintre néo-classique) sous le règne de Napoléon 1</a:t>
            </a:r>
            <a:r>
              <a:rPr lang="fr-FR" sz="2000" baseline="30000" dirty="0"/>
              <a:t>er</a:t>
            </a:r>
            <a:r>
              <a:rPr lang="fr-FR" sz="2000" dirty="0"/>
              <a:t>  à travers décor, mobilier, tissus, coiffure de Sapho</a:t>
            </a:r>
            <a:br>
              <a:rPr lang="fr-FR" sz="2000" dirty="0"/>
            </a:br>
            <a:r>
              <a:rPr lang="fr-FR" sz="2000" dirty="0"/>
              <a:t>Ce peintre habitué aux restitutions </a:t>
            </a:r>
            <a:br>
              <a:rPr lang="fr-FR" sz="2000" dirty="0"/>
            </a:br>
            <a:r>
              <a:rPr lang="fr-FR" sz="2000" dirty="0"/>
              <a:t>historiques peint une idéalisation amoureuse dans sa gamme chromatique propre</a:t>
            </a:r>
          </a:p>
        </p:txBody>
      </p:sp>
    </p:spTree>
    <p:extLst>
      <p:ext uri="{BB962C8B-B14F-4D97-AF65-F5344CB8AC3E}">
        <p14:creationId xmlns:p14="http://schemas.microsoft.com/office/powerpoint/2010/main" val="27978438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74" y="1444480"/>
            <a:ext cx="12008426" cy="1325563"/>
          </a:xfrm>
        </p:spPr>
        <p:txBody>
          <a:bodyPr>
            <a:noAutofit/>
          </a:bodyPr>
          <a:lstStyle/>
          <a:p>
            <a:r>
              <a:rPr lang="fr-FR" sz="2800" b="1" dirty="0" smtClean="0"/>
              <a:t>« Sappho » </a:t>
            </a:r>
            <a:r>
              <a:rPr lang="fr-FR" sz="2800" dirty="0" smtClean="0"/>
              <a:t>Gustave MOREAU 1893 ( 85 x 67 cm)</a:t>
            </a:r>
            <a:br>
              <a:rPr lang="fr-FR" sz="2800" dirty="0" smtClean="0"/>
            </a:br>
            <a:r>
              <a:rPr lang="fr-FR" sz="2800" dirty="0"/>
              <a:t/>
            </a:r>
            <a:br>
              <a:rPr lang="fr-FR" sz="2800" dirty="0"/>
            </a:br>
            <a:r>
              <a:rPr lang="fr-FR" sz="2800" dirty="0" smtClean="0"/>
              <a:t>Ce peintre symboliste a réalisé de nombreux tableaux avec pour thème Sapho. </a:t>
            </a:r>
            <a:br>
              <a:rPr lang="fr-FR" sz="2800" dirty="0" smtClean="0"/>
            </a:br>
            <a:r>
              <a:rPr lang="fr-FR" sz="2800" dirty="0" smtClean="0"/>
              <a:t>Il affectionnait les sujets mythologiques et bibliques et la représentation de femmes qui </a:t>
            </a:r>
            <a:r>
              <a:rPr lang="fr-FR" sz="2800" dirty="0" smtClean="0"/>
              <a:t>les </a:t>
            </a:r>
            <a:r>
              <a:rPr lang="fr-FR" sz="2800" dirty="0" smtClean="0"/>
              <a:t>ont marqués</a:t>
            </a:r>
            <a:br>
              <a:rPr lang="fr-FR" sz="2800" dirty="0" smtClean="0"/>
            </a:br>
            <a:r>
              <a:rPr lang="fr-FR" sz="2800" dirty="0"/>
              <a:t/>
            </a:r>
            <a:br>
              <a:rPr lang="fr-FR" sz="2800" dirty="0"/>
            </a:br>
            <a:r>
              <a:rPr lang="fr-FR" sz="2800" dirty="0" smtClean="0"/>
              <a:t>Avec une certaine influence orientale, </a:t>
            </a:r>
            <a:r>
              <a:rPr lang="fr-FR" sz="2800" dirty="0" smtClean="0"/>
              <a:t>Sappho délaissée </a:t>
            </a:r>
            <a:r>
              <a:rPr lang="fr-FR" sz="2800" dirty="0" smtClean="0"/>
              <a:t>par l’homme qu’elle désirait, s’apprête à mettre fin à sa douleur en se donnant la mort.</a:t>
            </a:r>
            <a:br>
              <a:rPr lang="fr-FR" sz="2800" dirty="0" smtClean="0"/>
            </a:br>
            <a:endParaRPr lang="fr-FR" sz="2800" dirty="0"/>
          </a:p>
        </p:txBody>
      </p:sp>
      <p:sp>
        <p:nvSpPr>
          <p:cNvPr id="4" name="Rectangle 3"/>
          <p:cNvSpPr/>
          <p:nvPr/>
        </p:nvSpPr>
        <p:spPr>
          <a:xfrm>
            <a:off x="183574" y="3857315"/>
            <a:ext cx="11426536" cy="2862322"/>
          </a:xfrm>
          <a:prstGeom prst="rect">
            <a:avLst/>
          </a:prstGeom>
        </p:spPr>
        <p:txBody>
          <a:bodyPr wrap="square">
            <a:spAutoFit/>
          </a:bodyPr>
          <a:lstStyle/>
          <a:p>
            <a:r>
              <a:rPr lang="fr-FR" sz="2000" b="1" dirty="0"/>
              <a:t>« La Mort de Sapho » </a:t>
            </a:r>
            <a:r>
              <a:rPr lang="fr-FR" sz="2000" dirty="0"/>
              <a:t>Gustave MOREAU-1876-</a:t>
            </a:r>
            <a:br>
              <a:rPr lang="fr-FR" sz="2000" dirty="0"/>
            </a:br>
            <a:r>
              <a:rPr lang="fr-FR" sz="2000" dirty="0"/>
              <a:t/>
            </a:r>
            <a:br>
              <a:rPr lang="fr-FR" sz="2000" dirty="0"/>
            </a:br>
            <a:r>
              <a:rPr lang="fr-FR" sz="2000" dirty="0"/>
              <a:t>Un côté tragique dans cette scène avec le ciel orageux, les tons rougeoyants du soleil couchant </a:t>
            </a:r>
            <a:br>
              <a:rPr lang="fr-FR" sz="2000" dirty="0"/>
            </a:br>
            <a:r>
              <a:rPr lang="fr-FR" sz="2000" dirty="0"/>
              <a:t>Le tableau est traité en touches larges, des empâtements qui accentuent le caractère tourmenté</a:t>
            </a:r>
            <a:br>
              <a:rPr lang="fr-FR" sz="2000" dirty="0"/>
            </a:br>
            <a:r>
              <a:rPr lang="fr-FR" sz="2000" dirty="0"/>
              <a:t>Sapho est étendue sur le récif, serrant sa lyre</a:t>
            </a:r>
            <a:br>
              <a:rPr lang="fr-FR" sz="2000" dirty="0"/>
            </a:br>
            <a:r>
              <a:rPr lang="fr-FR" sz="2000" dirty="0"/>
              <a:t>contre sa poitrine; il semblerait qu’elle porte un kimono ( MOREAU avait acquis un album de dessins japonais) Un oiseau ( colombe) vole au-dessus d’elle pour emporter son âme.</a:t>
            </a:r>
            <a:br>
              <a:rPr lang="fr-FR" sz="2000" dirty="0"/>
            </a:br>
            <a:r>
              <a:rPr lang="fr-FR" sz="2000" dirty="0"/>
              <a:t>Sur l’éperon rocheux se dresse un pilier surmonté d’un griffon : c’est le symbole d’Apollon- le dieu des poètes-</a:t>
            </a:r>
          </a:p>
        </p:txBody>
      </p:sp>
    </p:spTree>
    <p:extLst>
      <p:ext uri="{BB962C8B-B14F-4D97-AF65-F5344CB8AC3E}">
        <p14:creationId xmlns:p14="http://schemas.microsoft.com/office/powerpoint/2010/main" val="2967937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0555" y="2048452"/>
            <a:ext cx="11627427" cy="1325563"/>
          </a:xfrm>
        </p:spPr>
        <p:txBody>
          <a:bodyPr>
            <a:noAutofit/>
          </a:bodyPr>
          <a:lstStyle/>
          <a:p>
            <a:r>
              <a:rPr lang="fr-FR" sz="2800" b="1" dirty="0" smtClean="0"/>
              <a:t>           « Sapho à Leucate » </a:t>
            </a:r>
            <a:r>
              <a:rPr lang="fr-FR" sz="2800" dirty="0" smtClean="0"/>
              <a:t/>
            </a:r>
            <a:br>
              <a:rPr lang="fr-FR" sz="2800" dirty="0" smtClean="0"/>
            </a:br>
            <a:r>
              <a:rPr lang="fr-FR" sz="2800" dirty="0" smtClean="0"/>
              <a:t>Antoine-Jean GROS 1801 ( 122 x 100 cm)</a:t>
            </a:r>
            <a:br>
              <a:rPr lang="fr-FR" sz="2800" dirty="0" smtClean="0"/>
            </a:br>
            <a:r>
              <a:rPr lang="fr-FR" sz="2800" dirty="0" smtClean="0"/>
              <a:t>Musée Baron-Gérard de Bayeux</a:t>
            </a:r>
            <a:br>
              <a:rPr lang="fr-FR" sz="2800" dirty="0" smtClean="0"/>
            </a:br>
            <a:r>
              <a:rPr lang="fr-FR" sz="2800" dirty="0"/>
              <a:t/>
            </a:r>
            <a:br>
              <a:rPr lang="fr-FR" sz="2800" dirty="0"/>
            </a:br>
            <a:r>
              <a:rPr lang="fr-FR" sz="2800" dirty="0" smtClean="0"/>
              <a:t>Eperdument amoureuse de Phaon qui l’a rejetée, </a:t>
            </a:r>
            <a:r>
              <a:rPr lang="fr-FR" sz="2800" i="1" dirty="0" smtClean="0">
                <a:solidFill>
                  <a:schemeClr val="accent1"/>
                </a:solidFill>
              </a:rPr>
              <a:t>elle se suicide en se jetant de la falaise à Leucate.</a:t>
            </a:r>
            <a:br>
              <a:rPr lang="fr-FR" sz="2800" i="1" dirty="0" smtClean="0">
                <a:solidFill>
                  <a:schemeClr val="accent1"/>
                </a:solidFill>
              </a:rPr>
            </a:br>
            <a:r>
              <a:rPr lang="fr-FR" sz="2800" dirty="0" smtClean="0"/>
              <a:t>Elle </a:t>
            </a:r>
            <a:r>
              <a:rPr lang="fr-FR" sz="2800" dirty="0" smtClean="0"/>
              <a:t>s’élance vêtue d’une robe diaphane, les yeux clos, sa lyre (attribut des poètes)est entre ses bras, son voile s’envole.</a:t>
            </a:r>
            <a:br>
              <a:rPr lang="fr-FR" sz="2800" dirty="0" smtClean="0"/>
            </a:br>
            <a:r>
              <a:rPr lang="fr-FR" sz="2800" dirty="0" smtClean="0"/>
              <a:t>Scène traitée avec une palette restreinte pour une scène funeste: on aperçoit au loin un autel sacrificiel; la lumière de la lune accentue le désespoir de Sapho </a:t>
            </a:r>
            <a:br>
              <a:rPr lang="fr-FR" sz="2800" dirty="0" smtClean="0"/>
            </a:br>
            <a:r>
              <a:rPr lang="fr-FR" sz="2800" dirty="0" smtClean="0"/>
              <a:t/>
            </a:r>
            <a:br>
              <a:rPr lang="fr-FR" sz="2800" dirty="0" smtClean="0"/>
            </a:br>
            <a:endParaRPr lang="fr-FR" sz="2800" dirty="0"/>
          </a:p>
        </p:txBody>
      </p:sp>
      <p:sp>
        <p:nvSpPr>
          <p:cNvPr id="4" name="Rectangle 3"/>
          <p:cNvSpPr/>
          <p:nvPr/>
        </p:nvSpPr>
        <p:spPr>
          <a:xfrm>
            <a:off x="481445" y="4390809"/>
            <a:ext cx="10543309" cy="2308324"/>
          </a:xfrm>
          <a:prstGeom prst="rect">
            <a:avLst/>
          </a:prstGeom>
        </p:spPr>
        <p:txBody>
          <a:bodyPr wrap="square">
            <a:spAutoFit/>
          </a:bodyPr>
          <a:lstStyle/>
          <a:p>
            <a:r>
              <a:rPr lang="fr-FR" b="1" dirty="0"/>
              <a:t>« Sappho à Lesbos » </a:t>
            </a:r>
            <a:r>
              <a:rPr lang="fr-FR" dirty="0"/>
              <a:t>Paul AVRIL</a:t>
            </a:r>
            <a:br>
              <a:rPr lang="fr-FR" dirty="0"/>
            </a:br>
            <a:r>
              <a:rPr lang="fr-FR" dirty="0"/>
              <a:t>1909</a:t>
            </a:r>
            <a:br>
              <a:rPr lang="fr-FR" dirty="0"/>
            </a:br>
            <a:r>
              <a:rPr lang="fr-FR" dirty="0"/>
              <a:t>Illustrateur spécialisé dans les dessins érotiques ( voire pornographiques)</a:t>
            </a:r>
            <a:br>
              <a:rPr lang="fr-FR" dirty="0"/>
            </a:br>
            <a:r>
              <a:rPr lang="fr-FR" dirty="0"/>
              <a:t>Il s’agit ici d’une illustration extraite du «  Manuel d’Erotologie classique »</a:t>
            </a:r>
            <a:br>
              <a:rPr lang="fr-FR" dirty="0"/>
            </a:br>
            <a:r>
              <a:rPr lang="fr-FR" dirty="0" smtClean="0"/>
              <a:t>Sapho </a:t>
            </a:r>
            <a:r>
              <a:rPr lang="fr-FR" dirty="0"/>
              <a:t>a donné   </a:t>
            </a:r>
            <a:r>
              <a:rPr lang="fr-FR" b="1" dirty="0"/>
              <a:t>saphisme</a:t>
            </a:r>
            <a:br>
              <a:rPr lang="fr-FR" b="1" dirty="0"/>
            </a:br>
            <a:r>
              <a:rPr lang="fr-FR" b="1" dirty="0"/>
              <a:t> </a:t>
            </a:r>
            <a:br>
              <a:rPr lang="fr-FR" b="1" dirty="0"/>
            </a:br>
            <a:r>
              <a:rPr lang="fr-FR" dirty="0"/>
              <a:t>Lesbos </a:t>
            </a:r>
            <a:r>
              <a:rPr lang="fr-FR" b="1" dirty="0"/>
              <a:t> ’’               </a:t>
            </a:r>
            <a:r>
              <a:rPr lang="fr-FR" b="1" dirty="0" smtClean="0"/>
              <a:t>lesbianisme             ces </a:t>
            </a:r>
            <a:r>
              <a:rPr lang="fr-FR" b="1" dirty="0"/>
              <a:t>2 vocables désignant l’homosexualité féminine.</a:t>
            </a:r>
            <a:br>
              <a:rPr lang="fr-FR" b="1" dirty="0"/>
            </a:br>
            <a:r>
              <a:rPr lang="fr-FR" b="1" dirty="0" smtClean="0"/>
              <a:t>  </a:t>
            </a:r>
            <a:endParaRPr lang="fr-FR" dirty="0"/>
          </a:p>
        </p:txBody>
      </p:sp>
    </p:spTree>
    <p:extLst>
      <p:ext uri="{BB962C8B-B14F-4D97-AF65-F5344CB8AC3E}">
        <p14:creationId xmlns:p14="http://schemas.microsoft.com/office/powerpoint/2010/main" val="3091047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4292" y="1321089"/>
            <a:ext cx="10515600" cy="1325563"/>
          </a:xfrm>
        </p:spPr>
        <p:txBody>
          <a:bodyPr>
            <a:normAutofit fontScale="90000"/>
          </a:bodyPr>
          <a:lstStyle/>
          <a:p>
            <a:r>
              <a:rPr lang="fr-FR" u="sng" dirty="0" smtClean="0"/>
              <a:t>ARACHNE</a:t>
            </a:r>
            <a:br>
              <a:rPr lang="fr-FR" u="sng" dirty="0" smtClean="0"/>
            </a:br>
            <a:r>
              <a:rPr lang="fr-FR" u="sng" dirty="0"/>
              <a:t/>
            </a:r>
            <a:br>
              <a:rPr lang="fr-FR" u="sng" dirty="0"/>
            </a:br>
            <a:r>
              <a:rPr lang="fr-FR" sz="3200" dirty="0" smtClean="0"/>
              <a:t>Une mortelle ayant un don incomparable pour l’art du tissage qui osa défier la déesse Athéna ( Minerve). </a:t>
            </a:r>
            <a:br>
              <a:rPr lang="fr-FR" sz="3200" dirty="0" smtClean="0"/>
            </a:br>
            <a:r>
              <a:rPr lang="fr-FR" sz="3200" dirty="0" smtClean="0"/>
              <a:t/>
            </a:r>
            <a:br>
              <a:rPr lang="fr-FR" sz="3200" dirty="0" smtClean="0"/>
            </a:br>
            <a:r>
              <a:rPr lang="fr-FR" sz="3200" u="sng" dirty="0" smtClean="0"/>
              <a:t>Un avertissement pour qui veut se comparer aux Dieux</a:t>
            </a:r>
            <a:r>
              <a:rPr lang="fr-FR" sz="3200" dirty="0" smtClean="0"/>
              <a:t>!</a:t>
            </a:r>
            <a:endParaRPr lang="fr-FR" u="sng" dirty="0"/>
          </a:p>
        </p:txBody>
      </p:sp>
    </p:spTree>
    <p:extLst>
      <p:ext uri="{BB962C8B-B14F-4D97-AF65-F5344CB8AC3E}">
        <p14:creationId xmlns:p14="http://schemas.microsoft.com/office/powerpoint/2010/main" val="1549926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2282" y="2422525"/>
            <a:ext cx="11336483" cy="1325563"/>
          </a:xfrm>
        </p:spPr>
        <p:txBody>
          <a:bodyPr>
            <a:noAutofit/>
          </a:bodyPr>
          <a:lstStyle/>
          <a:p>
            <a:r>
              <a:rPr lang="fr-FR" sz="2800" b="1" dirty="0" smtClean="0"/>
              <a:t>« Arachné » </a:t>
            </a:r>
            <a:r>
              <a:rPr lang="fr-FR" sz="2800" dirty="0" smtClean="0"/>
              <a:t>John WATERHOUSE – 1916-</a:t>
            </a:r>
            <a:br>
              <a:rPr lang="fr-FR" sz="2800" dirty="0" smtClean="0"/>
            </a:br>
            <a:r>
              <a:rPr lang="fr-FR" sz="2800" dirty="0"/>
              <a:t/>
            </a:r>
            <a:br>
              <a:rPr lang="fr-FR" sz="2800" dirty="0"/>
            </a:br>
            <a:r>
              <a:rPr lang="fr-FR" sz="2800" dirty="0" smtClean="0"/>
              <a:t>On a parfois nommé à tort ce tableau du</a:t>
            </a:r>
            <a:r>
              <a:rPr lang="fr-FR" sz="2800" dirty="0"/>
              <a:t> </a:t>
            </a:r>
            <a:r>
              <a:rPr lang="fr-FR" sz="2800" dirty="0" smtClean="0"/>
              <a:t>peintre préraphaélite « Pénélope » car la jeune femme travaille sur un métier à tisser</a:t>
            </a:r>
            <a:br>
              <a:rPr lang="fr-FR" sz="2800" dirty="0" smtClean="0"/>
            </a:br>
            <a:r>
              <a:rPr lang="fr-FR" sz="2800" dirty="0" smtClean="0"/>
              <a:t>mais il s’agit de l’ARACHNE dont l’histoire nous est racontée dans les « Métamorphoses » d’OVIDE</a:t>
            </a:r>
            <a:br>
              <a:rPr lang="fr-FR" sz="2800" dirty="0" smtClean="0"/>
            </a:br>
            <a:r>
              <a:rPr lang="fr-FR" sz="2800" dirty="0"/>
              <a:t/>
            </a:r>
            <a:br>
              <a:rPr lang="fr-FR" sz="2800" dirty="0"/>
            </a:br>
            <a:r>
              <a:rPr lang="fr-FR" sz="2800" i="1" dirty="0" smtClean="0">
                <a:solidFill>
                  <a:schemeClr val="accent1"/>
                </a:solidFill>
              </a:rPr>
              <a:t>Il s’agit d’une jeune fille, orpheline de mère, dont le père était teinturier, elle s’était fait une célébrité pour ses qualités de tisserande, adroite tant avec son rouet qu’avec son fuseau dans tout son pays</a:t>
            </a:r>
            <a:endParaRPr lang="fr-FR" sz="2800" i="1" dirty="0">
              <a:solidFill>
                <a:schemeClr val="accent1"/>
              </a:solidFill>
            </a:endParaRPr>
          </a:p>
        </p:txBody>
      </p:sp>
    </p:spTree>
    <p:extLst>
      <p:ext uri="{BB962C8B-B14F-4D97-AF65-F5344CB8AC3E}">
        <p14:creationId xmlns:p14="http://schemas.microsoft.com/office/powerpoint/2010/main" val="1182013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5237" y="2308225"/>
            <a:ext cx="10515600" cy="1325563"/>
          </a:xfrm>
        </p:spPr>
        <p:txBody>
          <a:bodyPr>
            <a:noAutofit/>
          </a:bodyPr>
          <a:lstStyle/>
          <a:p>
            <a:r>
              <a:rPr lang="fr-FR" sz="2800" i="1" dirty="0" smtClean="0">
                <a:solidFill>
                  <a:schemeClr val="accent1"/>
                </a:solidFill>
              </a:rPr>
              <a:t>Athéna, déesse de la guerre est aussi la patronne des fileuses.</a:t>
            </a:r>
            <a:br>
              <a:rPr lang="fr-FR" sz="2800" i="1" dirty="0" smtClean="0">
                <a:solidFill>
                  <a:schemeClr val="accent1"/>
                </a:solidFill>
              </a:rPr>
            </a:br>
            <a:r>
              <a:rPr lang="fr-FR" sz="2800" i="1" dirty="0" smtClean="0">
                <a:solidFill>
                  <a:schemeClr val="accent1"/>
                </a:solidFill>
              </a:rPr>
              <a:t>Elle fut informée des talents de cette mortelle. Elle prit l’allure d’une vieille femme et décida de se rendre compte par elle-même des qualités d’Arachné</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Face à cette vieille femme ( qu’elle n’avait pas reconnue) Arachné fit montre d’un orgueil excessif déclarant qu’elle surpassait même Athéna</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Cette dernière fut outragée et décida de mettre au défi en organisant un concours de tapisserie afin de vérifier laquelle des 2 serait la meilleure.</a:t>
            </a:r>
            <a:endParaRPr lang="fr-FR" sz="2800" i="1" dirty="0">
              <a:solidFill>
                <a:schemeClr val="accent1"/>
              </a:solidFill>
            </a:endParaRPr>
          </a:p>
        </p:txBody>
      </p:sp>
    </p:spTree>
    <p:extLst>
      <p:ext uri="{BB962C8B-B14F-4D97-AF65-F5344CB8AC3E}">
        <p14:creationId xmlns:p14="http://schemas.microsoft.com/office/powerpoint/2010/main" val="2694789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4855" y="2121189"/>
            <a:ext cx="11797145" cy="1325563"/>
          </a:xfrm>
        </p:spPr>
        <p:txBody>
          <a:bodyPr>
            <a:normAutofit fontScale="90000"/>
          </a:bodyPr>
          <a:lstStyle/>
          <a:p>
            <a:r>
              <a:rPr lang="fr-FR" sz="2800" dirty="0"/>
              <a:t/>
            </a:r>
            <a:br>
              <a:rPr lang="fr-FR" sz="2800" dirty="0"/>
            </a:br>
            <a:r>
              <a:rPr lang="fr-FR" sz="3100" dirty="0" smtClean="0"/>
              <a:t>La lecture du tableau se fait selon </a:t>
            </a:r>
            <a:r>
              <a:rPr lang="fr-FR" sz="3100" u="sng" dirty="0" smtClean="0"/>
              <a:t>2 plans qui décrivent 2 scènes:</a:t>
            </a:r>
            <a:br>
              <a:rPr lang="fr-FR" sz="3100" u="sng" dirty="0" smtClean="0"/>
            </a:br>
            <a:r>
              <a:rPr lang="fr-FR" sz="3100" u="sng" dirty="0" smtClean="0"/>
              <a:t/>
            </a:r>
            <a:br>
              <a:rPr lang="fr-FR" sz="3100" u="sng" dirty="0" smtClean="0"/>
            </a:br>
            <a:r>
              <a:rPr lang="fr-FR" sz="3100" dirty="0" smtClean="0"/>
              <a:t>- au 1</a:t>
            </a:r>
            <a:r>
              <a:rPr lang="fr-FR" sz="3100" baseline="30000" dirty="0" smtClean="0"/>
              <a:t>er</a:t>
            </a:r>
            <a:r>
              <a:rPr lang="fr-FR" sz="3100" dirty="0" smtClean="0"/>
              <a:t> plan un groupe de fileuses d’origine modeste est entrain de s’activer à des activités liées au tissage.</a:t>
            </a:r>
            <a:r>
              <a:rPr lang="fr-FR" sz="3100" dirty="0"/>
              <a:t> </a:t>
            </a:r>
            <a:r>
              <a:rPr lang="fr-FR" sz="3100" dirty="0" smtClean="0"/>
              <a:t/>
            </a:r>
            <a:br>
              <a:rPr lang="fr-FR" sz="3100" dirty="0" smtClean="0"/>
            </a:br>
            <a:r>
              <a:rPr lang="fr-FR" sz="3100" dirty="0" smtClean="0"/>
              <a:t>On peut toutefois imaginer qu’à gauche se trouve Athéna vieille femme avec son rouet tandis qu’à droite la jeune fille qui  s’active sur son dévidoir est Arachné</a:t>
            </a:r>
            <a:endParaRPr lang="fr-FR" sz="3100" dirty="0"/>
          </a:p>
        </p:txBody>
      </p:sp>
      <p:sp>
        <p:nvSpPr>
          <p:cNvPr id="4" name="Rectangle 3"/>
          <p:cNvSpPr/>
          <p:nvPr/>
        </p:nvSpPr>
        <p:spPr>
          <a:xfrm>
            <a:off x="543791" y="248473"/>
            <a:ext cx="6096000" cy="1569660"/>
          </a:xfrm>
          <a:prstGeom prst="rect">
            <a:avLst/>
          </a:prstGeom>
        </p:spPr>
        <p:txBody>
          <a:bodyPr>
            <a:spAutoFit/>
          </a:bodyPr>
          <a:lstStyle/>
          <a:p>
            <a:r>
              <a:rPr lang="fr-FR" sz="2400" b="1" dirty="0"/>
              <a:t>« Les Fileuses » </a:t>
            </a:r>
            <a:r>
              <a:rPr lang="fr-FR" sz="2400" dirty="0" smtClean="0"/>
              <a:t>ou </a:t>
            </a:r>
            <a:r>
              <a:rPr lang="fr-FR" sz="2400" b="1" dirty="0" smtClean="0"/>
              <a:t>«</a:t>
            </a:r>
            <a:r>
              <a:rPr lang="fr-FR" sz="2400" b="1" dirty="0"/>
              <a:t> La Légende d’Arachné »</a:t>
            </a:r>
            <a:br>
              <a:rPr lang="fr-FR" sz="2400" b="1" dirty="0"/>
            </a:br>
            <a:r>
              <a:rPr lang="fr-FR" sz="2400" dirty="0"/>
              <a:t>Diego VELASQUEZ – ( 167 x 252 </a:t>
            </a:r>
            <a:r>
              <a:rPr lang="fr-FR" sz="2400" dirty="0" smtClean="0"/>
              <a:t>cm) Musée </a:t>
            </a:r>
            <a:r>
              <a:rPr lang="fr-FR" sz="2400" dirty="0"/>
              <a:t>du Prado</a:t>
            </a:r>
            <a:br>
              <a:rPr lang="fr-FR" sz="2400" dirty="0"/>
            </a:br>
            <a:endParaRPr lang="fr-FR" sz="2400" dirty="0"/>
          </a:p>
        </p:txBody>
      </p:sp>
      <p:sp>
        <p:nvSpPr>
          <p:cNvPr id="5" name="Rectangle 4"/>
          <p:cNvSpPr/>
          <p:nvPr/>
        </p:nvSpPr>
        <p:spPr>
          <a:xfrm>
            <a:off x="543791" y="4636854"/>
            <a:ext cx="10065328" cy="1200329"/>
          </a:xfrm>
          <a:prstGeom prst="rect">
            <a:avLst/>
          </a:prstGeom>
        </p:spPr>
        <p:txBody>
          <a:bodyPr wrap="square">
            <a:spAutoFit/>
          </a:bodyPr>
          <a:lstStyle/>
          <a:p>
            <a:r>
              <a:rPr lang="fr-FR" sz="2400" dirty="0"/>
              <a:t>Pour représenter les 2 jeunes femmes situées à chaque extrémité du tableau, on s’accorde à penser que VELASQUEZ a repris les formes contorsionnées chères à MICHEL ANGE – comme ici les </a:t>
            </a:r>
            <a:r>
              <a:rPr lang="fr-FR" sz="2400" u="sng" dirty="0" err="1"/>
              <a:t>ignudi</a:t>
            </a:r>
            <a:r>
              <a:rPr lang="fr-FR" sz="2400" dirty="0"/>
              <a:t> de la Chapelle Sixtine</a:t>
            </a:r>
          </a:p>
        </p:txBody>
      </p:sp>
    </p:spTree>
    <p:extLst>
      <p:ext uri="{BB962C8B-B14F-4D97-AF65-F5344CB8AC3E}">
        <p14:creationId xmlns:p14="http://schemas.microsoft.com/office/powerpoint/2010/main" val="3635910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9045" y="624897"/>
            <a:ext cx="11454245" cy="1325563"/>
          </a:xfrm>
        </p:spPr>
        <p:txBody>
          <a:bodyPr>
            <a:noAutofit/>
          </a:bodyPr>
          <a:lstStyle/>
          <a:p>
            <a:r>
              <a:rPr lang="fr-FR" sz="2800" dirty="0" smtClean="0"/>
              <a:t>Le 2</a:t>
            </a:r>
            <a:r>
              <a:rPr lang="fr-FR" sz="2800" baseline="30000" dirty="0" smtClean="0"/>
              <a:t>nd</a:t>
            </a:r>
            <a:r>
              <a:rPr lang="fr-FR" sz="2800" dirty="0" smtClean="0"/>
              <a:t> plan montre sur une estrade les protagonistes en tenue raffinée: Athéna porte son casque. Elle a réalisé une tapisserie montrant les différents dieux de l’Olympe et elle-même avec Neptune; elle a même entouré sa tapisserie de lauriers (la gloire) et de branches d’olivier ( la paix)</a:t>
            </a:r>
            <a:endParaRPr lang="fr-FR" sz="2800" dirty="0"/>
          </a:p>
        </p:txBody>
      </p:sp>
      <p:sp>
        <p:nvSpPr>
          <p:cNvPr id="4" name="Rectangle 3"/>
          <p:cNvSpPr/>
          <p:nvPr/>
        </p:nvSpPr>
        <p:spPr>
          <a:xfrm>
            <a:off x="329044" y="2624712"/>
            <a:ext cx="10321637" cy="3046988"/>
          </a:xfrm>
          <a:prstGeom prst="rect">
            <a:avLst/>
          </a:prstGeom>
        </p:spPr>
        <p:txBody>
          <a:bodyPr wrap="square">
            <a:spAutoFit/>
          </a:bodyPr>
          <a:lstStyle/>
          <a:p>
            <a:r>
              <a:rPr lang="fr-FR" sz="2400" dirty="0"/>
              <a:t>L’autre injure commise par Arachné</a:t>
            </a:r>
            <a:br>
              <a:rPr lang="fr-FR" sz="2400" dirty="0"/>
            </a:br>
            <a:r>
              <a:rPr lang="fr-FR" sz="2400" dirty="0"/>
              <a:t>c’est qu’elle a osé représenter avec beaucoup d’insolence  les amours tumultueuses de Zeus, le dieu de l’Olympe, qui, pour séduire, n’hésitait pas à se métamorphose </a:t>
            </a:r>
            <a:br>
              <a:rPr lang="fr-FR" sz="2400" dirty="0"/>
            </a:br>
            <a:r>
              <a:rPr lang="fr-FR" sz="2400" dirty="0"/>
              <a:t>- en taureau pour enlever Europe</a:t>
            </a:r>
            <a:br>
              <a:rPr lang="fr-FR" sz="2400" dirty="0"/>
            </a:br>
            <a:r>
              <a:rPr lang="fr-FR" sz="2400" dirty="0"/>
              <a:t>- en cygne pour conquérir Léda</a:t>
            </a:r>
            <a:br>
              <a:rPr lang="fr-FR" sz="2400" dirty="0"/>
            </a:br>
            <a:r>
              <a:rPr lang="fr-FR" sz="2400" dirty="0"/>
              <a:t>- en pluie d’or pour ensemencer Danaé…et les dérives d’autres </a:t>
            </a:r>
            <a:r>
              <a:rPr lang="fr-FR" sz="2400" dirty="0" smtClean="0"/>
              <a:t>Dieux </a:t>
            </a:r>
            <a:r>
              <a:rPr lang="fr-FR" sz="2400" dirty="0"/>
              <a:t>( Bacchus)</a:t>
            </a:r>
            <a:br>
              <a:rPr lang="fr-FR" sz="2400" dirty="0"/>
            </a:br>
            <a:endParaRPr lang="fr-FR" sz="2400" dirty="0"/>
          </a:p>
        </p:txBody>
      </p:sp>
    </p:spTree>
    <p:extLst>
      <p:ext uri="{BB962C8B-B14F-4D97-AF65-F5344CB8AC3E}">
        <p14:creationId xmlns:p14="http://schemas.microsoft.com/office/powerpoint/2010/main" val="41362450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5245" y="2072700"/>
            <a:ext cx="11350338" cy="1325563"/>
          </a:xfrm>
        </p:spPr>
        <p:txBody>
          <a:bodyPr>
            <a:noAutofit/>
          </a:bodyPr>
          <a:lstStyle/>
          <a:p>
            <a:r>
              <a:rPr lang="fr-FR" sz="2800" dirty="0"/>
              <a:t/>
            </a:r>
            <a:br>
              <a:rPr lang="fr-FR" sz="2800" dirty="0"/>
            </a:br>
            <a:r>
              <a:rPr lang="fr-FR" sz="2800" dirty="0" smtClean="0"/>
              <a:t>La déesse a repris ses attributs de déesse de la guerre ( casque sur la tête, bouclier au sol) car elle est à la fois furieuse de l’admirable travail d’Arachné et outrée par les thèmes traités. </a:t>
            </a:r>
            <a:br>
              <a:rPr lang="fr-FR" sz="2800" dirty="0" smtClean="0"/>
            </a:br>
            <a:r>
              <a:rPr lang="fr-FR" sz="2800" dirty="0" smtClean="0"/>
              <a:t>Elle poursuit l’insolente  dont la corbeille remplie d’écheveaux de laine est au sol et</a:t>
            </a:r>
            <a:r>
              <a:rPr lang="fr-FR" sz="2800" dirty="0"/>
              <a:t> </a:t>
            </a:r>
            <a:r>
              <a:rPr lang="fr-FR" sz="2800" dirty="0" smtClean="0"/>
              <a:t>elle s’apprête à la frapper avec une navette</a:t>
            </a:r>
            <a:br>
              <a:rPr lang="fr-FR" sz="2800" dirty="0" smtClean="0"/>
            </a:br>
            <a:r>
              <a:rPr lang="fr-FR" sz="2800" dirty="0" smtClean="0"/>
              <a:t>Décor </a:t>
            </a:r>
            <a:r>
              <a:rPr lang="fr-FR" sz="2800" dirty="0" smtClean="0"/>
              <a:t>antique pour mieux inclure les origines de cette peinture </a:t>
            </a:r>
            <a:endParaRPr lang="fr-FR" sz="2800" b="1" dirty="0"/>
          </a:p>
        </p:txBody>
      </p:sp>
      <p:sp>
        <p:nvSpPr>
          <p:cNvPr id="4" name="Rectangle 3"/>
          <p:cNvSpPr/>
          <p:nvPr/>
        </p:nvSpPr>
        <p:spPr>
          <a:xfrm>
            <a:off x="715242" y="227691"/>
            <a:ext cx="6096000" cy="1754326"/>
          </a:xfrm>
          <a:prstGeom prst="rect">
            <a:avLst/>
          </a:prstGeom>
        </p:spPr>
        <p:txBody>
          <a:bodyPr>
            <a:spAutoFit/>
          </a:bodyPr>
          <a:lstStyle/>
          <a:p>
            <a:r>
              <a:rPr lang="fr-FR" sz="2400" b="1" dirty="0"/>
              <a:t>« Minerve et Arachné »</a:t>
            </a:r>
            <a:br>
              <a:rPr lang="fr-FR" sz="2400" b="1" dirty="0"/>
            </a:br>
            <a:r>
              <a:rPr lang="fr-FR" sz="2400" dirty="0"/>
              <a:t>René-Antoine HOUASSE-1706-</a:t>
            </a:r>
            <a:br>
              <a:rPr lang="fr-FR" sz="2400" dirty="0"/>
            </a:br>
            <a:r>
              <a:rPr lang="fr-FR" sz="2400" dirty="0"/>
              <a:t>Château de Versailles</a:t>
            </a:r>
            <a:br>
              <a:rPr lang="fr-FR" sz="2400" dirty="0"/>
            </a:br>
            <a:r>
              <a:rPr lang="fr-FR" dirty="0"/>
              <a:t/>
            </a:r>
            <a:br>
              <a:rPr lang="fr-FR" dirty="0"/>
            </a:br>
            <a:endParaRPr lang="fr-FR" dirty="0"/>
          </a:p>
        </p:txBody>
      </p:sp>
      <p:sp>
        <p:nvSpPr>
          <p:cNvPr id="5" name="Rectangle 4"/>
          <p:cNvSpPr/>
          <p:nvPr/>
        </p:nvSpPr>
        <p:spPr>
          <a:xfrm>
            <a:off x="5032663" y="4180344"/>
            <a:ext cx="6480464" cy="2677656"/>
          </a:xfrm>
          <a:prstGeom prst="rect">
            <a:avLst/>
          </a:prstGeom>
        </p:spPr>
        <p:txBody>
          <a:bodyPr wrap="square">
            <a:spAutoFit/>
          </a:bodyPr>
          <a:lstStyle/>
          <a:p>
            <a:r>
              <a:rPr lang="fr-FR" sz="2400" dirty="0"/>
              <a:t>On voit parfaitement le métier à tisser d’un côté et de l’autre la représentation de « l’Enlèvement d’Europe »</a:t>
            </a:r>
          </a:p>
          <a:p>
            <a:endParaRPr lang="fr-FR" sz="2400" dirty="0"/>
          </a:p>
          <a:p>
            <a:r>
              <a:rPr lang="fr-FR" sz="2400" dirty="0"/>
              <a:t>RUBENS montre la colère ressentie par la déesse qui s’apprête à frapper Arachné et ce, dans le style qui le caractérise.</a:t>
            </a:r>
            <a:endParaRPr lang="fr-FR" sz="2400" dirty="0"/>
          </a:p>
        </p:txBody>
      </p:sp>
      <p:sp>
        <p:nvSpPr>
          <p:cNvPr id="6" name="Rectangle 5"/>
          <p:cNvSpPr/>
          <p:nvPr/>
        </p:nvSpPr>
        <p:spPr>
          <a:xfrm>
            <a:off x="405245" y="5142453"/>
            <a:ext cx="6096000" cy="707886"/>
          </a:xfrm>
          <a:prstGeom prst="rect">
            <a:avLst/>
          </a:prstGeom>
        </p:spPr>
        <p:txBody>
          <a:bodyPr>
            <a:spAutoFit/>
          </a:bodyPr>
          <a:lstStyle/>
          <a:p>
            <a:r>
              <a:rPr lang="fr-FR" b="1" dirty="0"/>
              <a:t>«</a:t>
            </a:r>
            <a:r>
              <a:rPr lang="fr-FR" sz="2000" b="1" dirty="0"/>
              <a:t> Pallas et Arachné » </a:t>
            </a:r>
            <a:r>
              <a:rPr lang="fr-FR" sz="2000" dirty="0"/>
              <a:t>PP. RUBENS – 1636-</a:t>
            </a:r>
            <a:br>
              <a:rPr lang="fr-FR" sz="2000" dirty="0"/>
            </a:br>
            <a:r>
              <a:rPr lang="fr-FR" sz="2000" dirty="0"/>
              <a:t>huile sur bois 27 x 38 cm</a:t>
            </a:r>
          </a:p>
        </p:txBody>
      </p:sp>
    </p:spTree>
    <p:extLst>
      <p:ext uri="{BB962C8B-B14F-4D97-AF65-F5344CB8AC3E}">
        <p14:creationId xmlns:p14="http://schemas.microsoft.com/office/powerpoint/2010/main" val="166843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9372" y="2339398"/>
            <a:ext cx="10789227" cy="1325563"/>
          </a:xfrm>
        </p:spPr>
        <p:txBody>
          <a:bodyPr>
            <a:normAutofit fontScale="90000"/>
          </a:bodyPr>
          <a:lstStyle/>
          <a:p>
            <a:r>
              <a:rPr lang="fr-FR" sz="3200" b="1" u="sng" dirty="0" smtClean="0"/>
              <a:t>SUZANNE </a:t>
            </a:r>
            <a:br>
              <a:rPr lang="fr-FR" sz="3200" b="1" u="sng" dirty="0" smtClean="0"/>
            </a:br>
            <a:r>
              <a:rPr lang="fr-FR" sz="3200" b="1" u="sng" dirty="0"/>
              <a:t/>
            </a:r>
            <a:br>
              <a:rPr lang="fr-FR" sz="3200" b="1" u="sng" dirty="0"/>
            </a:br>
            <a:r>
              <a:rPr lang="fr-FR" sz="3100" dirty="0" smtClean="0"/>
              <a:t>chapitre 13 du Livre de Daniel</a:t>
            </a:r>
            <a:br>
              <a:rPr lang="fr-FR" sz="3100" dirty="0" smtClean="0"/>
            </a:br>
            <a:r>
              <a:rPr lang="fr-FR" sz="3100" dirty="0"/>
              <a:t/>
            </a:r>
            <a:br>
              <a:rPr lang="fr-FR" sz="3100" dirty="0"/>
            </a:br>
            <a:r>
              <a:rPr lang="fr-FR" sz="3100" dirty="0" smtClean="0"/>
              <a:t>Cette héroïne de l’Ancien Testament a été source d’inspiration pour de nombreux peintres : souvent au prétexte de peindre une jeune femme nue!</a:t>
            </a:r>
            <a:br>
              <a:rPr lang="fr-FR" sz="3100" dirty="0" smtClean="0"/>
            </a:br>
            <a:r>
              <a:rPr lang="fr-FR" sz="3100" dirty="0" smtClean="0"/>
              <a:t> On trouve ces représentations sous les titres «  </a:t>
            </a:r>
            <a:r>
              <a:rPr lang="fr-FR" sz="3100" b="1" dirty="0" smtClean="0"/>
              <a:t>Suzanne et les Vieillards</a:t>
            </a:r>
            <a:r>
              <a:rPr lang="fr-FR" sz="3100" dirty="0" smtClean="0"/>
              <a:t> » ou «  </a:t>
            </a:r>
            <a:r>
              <a:rPr lang="fr-FR" sz="3100" b="1" dirty="0" smtClean="0"/>
              <a:t>Suzanne au bain</a:t>
            </a:r>
            <a:r>
              <a:rPr lang="fr-FR" sz="3100" dirty="0" smtClean="0"/>
              <a:t> »ou encore </a:t>
            </a:r>
            <a:r>
              <a:rPr lang="fr-FR" sz="3100" b="1" dirty="0" smtClean="0"/>
              <a:t>«  la Chaste Suzanne »</a:t>
            </a:r>
            <a:br>
              <a:rPr lang="fr-FR" sz="3100" b="1" dirty="0" smtClean="0"/>
            </a:br>
            <a:r>
              <a:rPr lang="fr-FR" sz="3100" dirty="0"/>
              <a:t/>
            </a:r>
            <a:br>
              <a:rPr lang="fr-FR" sz="3100" dirty="0"/>
            </a:br>
            <a:r>
              <a:rPr lang="fr-FR" sz="3100" i="1" dirty="0" smtClean="0">
                <a:solidFill>
                  <a:schemeClr val="accent1"/>
                </a:solidFill>
              </a:rPr>
              <a:t>Le texte évoque un épisode de la vie de Suzanne (une jeune femme belle et très pieuse) vivant à Babylone sous le règne de Nabuchodonosor, mariée à un homme riche et estimé</a:t>
            </a:r>
            <a:r>
              <a:rPr lang="fr-FR" sz="3100" dirty="0" smtClean="0">
                <a:solidFill>
                  <a:schemeClr val="accent1"/>
                </a:solidFill>
              </a:rPr>
              <a:t>.</a:t>
            </a:r>
            <a:endParaRPr lang="fr-FR" sz="3100" b="1" u="sng" dirty="0">
              <a:solidFill>
                <a:schemeClr val="accent1"/>
              </a:solidFill>
            </a:endParaRPr>
          </a:p>
        </p:txBody>
      </p:sp>
    </p:spTree>
    <p:extLst>
      <p:ext uri="{BB962C8B-B14F-4D97-AF65-F5344CB8AC3E}">
        <p14:creationId xmlns:p14="http://schemas.microsoft.com/office/powerpoint/2010/main" val="1206954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0664" y="5483766"/>
            <a:ext cx="11731336" cy="1325563"/>
          </a:xfrm>
        </p:spPr>
        <p:txBody>
          <a:bodyPr>
            <a:normAutofit/>
          </a:bodyPr>
          <a:lstStyle/>
          <a:p>
            <a:r>
              <a:rPr lang="fr-FR" sz="2800" dirty="0" smtClean="0"/>
              <a:t>Enluminure et Gravure sur bois du XVème représentant en même temps le suicide d’Arachné et sa transformation en araignée afin de tisser sa toile éternellement</a:t>
            </a:r>
            <a:endParaRPr lang="fr-FR" sz="2800" dirty="0"/>
          </a:p>
        </p:txBody>
      </p:sp>
      <p:sp>
        <p:nvSpPr>
          <p:cNvPr id="5" name="ZoneTexte 4"/>
          <p:cNvSpPr txBox="1"/>
          <p:nvPr/>
        </p:nvSpPr>
        <p:spPr>
          <a:xfrm>
            <a:off x="3522518" y="1194955"/>
            <a:ext cx="3782291" cy="3416320"/>
          </a:xfrm>
          <a:prstGeom prst="rect">
            <a:avLst/>
          </a:prstGeom>
          <a:noFill/>
        </p:spPr>
        <p:txBody>
          <a:bodyPr wrap="square" rtlCol="0">
            <a:spAutoFit/>
          </a:bodyPr>
          <a:lstStyle/>
          <a:p>
            <a:r>
              <a:rPr lang="fr-FR" sz="2400" i="1" dirty="0" smtClean="0">
                <a:solidFill>
                  <a:schemeClr val="accent1"/>
                </a:solidFill>
              </a:rPr>
              <a:t>Face au déchainement de colère de la déesse, la jeune orgueilleuse décide de se donner la mort mais Athéna préfère lui laisser la vie sauve et la transforme en araignée pour qu’éternellement elle tisse une toile</a:t>
            </a:r>
            <a:endParaRPr lang="fr-FR" sz="2400" i="1" dirty="0">
              <a:solidFill>
                <a:schemeClr val="accent1"/>
              </a:solidFill>
            </a:endParaRPr>
          </a:p>
        </p:txBody>
      </p:sp>
    </p:spTree>
    <p:extLst>
      <p:ext uri="{BB962C8B-B14F-4D97-AF65-F5344CB8AC3E}">
        <p14:creationId xmlns:p14="http://schemas.microsoft.com/office/powerpoint/2010/main" val="966377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1045" y="2806988"/>
            <a:ext cx="11073246" cy="1325563"/>
          </a:xfrm>
        </p:spPr>
        <p:txBody>
          <a:bodyPr>
            <a:noAutofit/>
          </a:bodyPr>
          <a:lstStyle/>
          <a:p>
            <a:r>
              <a:rPr lang="fr-FR" sz="2800" b="1" dirty="0" smtClean="0"/>
              <a:t>« Le Murex et l’Araignée » </a:t>
            </a:r>
            <a:r>
              <a:rPr lang="fr-FR" sz="2800" dirty="0" smtClean="0"/>
              <a:t>peinture de Gérard GAROUSTE destinée à la </a:t>
            </a:r>
            <a:r>
              <a:rPr lang="fr-FR" sz="2800" dirty="0"/>
              <a:t>réalisation en </a:t>
            </a:r>
            <a:r>
              <a:rPr lang="fr-FR" sz="2800" u="sng" dirty="0"/>
              <a:t>2008</a:t>
            </a:r>
            <a:r>
              <a:rPr lang="fr-FR" sz="2800" dirty="0"/>
              <a:t> d’une </a:t>
            </a:r>
            <a:r>
              <a:rPr lang="fr-FR" sz="2800" dirty="0" smtClean="0"/>
              <a:t>tapisserie de 27 m2; travail effectué par 5 lissiers de la Manufacture d’Aubusson en laine et soie</a:t>
            </a:r>
            <a:br>
              <a:rPr lang="fr-FR" sz="2800" dirty="0" smtClean="0"/>
            </a:br>
            <a:r>
              <a:rPr lang="fr-FR" sz="2800" dirty="0"/>
              <a:t/>
            </a:r>
            <a:br>
              <a:rPr lang="fr-FR" sz="2800" dirty="0"/>
            </a:br>
            <a:r>
              <a:rPr lang="fr-FR" sz="2800" dirty="0" smtClean="0"/>
              <a:t>GAROUSTE  a conservé des détails qui permettent de voir la référence au mythe d’Arachné</a:t>
            </a:r>
            <a:br>
              <a:rPr lang="fr-FR" sz="2800" dirty="0" smtClean="0"/>
            </a:br>
            <a:r>
              <a:rPr lang="fr-FR" sz="2800" dirty="0" smtClean="0"/>
              <a:t>On retrouve -le murex : coquillage qui une fois concassé permettait d’extraire le pourpre(bas droit)</a:t>
            </a:r>
            <a:br>
              <a:rPr lang="fr-FR" sz="2800" dirty="0" smtClean="0"/>
            </a:br>
            <a:r>
              <a:rPr lang="fr-FR" sz="2800" dirty="0"/>
              <a:t>	</a:t>
            </a:r>
            <a:r>
              <a:rPr lang="fr-FR" sz="2800" dirty="0" smtClean="0"/>
              <a:t>	- le métier à tisser avec le taureau qui va enlever Europe</a:t>
            </a:r>
            <a:br>
              <a:rPr lang="fr-FR" sz="2800" dirty="0" smtClean="0"/>
            </a:br>
            <a:r>
              <a:rPr lang="fr-FR" sz="2800" dirty="0"/>
              <a:t>	</a:t>
            </a:r>
            <a:r>
              <a:rPr lang="fr-FR" sz="2800" dirty="0" smtClean="0"/>
              <a:t>	- l’araignée(haut gauche)</a:t>
            </a:r>
            <a:br>
              <a:rPr lang="fr-FR" sz="2800" dirty="0" smtClean="0"/>
            </a:br>
            <a:r>
              <a:rPr lang="fr-FR" sz="2800" dirty="0"/>
              <a:t>	</a:t>
            </a:r>
            <a:r>
              <a:rPr lang="fr-FR" sz="2800" dirty="0" smtClean="0"/>
              <a:t>	- un lissier travaillant (haut droit)</a:t>
            </a:r>
            <a:br>
              <a:rPr lang="fr-FR" sz="2800" dirty="0" smtClean="0"/>
            </a:br>
            <a:r>
              <a:rPr lang="fr-FR" sz="2800" dirty="0" smtClean="0"/>
              <a:t>GAROUSTE a ajouté des phrases comme dans la tradition médiévale </a:t>
            </a:r>
            <a:r>
              <a:rPr lang="fr-FR" sz="2800" i="1" dirty="0" smtClean="0"/>
              <a:t>(ex</a:t>
            </a:r>
            <a:r>
              <a:rPr lang="fr-FR" sz="2800" i="1" dirty="0" smtClean="0">
                <a:solidFill>
                  <a:schemeClr val="accent1"/>
                </a:solidFill>
              </a:rPr>
              <a:t>:«</a:t>
            </a:r>
            <a:r>
              <a:rPr lang="fr-FR" sz="2800" dirty="0" smtClean="0">
                <a:solidFill>
                  <a:schemeClr val="accent1"/>
                </a:solidFill>
              </a:rPr>
              <a:t> Téméraire, implore d’une voix suppliante le pardon de tes paroles : elle te pardonnera si tu l’implores »)</a:t>
            </a:r>
            <a:endParaRPr lang="fr-FR" sz="2800" dirty="0">
              <a:solidFill>
                <a:schemeClr val="accent1"/>
              </a:solidFill>
            </a:endParaRPr>
          </a:p>
        </p:txBody>
      </p:sp>
    </p:spTree>
    <p:extLst>
      <p:ext uri="{BB962C8B-B14F-4D97-AF65-F5344CB8AC3E}">
        <p14:creationId xmlns:p14="http://schemas.microsoft.com/office/powerpoint/2010/main" val="1556418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8591" y="2567998"/>
            <a:ext cx="10515600" cy="1325563"/>
          </a:xfrm>
        </p:spPr>
        <p:txBody>
          <a:bodyPr>
            <a:normAutofit fontScale="90000"/>
          </a:bodyPr>
          <a:lstStyle/>
          <a:p>
            <a:r>
              <a:rPr lang="fr-FR" b="1" u="sng" dirty="0" smtClean="0"/>
              <a:t>ANTIGONE</a:t>
            </a:r>
            <a:br>
              <a:rPr lang="fr-FR" b="1" u="sng" dirty="0" smtClean="0"/>
            </a:br>
            <a:r>
              <a:rPr lang="fr-FR" b="1" u="sng" dirty="0"/>
              <a:t/>
            </a:r>
            <a:br>
              <a:rPr lang="fr-FR" b="1" u="sng" dirty="0"/>
            </a:br>
            <a:r>
              <a:rPr lang="fr-FR" sz="3100" dirty="0" smtClean="0"/>
              <a:t>Tragédie grecque de Sophocle écrite vers 441 av J.C, déjà citée par Eschyle qui reprend un thème de la mythologie</a:t>
            </a:r>
            <a:br>
              <a:rPr lang="fr-FR" sz="3100" dirty="0" smtClean="0"/>
            </a:br>
            <a:r>
              <a:rPr lang="fr-FR" sz="3100" dirty="0"/>
              <a:t/>
            </a:r>
            <a:br>
              <a:rPr lang="fr-FR" sz="3100" dirty="0"/>
            </a:br>
            <a:r>
              <a:rPr lang="fr-FR" sz="3100" dirty="0" smtClean="0"/>
              <a:t>C’est la fille de Jocaste et d’Œdipe : celui-ci abandonné peu après sa naissance a, sans le savoir, tué son père et épousé sa propre mère.</a:t>
            </a:r>
            <a:br>
              <a:rPr lang="fr-FR" sz="3100" dirty="0" smtClean="0"/>
            </a:br>
            <a:r>
              <a:rPr lang="fr-FR" sz="3100" dirty="0" smtClean="0"/>
              <a:t>Quand ils feront cette horrible découverte : </a:t>
            </a:r>
            <a:r>
              <a:rPr lang="fr-FR" sz="3100" dirty="0"/>
              <a:t> </a:t>
            </a:r>
            <a:r>
              <a:rPr lang="fr-FR" sz="3100" dirty="0" smtClean="0"/>
              <a:t>Jocaste se suicidera et Œdipe se crèvera les yeux.</a:t>
            </a:r>
            <a:br>
              <a:rPr lang="fr-FR" sz="3100" dirty="0" smtClean="0"/>
            </a:br>
            <a:r>
              <a:rPr lang="fr-FR" sz="3100" dirty="0" smtClean="0"/>
              <a:t>De leur union étaient nés 4 enfants : 2 fils Etéocle et Polynice et 2 filles </a:t>
            </a:r>
            <a:br>
              <a:rPr lang="fr-FR" sz="3100" dirty="0" smtClean="0"/>
            </a:br>
            <a:r>
              <a:rPr lang="fr-FR" sz="3100" u="sng" dirty="0" smtClean="0"/>
              <a:t>Antigone</a:t>
            </a:r>
            <a:r>
              <a:rPr lang="fr-FR" sz="3100" dirty="0" smtClean="0"/>
              <a:t> et Ismène </a:t>
            </a:r>
            <a:r>
              <a:rPr lang="fr-FR" sz="3100" b="1" u="sng" dirty="0" smtClean="0"/>
              <a:t/>
            </a:r>
            <a:br>
              <a:rPr lang="fr-FR" sz="3100" b="1" u="sng" dirty="0" smtClean="0"/>
            </a:br>
            <a:r>
              <a:rPr lang="fr-FR" sz="3100" b="1" u="sng" dirty="0"/>
              <a:t/>
            </a:r>
            <a:br>
              <a:rPr lang="fr-FR" sz="3100" b="1" u="sng" dirty="0"/>
            </a:br>
            <a:endParaRPr lang="fr-FR" sz="3100" b="1" u="sng" dirty="0"/>
          </a:p>
        </p:txBody>
      </p:sp>
    </p:spTree>
    <p:extLst>
      <p:ext uri="{BB962C8B-B14F-4D97-AF65-F5344CB8AC3E}">
        <p14:creationId xmlns:p14="http://schemas.microsoft.com/office/powerpoint/2010/main" val="7614948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3618" y="2131580"/>
            <a:ext cx="11166765" cy="1325563"/>
          </a:xfrm>
        </p:spPr>
        <p:txBody>
          <a:bodyPr>
            <a:noAutofit/>
          </a:bodyPr>
          <a:lstStyle/>
          <a:p>
            <a:r>
              <a:rPr lang="fr-FR" sz="2800" b="1" dirty="0" smtClean="0"/>
              <a:t>« Antigone » </a:t>
            </a:r>
            <a:r>
              <a:rPr lang="fr-FR" sz="2800" dirty="0" smtClean="0"/>
              <a:t>Frédéric LEIGHTON -1882-</a:t>
            </a:r>
            <a:br>
              <a:rPr lang="fr-FR" sz="2800" dirty="0" smtClean="0"/>
            </a:br>
            <a:r>
              <a:rPr lang="fr-FR" sz="2800" dirty="0"/>
              <a:t/>
            </a:r>
            <a:br>
              <a:rPr lang="fr-FR" sz="2800" dirty="0"/>
            </a:br>
            <a:r>
              <a:rPr lang="fr-FR" sz="2800" dirty="0" smtClean="0"/>
              <a:t>Les peintres préraphaélites avaient pour source d’inspiration la mythologie et la littérature (antique et médiévale)</a:t>
            </a:r>
            <a:br>
              <a:rPr lang="fr-FR" sz="2800" dirty="0" smtClean="0"/>
            </a:br>
            <a:r>
              <a:rPr lang="fr-FR" sz="2800" dirty="0"/>
              <a:t/>
            </a:r>
            <a:br>
              <a:rPr lang="fr-FR" sz="2800" dirty="0"/>
            </a:br>
            <a:r>
              <a:rPr lang="fr-FR" sz="2800" dirty="0" smtClean="0"/>
              <a:t>Antigone est représentée de profil, vêtue et coiffée à l’antique et son visage déterminé a un côté tragique qui illustre bien ce que sera sa vie : une héroïne qui va prôner la supériorité des lois divines sur les édits humains.</a:t>
            </a:r>
            <a:endParaRPr lang="fr-FR" sz="2800" dirty="0"/>
          </a:p>
        </p:txBody>
      </p:sp>
    </p:spTree>
    <p:extLst>
      <p:ext uri="{BB962C8B-B14F-4D97-AF65-F5344CB8AC3E}">
        <p14:creationId xmlns:p14="http://schemas.microsoft.com/office/powerpoint/2010/main" val="8033766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337" y="1946531"/>
            <a:ext cx="11890664" cy="1325563"/>
          </a:xfrm>
        </p:spPr>
        <p:txBody>
          <a:bodyPr>
            <a:noAutofit/>
          </a:bodyPr>
          <a:lstStyle/>
          <a:p>
            <a:r>
              <a:rPr lang="fr-FR" sz="2800" b="1" dirty="0" smtClean="0"/>
              <a:t>« Antigone consolatrice » </a:t>
            </a:r>
            <a:r>
              <a:rPr lang="fr-FR" sz="2800" dirty="0" smtClean="0"/>
              <a:t>Georgio de CHIRICO</a:t>
            </a:r>
            <a:br>
              <a:rPr lang="fr-FR" sz="2800" dirty="0" smtClean="0"/>
            </a:br>
            <a:r>
              <a:rPr lang="fr-FR" sz="2800" dirty="0" smtClean="0"/>
              <a:t>1973</a:t>
            </a:r>
            <a:br>
              <a:rPr lang="fr-FR" sz="2800" dirty="0" smtClean="0"/>
            </a:br>
            <a:r>
              <a:rPr lang="fr-FR" sz="2800" dirty="0" smtClean="0"/>
              <a:t>Musée d’Art Moderne de Paris</a:t>
            </a:r>
            <a:br>
              <a:rPr lang="fr-FR" sz="2800" dirty="0" smtClean="0"/>
            </a:br>
            <a:r>
              <a:rPr lang="fr-FR" sz="2800" dirty="0"/>
              <a:t/>
            </a:r>
            <a:br>
              <a:rPr lang="fr-FR" sz="2800" dirty="0"/>
            </a:br>
            <a:r>
              <a:rPr lang="fr-FR" sz="2800" dirty="0" smtClean="0"/>
              <a:t>Peinture métaphysique typique du chantre de ce courant : une ville déserte, une architecture géométrique sont le décor de cette scène représentant Antigone consolant son père qui s’est crevé les yeux ; ils errent de ville en ville après avoir fui Thèbes.</a:t>
            </a:r>
            <a:endParaRPr lang="fr-FR" sz="2800" dirty="0"/>
          </a:p>
        </p:txBody>
      </p:sp>
    </p:spTree>
    <p:extLst>
      <p:ext uri="{BB962C8B-B14F-4D97-AF65-F5344CB8AC3E}">
        <p14:creationId xmlns:p14="http://schemas.microsoft.com/office/powerpoint/2010/main" val="480188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4681" y="2256270"/>
            <a:ext cx="10515600" cy="1325563"/>
          </a:xfrm>
        </p:spPr>
        <p:txBody>
          <a:bodyPr>
            <a:noAutofit/>
          </a:bodyPr>
          <a:lstStyle/>
          <a:p>
            <a:r>
              <a:rPr lang="fr-FR" sz="2800" i="1" dirty="0" smtClean="0">
                <a:solidFill>
                  <a:schemeClr val="accent1"/>
                </a:solidFill>
              </a:rPr>
              <a:t>Au départ d’Œdipe, roi de Thèbes, les 2 fils Etéocle et Polynice vont se disputer la succession au trône;</a:t>
            </a:r>
            <a:br>
              <a:rPr lang="fr-FR" sz="2800" i="1" dirty="0" smtClean="0">
                <a:solidFill>
                  <a:schemeClr val="accent1"/>
                </a:solidFill>
              </a:rPr>
            </a:br>
            <a:r>
              <a:rPr lang="fr-FR" sz="2800" i="1" dirty="0" smtClean="0">
                <a:solidFill>
                  <a:schemeClr val="accent1"/>
                </a:solidFill>
              </a:rPr>
              <a:t>Un «  accord » semble trouvé: ils règneront chacun leur tour 1 an sur 2</a:t>
            </a:r>
            <a:br>
              <a:rPr lang="fr-FR" sz="2800" i="1" dirty="0" smtClean="0">
                <a:solidFill>
                  <a:schemeClr val="accent1"/>
                </a:solidFill>
              </a:rPr>
            </a:br>
            <a:r>
              <a:rPr lang="fr-FR" sz="2800" i="1" dirty="0" smtClean="0">
                <a:solidFill>
                  <a:schemeClr val="accent1"/>
                </a:solidFill>
              </a:rPr>
              <a:t>mais Polynice est un tyran et son frère refuse de respecter « le contrat »</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Polynice va demander la protection de son père mais celui-ci le répudie</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endParaRPr lang="fr-FR" sz="2800" i="1" dirty="0">
              <a:solidFill>
                <a:schemeClr val="accent1"/>
              </a:solidFill>
            </a:endParaRPr>
          </a:p>
        </p:txBody>
      </p:sp>
    </p:spTree>
    <p:extLst>
      <p:ext uri="{BB962C8B-B14F-4D97-AF65-F5344CB8AC3E}">
        <p14:creationId xmlns:p14="http://schemas.microsoft.com/office/powerpoint/2010/main" val="38810393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5247" y="1123661"/>
            <a:ext cx="11305308" cy="1325563"/>
          </a:xfrm>
        </p:spPr>
        <p:txBody>
          <a:bodyPr>
            <a:normAutofit fontScale="90000"/>
          </a:bodyPr>
          <a:lstStyle/>
          <a:p>
            <a:r>
              <a:rPr lang="fr-FR" sz="2800" b="1" dirty="0" smtClean="0"/>
              <a:t>« Œdipe maudissant son fils</a:t>
            </a:r>
            <a:br>
              <a:rPr lang="fr-FR" sz="2800" b="1" dirty="0" smtClean="0"/>
            </a:br>
            <a:r>
              <a:rPr lang="fr-FR" sz="2800" b="1" dirty="0" smtClean="0"/>
              <a:t>Polynice » </a:t>
            </a:r>
            <a:r>
              <a:rPr lang="fr-FR" sz="2800" dirty="0" smtClean="0"/>
              <a:t>J.H. FÜSSLI – 1786-</a:t>
            </a:r>
            <a:br>
              <a:rPr lang="fr-FR" sz="2800" dirty="0" smtClean="0"/>
            </a:br>
            <a:r>
              <a:rPr lang="fr-FR" sz="2800" dirty="0"/>
              <a:t/>
            </a:r>
            <a:br>
              <a:rPr lang="fr-FR" sz="2800" dirty="0"/>
            </a:br>
            <a:r>
              <a:rPr lang="fr-FR" sz="2800" dirty="0" smtClean="0"/>
              <a:t>On reconnait le style du romantisme noir de FÜSSLI ( similitude avec « les 3 sorcières »)</a:t>
            </a:r>
            <a:br>
              <a:rPr lang="fr-FR" sz="2800" dirty="0" smtClean="0"/>
            </a:br>
            <a:r>
              <a:rPr lang="fr-FR" sz="2800" dirty="0" smtClean="0"/>
              <a:t>Les mains revêtent un rôle important dans la malédiction à l’égard du fils tandis qu’Antigone et sa sœur Ismène essaient de calmer la fureur paternelle</a:t>
            </a:r>
            <a:br>
              <a:rPr lang="fr-FR" sz="2800" dirty="0" smtClean="0"/>
            </a:br>
            <a:r>
              <a:rPr lang="fr-FR" sz="2800" dirty="0" smtClean="0"/>
              <a:t>Le clair-obscur, la gamme chromatique renforcent l’aspect dramatique</a:t>
            </a:r>
            <a:endParaRPr lang="fr-FR" sz="2800" dirty="0"/>
          </a:p>
        </p:txBody>
      </p:sp>
      <p:sp>
        <p:nvSpPr>
          <p:cNvPr id="5" name="Rectangle 4"/>
          <p:cNvSpPr/>
          <p:nvPr/>
        </p:nvSpPr>
        <p:spPr>
          <a:xfrm>
            <a:off x="315190" y="3417976"/>
            <a:ext cx="11322627" cy="3785652"/>
          </a:xfrm>
          <a:prstGeom prst="rect">
            <a:avLst/>
          </a:prstGeom>
        </p:spPr>
        <p:txBody>
          <a:bodyPr wrap="square">
            <a:spAutoFit/>
          </a:bodyPr>
          <a:lstStyle/>
          <a:p>
            <a:r>
              <a:rPr lang="fr-FR" sz="2400" i="1" dirty="0">
                <a:solidFill>
                  <a:schemeClr val="accent1"/>
                </a:solidFill>
              </a:rPr>
              <a:t>Polynice n’en reste pas là : il réunit une armée pour combattre son frère et reprendre son trône mais les 2 frères s’entre-tuent</a:t>
            </a:r>
            <a:br>
              <a:rPr lang="fr-FR" sz="2400" i="1" dirty="0">
                <a:solidFill>
                  <a:schemeClr val="accent1"/>
                </a:solidFill>
              </a:rPr>
            </a:br>
            <a:r>
              <a:rPr lang="fr-FR" sz="2400" dirty="0"/>
              <a:t/>
            </a:r>
            <a:br>
              <a:rPr lang="fr-FR" sz="2400" dirty="0"/>
            </a:br>
            <a:r>
              <a:rPr lang="fr-FR" sz="2400" b="1" dirty="0"/>
              <a:t>«  Etéocle et Polynice » </a:t>
            </a:r>
            <a:r>
              <a:rPr lang="fr-FR" sz="2400" dirty="0"/>
              <a:t>Giovanni </a:t>
            </a:r>
            <a:r>
              <a:rPr lang="fr-FR" sz="2400" dirty="0" err="1"/>
              <a:t>Baptista</a:t>
            </a:r>
            <a:r>
              <a:rPr lang="fr-FR" sz="2400" dirty="0"/>
              <a:t> TIEPOLO </a:t>
            </a:r>
            <a:br>
              <a:rPr lang="fr-FR" sz="2400" dirty="0"/>
            </a:br>
            <a:r>
              <a:rPr lang="fr-FR" sz="2400" dirty="0"/>
              <a:t>-1730- ( 383 x 182 cm)</a:t>
            </a:r>
            <a:br>
              <a:rPr lang="fr-FR" sz="2400" dirty="0"/>
            </a:br>
            <a:r>
              <a:rPr lang="fr-FR" sz="2400" dirty="0"/>
              <a:t/>
            </a:r>
            <a:br>
              <a:rPr lang="fr-FR" sz="2400" dirty="0"/>
            </a:br>
            <a:r>
              <a:rPr lang="fr-FR" sz="2400" dirty="0"/>
              <a:t>Style rococo pour un peintre spécialiste des peintures d’histoire qui a travaillé pour des grandes Cours européennes et qui avait une prédilection pour des scènes funestes</a:t>
            </a:r>
            <a:br>
              <a:rPr lang="fr-FR" sz="2400" dirty="0"/>
            </a:br>
            <a:r>
              <a:rPr lang="fr-FR" sz="2400" dirty="0"/>
              <a:t/>
            </a:r>
            <a:br>
              <a:rPr lang="fr-FR" sz="2400" dirty="0"/>
            </a:br>
            <a:endParaRPr lang="fr-FR" sz="2400" dirty="0"/>
          </a:p>
        </p:txBody>
      </p:sp>
    </p:spTree>
    <p:extLst>
      <p:ext uri="{BB962C8B-B14F-4D97-AF65-F5344CB8AC3E}">
        <p14:creationId xmlns:p14="http://schemas.microsoft.com/office/powerpoint/2010/main" val="701415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3064" y="1211272"/>
            <a:ext cx="11066318" cy="3970318"/>
          </a:xfrm>
          <a:prstGeom prst="rect">
            <a:avLst/>
          </a:prstGeom>
        </p:spPr>
        <p:txBody>
          <a:bodyPr wrap="square">
            <a:spAutoFit/>
          </a:bodyPr>
          <a:lstStyle/>
          <a:p>
            <a:r>
              <a:rPr lang="fr-FR" sz="2800" i="1" dirty="0" smtClean="0">
                <a:solidFill>
                  <a:schemeClr val="accent1"/>
                </a:solidFill>
              </a:rPr>
              <a:t>Sur décision de CREON ( son oncle) qui règne alors, Etéocle </a:t>
            </a:r>
            <a:r>
              <a:rPr lang="fr-FR" sz="2800" i="1" dirty="0">
                <a:solidFill>
                  <a:schemeClr val="accent1"/>
                </a:solidFill>
              </a:rPr>
              <a:t>a droit à des funérailles dignes de son rang </a:t>
            </a:r>
            <a:r>
              <a:rPr lang="fr-FR" sz="2800" i="1" dirty="0" smtClean="0">
                <a:solidFill>
                  <a:schemeClr val="accent1"/>
                </a:solidFill>
              </a:rPr>
              <a:t>car il a défendu la Cité mais </a:t>
            </a:r>
            <a:r>
              <a:rPr lang="fr-FR" sz="2800" i="1" dirty="0">
                <a:solidFill>
                  <a:schemeClr val="accent1"/>
                </a:solidFill>
              </a:rPr>
              <a:t>le bannissement de Polynice implique que celui-ci sera laissé sur place et que son corps sera livré aux charognards</a:t>
            </a:r>
            <a:r>
              <a:rPr lang="fr-FR" sz="2800" i="1" dirty="0" smtClean="0">
                <a:solidFill>
                  <a:schemeClr val="accent1"/>
                </a:solidFill>
              </a:rPr>
              <a:t>.</a:t>
            </a:r>
          </a:p>
          <a:p>
            <a:endParaRPr lang="fr-FR" sz="2800" i="1" dirty="0">
              <a:solidFill>
                <a:schemeClr val="accent1"/>
              </a:solidFill>
            </a:endParaRPr>
          </a:p>
          <a:p>
            <a:r>
              <a:rPr lang="fr-FR" sz="2800" i="1" dirty="0" smtClean="0">
                <a:solidFill>
                  <a:schemeClr val="accent1"/>
                </a:solidFill>
              </a:rPr>
              <a:t>Antigone refuse cet édit et désire qu’il soit enterré dignement selon les lois divines.</a:t>
            </a:r>
            <a:br>
              <a:rPr lang="fr-FR" sz="2800" i="1" dirty="0" smtClean="0">
                <a:solidFill>
                  <a:schemeClr val="accent1"/>
                </a:solidFill>
              </a:rPr>
            </a:br>
            <a:r>
              <a:rPr lang="fr-FR" sz="2800" i="1" dirty="0" smtClean="0">
                <a:solidFill>
                  <a:schemeClr val="accent1"/>
                </a:solidFill>
              </a:rPr>
              <a:t>Elle décide de braver cet interdit et d’accomplir l’acte funéraire secrètement. </a:t>
            </a:r>
            <a:endParaRPr lang="fr-FR" sz="2800" i="1" dirty="0">
              <a:solidFill>
                <a:schemeClr val="accent1"/>
              </a:solidFill>
            </a:endParaRPr>
          </a:p>
        </p:txBody>
      </p:sp>
    </p:spTree>
    <p:extLst>
      <p:ext uri="{BB962C8B-B14F-4D97-AF65-F5344CB8AC3E}">
        <p14:creationId xmlns:p14="http://schemas.microsoft.com/office/powerpoint/2010/main" val="2233732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5636" y="1061316"/>
            <a:ext cx="11118274" cy="1325563"/>
          </a:xfrm>
        </p:spPr>
        <p:txBody>
          <a:bodyPr>
            <a:noAutofit/>
          </a:bodyPr>
          <a:lstStyle/>
          <a:p>
            <a:r>
              <a:rPr lang="fr-FR" sz="2800" b="1" dirty="0" smtClean="0"/>
              <a:t>« Antigone et Ismène devant le corps de Polynice sur le champ de bataille» </a:t>
            </a:r>
            <a:r>
              <a:rPr lang="fr-FR" sz="2800" dirty="0" smtClean="0"/>
              <a:t/>
            </a:r>
            <a:br>
              <a:rPr lang="fr-FR" sz="2800" dirty="0" smtClean="0"/>
            </a:br>
            <a:r>
              <a:rPr lang="fr-FR" sz="2800" dirty="0" smtClean="0"/>
              <a:t>Marie STILLMAN -1873-</a:t>
            </a:r>
            <a:br>
              <a:rPr lang="fr-FR" sz="2800" dirty="0" smtClean="0"/>
            </a:br>
            <a:r>
              <a:rPr lang="fr-FR" sz="2800" dirty="0"/>
              <a:t/>
            </a:r>
            <a:br>
              <a:rPr lang="fr-FR" sz="2800" dirty="0"/>
            </a:br>
            <a:r>
              <a:rPr lang="fr-FR" sz="2800" dirty="0" smtClean="0"/>
              <a:t>Cette artiste préraphaélite qui a représenté un nombre important de figures féminines issues de la littérature respecte dans ce tableau la narration dans ce décor aride où les corbeaux tourbillonnent dans le ciel face au cadavre de Polynice;</a:t>
            </a:r>
            <a:endParaRPr lang="fr-FR" sz="2800" dirty="0"/>
          </a:p>
        </p:txBody>
      </p:sp>
      <p:sp>
        <p:nvSpPr>
          <p:cNvPr id="4" name="Rectangle 3"/>
          <p:cNvSpPr/>
          <p:nvPr/>
        </p:nvSpPr>
        <p:spPr>
          <a:xfrm>
            <a:off x="251114" y="3847668"/>
            <a:ext cx="11447318" cy="2677656"/>
          </a:xfrm>
          <a:prstGeom prst="rect">
            <a:avLst/>
          </a:prstGeom>
        </p:spPr>
        <p:txBody>
          <a:bodyPr wrap="square">
            <a:spAutoFit/>
          </a:bodyPr>
          <a:lstStyle/>
          <a:p>
            <a:r>
              <a:rPr lang="fr-FR" sz="2400" dirty="0"/>
              <a:t>Connu pour des sujets d’inspiration orientaliste, il montre la scène de nuit avec une Antigone toute vêtue de blanc qui s’apprête à ensevelir la dépouille de son frère.</a:t>
            </a:r>
            <a:br>
              <a:rPr lang="fr-FR" sz="2400" dirty="0"/>
            </a:br>
            <a:r>
              <a:rPr lang="fr-FR" sz="2400" dirty="0"/>
              <a:t/>
            </a:r>
            <a:br>
              <a:rPr lang="fr-FR" sz="2400" dirty="0"/>
            </a:br>
            <a:r>
              <a:rPr lang="fr-FR" sz="2400" i="1" dirty="0">
                <a:solidFill>
                  <a:schemeClr val="accent1"/>
                </a:solidFill>
              </a:rPr>
              <a:t>Les gardes la feront prisonnière , elle sera livrée à Créon mais elle campera sur sa morale :  « les lois divines sont primordiales ». Elle refuse la loi d’un tyran insensible.</a:t>
            </a:r>
          </a:p>
          <a:p>
            <a:endParaRPr lang="fr-FR" sz="2400" i="1" dirty="0">
              <a:solidFill>
                <a:schemeClr val="accent1"/>
              </a:solidFill>
            </a:endParaRPr>
          </a:p>
          <a:p>
            <a:r>
              <a:rPr lang="fr-FR" sz="2400" i="1" dirty="0">
                <a:solidFill>
                  <a:schemeClr val="accent1"/>
                </a:solidFill>
              </a:rPr>
              <a:t>Créon exigera qu’elle soit condamnée à être enterrée vivante dans une tombe</a:t>
            </a:r>
            <a:endParaRPr lang="fr-FR" sz="2400" i="1" dirty="0">
              <a:solidFill>
                <a:schemeClr val="accent1"/>
              </a:solidFill>
            </a:endParaRPr>
          </a:p>
        </p:txBody>
      </p:sp>
      <p:sp>
        <p:nvSpPr>
          <p:cNvPr id="5" name="Rectangle 4"/>
          <p:cNvSpPr/>
          <p:nvPr/>
        </p:nvSpPr>
        <p:spPr>
          <a:xfrm>
            <a:off x="1797627" y="3105835"/>
            <a:ext cx="7346373" cy="830997"/>
          </a:xfrm>
          <a:prstGeom prst="rect">
            <a:avLst/>
          </a:prstGeom>
        </p:spPr>
        <p:txBody>
          <a:bodyPr wrap="square">
            <a:spAutoFit/>
          </a:bodyPr>
          <a:lstStyle/>
          <a:p>
            <a:r>
              <a:rPr lang="fr-FR" b="1" dirty="0"/>
              <a:t>«</a:t>
            </a:r>
            <a:r>
              <a:rPr lang="fr-FR" sz="2400" b="1" dirty="0"/>
              <a:t> Antigone au chevet de Polynice »</a:t>
            </a:r>
            <a:br>
              <a:rPr lang="fr-FR" sz="2400" b="1" dirty="0"/>
            </a:br>
            <a:r>
              <a:rPr lang="fr-FR" sz="2400" dirty="0"/>
              <a:t>Benjamin CONSTANT-1868- ( 33 x 41 cm)</a:t>
            </a:r>
          </a:p>
        </p:txBody>
      </p:sp>
    </p:spTree>
    <p:extLst>
      <p:ext uri="{BB962C8B-B14F-4D97-AF65-F5344CB8AC3E}">
        <p14:creationId xmlns:p14="http://schemas.microsoft.com/office/powerpoint/2010/main" val="6104636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7136" y="2651125"/>
            <a:ext cx="10886210" cy="1325563"/>
          </a:xfrm>
        </p:spPr>
        <p:txBody>
          <a:bodyPr>
            <a:noAutofit/>
          </a:bodyPr>
          <a:lstStyle/>
          <a:p>
            <a:r>
              <a:rPr lang="fr-FR" sz="2800" b="1" dirty="0" smtClean="0"/>
              <a:t>« La Mort d’Antigone »</a:t>
            </a:r>
            <a:br>
              <a:rPr lang="fr-FR" sz="2800" b="1" dirty="0" smtClean="0"/>
            </a:br>
            <a:r>
              <a:rPr lang="fr-FR" sz="2800" dirty="0" smtClean="0"/>
              <a:t>Victorine GENEVE- RUMILLY</a:t>
            </a:r>
            <a:br>
              <a:rPr lang="fr-FR" sz="2800" dirty="0" smtClean="0"/>
            </a:br>
            <a:r>
              <a:rPr lang="fr-FR" sz="2800" dirty="0" smtClean="0"/>
              <a:t>(80 x 115 cm) Musée Grenoble</a:t>
            </a:r>
            <a:br>
              <a:rPr lang="fr-FR" sz="2800" dirty="0" smtClean="0"/>
            </a:br>
            <a:r>
              <a:rPr lang="fr-FR" sz="2800" dirty="0"/>
              <a:t/>
            </a:r>
            <a:br>
              <a:rPr lang="fr-FR" sz="2800" dirty="0"/>
            </a:br>
            <a:r>
              <a:rPr lang="fr-FR" sz="2800" i="1" dirty="0" smtClean="0">
                <a:solidFill>
                  <a:schemeClr val="accent1"/>
                </a:solidFill>
              </a:rPr>
              <a:t>Antigone vient de se donner la mort en se pendant avec sa ceinture.</a:t>
            </a:r>
            <a:br>
              <a:rPr lang="fr-FR" sz="2800" i="1" dirty="0" smtClean="0">
                <a:solidFill>
                  <a:schemeClr val="accent1"/>
                </a:solidFill>
              </a:rPr>
            </a:br>
            <a:r>
              <a:rPr lang="fr-FR" sz="2800" i="1" dirty="0">
                <a:solidFill>
                  <a:schemeClr val="accent1"/>
                </a:solidFill>
              </a:rPr>
              <a:t>A</a:t>
            </a:r>
            <a:r>
              <a:rPr lang="fr-FR" sz="2800" i="1" dirty="0" smtClean="0">
                <a:solidFill>
                  <a:schemeClr val="accent1"/>
                </a:solidFill>
              </a:rPr>
              <a:t> ses côtés, son fiancé Hémon</a:t>
            </a:r>
            <a:br>
              <a:rPr lang="fr-FR" sz="2800" i="1" dirty="0" smtClean="0">
                <a:solidFill>
                  <a:schemeClr val="accent1"/>
                </a:solidFill>
              </a:rPr>
            </a:br>
            <a:r>
              <a:rPr lang="fr-FR" sz="2800" i="1" dirty="0" smtClean="0">
                <a:solidFill>
                  <a:schemeClr val="accent1"/>
                </a:solidFill>
              </a:rPr>
              <a:t> ( qui est en fait le propre fils de Créon) s’apprête à en faire de même avec le poignard qu’il tient contre lui</a:t>
            </a:r>
            <a:br>
              <a:rPr lang="fr-FR" sz="2800" i="1" dirty="0" smtClean="0">
                <a:solidFill>
                  <a:schemeClr val="accent1"/>
                </a:solidFill>
              </a:rPr>
            </a:br>
            <a:r>
              <a:rPr lang="fr-FR" sz="2800" i="1" dirty="0" smtClean="0">
                <a:solidFill>
                  <a:schemeClr val="accent1"/>
                </a:solidFill>
              </a:rPr>
              <a:t>Créon essaie de l’arrêter dans son geste mais Hémon rejoindra Antigone dans la mort.</a:t>
            </a:r>
            <a:endParaRPr lang="fr-FR" sz="2800" b="1" i="1" dirty="0">
              <a:solidFill>
                <a:schemeClr val="accent1"/>
              </a:solidFill>
            </a:endParaRPr>
          </a:p>
        </p:txBody>
      </p:sp>
    </p:spTree>
    <p:extLst>
      <p:ext uri="{BB962C8B-B14F-4D97-AF65-F5344CB8AC3E}">
        <p14:creationId xmlns:p14="http://schemas.microsoft.com/office/powerpoint/2010/main" val="99967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226377"/>
            <a:ext cx="6535882" cy="1325563"/>
          </a:xfrm>
        </p:spPr>
        <p:txBody>
          <a:bodyPr>
            <a:noAutofit/>
          </a:bodyPr>
          <a:lstStyle/>
          <a:p>
            <a:r>
              <a:rPr lang="fr-FR" sz="2800" i="1" dirty="0" smtClean="0">
                <a:solidFill>
                  <a:schemeClr val="accent1"/>
                </a:solidFill>
              </a:rPr>
              <a:t>Elle a pour habitude, en fin d’après-midi</a:t>
            </a:r>
            <a:br>
              <a:rPr lang="fr-FR" sz="2800" i="1" dirty="0" smtClean="0">
                <a:solidFill>
                  <a:schemeClr val="accent1"/>
                </a:solidFill>
              </a:rPr>
            </a:br>
            <a:r>
              <a:rPr lang="fr-FR" sz="2800" i="1" dirty="0" smtClean="0">
                <a:solidFill>
                  <a:schemeClr val="accent1"/>
                </a:solidFill>
              </a:rPr>
              <a:t>d’aller se baigner nue à l’abri des regards.</a:t>
            </a:r>
            <a:br>
              <a:rPr lang="fr-FR" sz="2800" i="1" dirty="0" smtClean="0">
                <a:solidFill>
                  <a:schemeClr val="accent1"/>
                </a:solidFill>
              </a:rPr>
            </a:br>
            <a:r>
              <a:rPr lang="fr-FR" sz="2800" i="1" dirty="0" smtClean="0">
                <a:solidFill>
                  <a:schemeClr val="accent1"/>
                </a:solidFill>
              </a:rPr>
              <a:t>Mais ! </a:t>
            </a:r>
            <a:br>
              <a:rPr lang="fr-FR" sz="2800" i="1" dirty="0" smtClean="0">
                <a:solidFill>
                  <a:schemeClr val="accent1"/>
                </a:solidFill>
              </a:rPr>
            </a:br>
            <a:r>
              <a:rPr lang="fr-FR" sz="2800" i="1" dirty="0" smtClean="0">
                <a:solidFill>
                  <a:schemeClr val="accent1"/>
                </a:solidFill>
              </a:rPr>
              <a:t>Un jour, 2 vieillards ( des juges) se cachent pour l’observer puis lui intiment de céder à leurs avances.</a:t>
            </a:r>
            <a:br>
              <a:rPr lang="fr-FR" sz="2800" i="1" dirty="0" smtClean="0">
                <a:solidFill>
                  <a:schemeClr val="accent1"/>
                </a:solidFill>
              </a:rPr>
            </a:br>
            <a:r>
              <a:rPr lang="fr-FR" sz="2800" dirty="0" smtClean="0"/>
              <a:t>Dans ce tableau de Lorenzo LOTTO -1517-</a:t>
            </a:r>
            <a:br>
              <a:rPr lang="fr-FR" sz="2800" dirty="0" smtClean="0"/>
            </a:br>
            <a:r>
              <a:rPr lang="fr-FR" sz="2800" dirty="0" smtClean="0"/>
              <a:t>(huile sur bois-66 x 51 cm) conservé au Musée des Offices de Florence on peut distinguer </a:t>
            </a:r>
            <a:r>
              <a:rPr lang="fr-FR" sz="2800" u="sng" dirty="0" smtClean="0"/>
              <a:t>2 plans qui décrivent 2 actions:</a:t>
            </a:r>
            <a:br>
              <a:rPr lang="fr-FR" sz="2800" u="sng" dirty="0" smtClean="0"/>
            </a:br>
            <a:r>
              <a:rPr lang="fr-FR" sz="2800" dirty="0" smtClean="0"/>
              <a:t>- la partie supérieure montre la ville de Babylone avec ses murailles et on distingue Suzanne qui descend par un petit chemin</a:t>
            </a:r>
            <a:br>
              <a:rPr lang="fr-FR" sz="2800" dirty="0" smtClean="0"/>
            </a:br>
            <a:r>
              <a:rPr lang="fr-FR" sz="2800" dirty="0" smtClean="0"/>
              <a:t>- la partie inférieure montre Suzanne qui refuse les avances des 2 vieillards.</a:t>
            </a:r>
            <a:br>
              <a:rPr lang="fr-FR" sz="2800" dirty="0" smtClean="0"/>
            </a:br>
            <a:r>
              <a:rPr lang="fr-FR" sz="2800" dirty="0"/>
              <a:t/>
            </a:r>
            <a:br>
              <a:rPr lang="fr-FR" sz="2800" dirty="0"/>
            </a:br>
            <a:r>
              <a:rPr lang="fr-FR" sz="2800" dirty="0" smtClean="0"/>
              <a:t/>
            </a:r>
            <a:br>
              <a:rPr lang="fr-FR" sz="2800" dirty="0" smtClean="0"/>
            </a:br>
            <a:r>
              <a:rPr lang="fr-FR" sz="2800" dirty="0"/>
              <a:t/>
            </a:r>
            <a:br>
              <a:rPr lang="fr-FR" sz="2800" dirty="0"/>
            </a:br>
            <a:endParaRPr lang="fr-FR" sz="2800" dirty="0"/>
          </a:p>
        </p:txBody>
      </p:sp>
      <p:sp>
        <p:nvSpPr>
          <p:cNvPr id="4" name="Rectangle 3"/>
          <p:cNvSpPr/>
          <p:nvPr/>
        </p:nvSpPr>
        <p:spPr>
          <a:xfrm>
            <a:off x="7523018" y="25360"/>
            <a:ext cx="4499264" cy="6740307"/>
          </a:xfrm>
          <a:prstGeom prst="rect">
            <a:avLst/>
          </a:prstGeom>
        </p:spPr>
        <p:txBody>
          <a:bodyPr wrap="square">
            <a:spAutoFit/>
          </a:bodyPr>
          <a:lstStyle/>
          <a:p>
            <a:r>
              <a:rPr lang="fr-FR" sz="2400" dirty="0"/>
              <a:t>A travers l’utilisation de phylactères que brandissent les personnages nous avons la description de la scène:</a:t>
            </a:r>
            <a:br>
              <a:rPr lang="fr-FR" sz="2400" dirty="0"/>
            </a:br>
            <a:r>
              <a:rPr lang="fr-FR" sz="2400" dirty="0"/>
              <a:t/>
            </a:r>
            <a:br>
              <a:rPr lang="fr-FR" sz="2400" dirty="0"/>
            </a:br>
            <a:r>
              <a:rPr lang="fr-FR" sz="2400" dirty="0"/>
              <a:t>Le personnage vêtu de rouge est prêt à descendre dans le bain pour faire sa proposition honteuse.</a:t>
            </a:r>
            <a:br>
              <a:rPr lang="fr-FR" sz="2400" dirty="0"/>
            </a:br>
            <a:r>
              <a:rPr lang="fr-FR" sz="2400" dirty="0"/>
              <a:t>Suzanne par un geste de la main refuse cette horreur avec détermination et une certaine théâtralité.</a:t>
            </a:r>
            <a:br>
              <a:rPr lang="fr-FR" sz="2400" dirty="0"/>
            </a:br>
            <a:r>
              <a:rPr lang="fr-FR" sz="2400" dirty="0"/>
              <a:t>Le 2</a:t>
            </a:r>
            <a:r>
              <a:rPr lang="fr-FR" sz="2400" baseline="30000" dirty="0"/>
              <a:t>nd</a:t>
            </a:r>
            <a:r>
              <a:rPr lang="fr-FR" sz="2400" dirty="0"/>
              <a:t> vieillard qui brandit une autre «  banderole » interpelle les valets et dénonce Suzanne affirmant qu’elle vient de commettre le péché d’adultère se vengeant ainsi de son refus!</a:t>
            </a:r>
          </a:p>
        </p:txBody>
      </p:sp>
    </p:spTree>
    <p:extLst>
      <p:ext uri="{BB962C8B-B14F-4D97-AF65-F5344CB8AC3E}">
        <p14:creationId xmlns:p14="http://schemas.microsoft.com/office/powerpoint/2010/main" val="36340605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339398"/>
            <a:ext cx="12095017" cy="1325563"/>
          </a:xfrm>
        </p:spPr>
        <p:txBody>
          <a:bodyPr>
            <a:normAutofit fontScale="90000"/>
          </a:bodyPr>
          <a:lstStyle/>
          <a:p>
            <a:r>
              <a:rPr lang="fr-FR" sz="6700" b="1" u="sng" dirty="0" smtClean="0"/>
              <a:t>Seconde séance : </a:t>
            </a:r>
            <a:r>
              <a:rPr lang="fr-FR" sz="6700" b="1" dirty="0" smtClean="0"/>
              <a:t>Histoire et Littérature</a:t>
            </a:r>
            <a:r>
              <a:rPr lang="fr-FR" b="1" dirty="0" smtClean="0"/>
              <a:t/>
            </a:r>
            <a:br>
              <a:rPr lang="fr-FR" b="1" dirty="0" smtClean="0"/>
            </a:br>
            <a:r>
              <a:rPr lang="fr-FR" b="1" dirty="0"/>
              <a:t/>
            </a:r>
            <a:br>
              <a:rPr lang="fr-FR" b="1" dirty="0"/>
            </a:br>
            <a:r>
              <a:rPr lang="fr-FR" b="1" smtClean="0"/>
              <a:t/>
            </a:r>
            <a:br>
              <a:rPr lang="fr-FR" b="1" smtClean="0"/>
            </a:br>
            <a:r>
              <a:rPr lang="fr-FR" b="1" smtClean="0"/>
              <a:t>                            </a:t>
            </a:r>
            <a:r>
              <a:rPr lang="fr-FR" sz="6000" b="1" smtClean="0"/>
              <a:t>mars </a:t>
            </a:r>
            <a:r>
              <a:rPr lang="fr-FR" sz="6000" b="1" dirty="0" smtClean="0"/>
              <a:t>2025</a:t>
            </a:r>
            <a:r>
              <a:rPr lang="fr-FR" b="1" dirty="0"/>
              <a:t/>
            </a:r>
            <a:br>
              <a:rPr lang="fr-FR" b="1" dirty="0"/>
            </a:br>
            <a:endParaRPr lang="fr-FR" b="1" u="sng" dirty="0"/>
          </a:p>
        </p:txBody>
      </p:sp>
    </p:spTree>
    <p:extLst>
      <p:ext uri="{BB962C8B-B14F-4D97-AF65-F5344CB8AC3E}">
        <p14:creationId xmlns:p14="http://schemas.microsoft.com/office/powerpoint/2010/main" val="1831864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3681" y="3092823"/>
            <a:ext cx="11059391" cy="1325563"/>
          </a:xfrm>
        </p:spPr>
        <p:txBody>
          <a:bodyPr>
            <a:noAutofit/>
          </a:bodyPr>
          <a:lstStyle/>
          <a:p>
            <a:r>
              <a:rPr lang="fr-FR" sz="2800" dirty="0" smtClean="0"/>
              <a:t>LE TINTORET montre une Suzanne insouciante qui se regarde dans un miroir, ignorant que derrière un rideau d’arbres 2 vieillards l’épient. </a:t>
            </a:r>
            <a:br>
              <a:rPr lang="fr-FR" sz="2800" dirty="0" smtClean="0"/>
            </a:br>
            <a:r>
              <a:rPr lang="fr-FR" sz="2800" dirty="0" smtClean="0"/>
              <a:t>Il la représente sculpturale et épanouie avec  une peau nacrée, elle porte des bijoux aux poignets et quelques perles dans ses cheveux soigneusement peignés, d’autres bijoux sont au sol près d’un pot(onguents/parfum?) et de vêtements </a:t>
            </a:r>
            <a:r>
              <a:rPr lang="fr-FR" sz="2800" u="sng" dirty="0" smtClean="0"/>
              <a:t>blancs</a:t>
            </a:r>
            <a:br>
              <a:rPr lang="fr-FR" sz="2800" u="sng" dirty="0" smtClean="0"/>
            </a:br>
            <a:r>
              <a:rPr lang="fr-FR" sz="2800" dirty="0" smtClean="0"/>
              <a:t>Au dessus d’elle 1 pie </a:t>
            </a:r>
            <a:r>
              <a:rPr lang="fr-FR" sz="2800" dirty="0" smtClean="0">
                <a:solidFill>
                  <a:schemeClr val="accent1"/>
                </a:solidFill>
              </a:rPr>
              <a:t>(1)</a:t>
            </a:r>
            <a:r>
              <a:rPr lang="fr-FR" sz="2800" dirty="0" smtClean="0"/>
              <a:t>= médisance</a:t>
            </a:r>
            <a:br>
              <a:rPr lang="fr-FR" sz="2800" dirty="0" smtClean="0"/>
            </a:br>
            <a:r>
              <a:rPr lang="fr-FR" sz="2800" dirty="0" smtClean="0"/>
              <a:t>De l’autre côté de la haie </a:t>
            </a:r>
            <a:r>
              <a:rPr lang="fr-FR" sz="2800" dirty="0"/>
              <a:t>près des vieillard vêtus de couleurs </a:t>
            </a:r>
            <a:r>
              <a:rPr lang="fr-FR" sz="2800" dirty="0" err="1" smtClean="0"/>
              <a:t>foncées:un</a:t>
            </a:r>
            <a:r>
              <a:rPr lang="fr-FR" sz="2800" dirty="0" smtClean="0"/>
              <a:t> cerf= luxure</a:t>
            </a:r>
            <a:r>
              <a:rPr lang="fr-FR" sz="2800" dirty="0" smtClean="0">
                <a:solidFill>
                  <a:schemeClr val="accent1"/>
                </a:solidFill>
              </a:rPr>
              <a:t>(2)</a:t>
            </a:r>
            <a:endParaRPr lang="fr-FR" sz="2800" dirty="0">
              <a:solidFill>
                <a:schemeClr val="accent1"/>
              </a:solidFill>
            </a:endParaRPr>
          </a:p>
        </p:txBody>
      </p:sp>
      <p:sp>
        <p:nvSpPr>
          <p:cNvPr id="4" name="ZoneTexte 3"/>
          <p:cNvSpPr txBox="1"/>
          <p:nvPr/>
        </p:nvSpPr>
        <p:spPr>
          <a:xfrm>
            <a:off x="363681" y="384464"/>
            <a:ext cx="5320146" cy="1200329"/>
          </a:xfrm>
          <a:prstGeom prst="rect">
            <a:avLst/>
          </a:prstGeom>
          <a:noFill/>
        </p:spPr>
        <p:txBody>
          <a:bodyPr wrap="square" rtlCol="0">
            <a:spAutoFit/>
          </a:bodyPr>
          <a:lstStyle/>
          <a:p>
            <a:r>
              <a:rPr lang="fr-FR" sz="2400" b="1" dirty="0" smtClean="0"/>
              <a:t>« Suzanne et les Vieillards » </a:t>
            </a:r>
          </a:p>
          <a:p>
            <a:r>
              <a:rPr lang="fr-FR" sz="2400" dirty="0" smtClean="0"/>
              <a:t>LE TINTORET 1555 ( 146 x 194cm)</a:t>
            </a:r>
          </a:p>
          <a:p>
            <a:r>
              <a:rPr lang="fr-FR" sz="2400" i="1" dirty="0" smtClean="0"/>
              <a:t>Il a peint 4 autres tableaux sur ce thème</a:t>
            </a:r>
            <a:endParaRPr lang="fr-FR" sz="2400" i="1" dirty="0"/>
          </a:p>
        </p:txBody>
      </p:sp>
    </p:spTree>
    <p:extLst>
      <p:ext uri="{BB962C8B-B14F-4D97-AF65-F5344CB8AC3E}">
        <p14:creationId xmlns:p14="http://schemas.microsoft.com/office/powerpoint/2010/main" val="3693506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28" y="2807052"/>
            <a:ext cx="12181610" cy="1325563"/>
          </a:xfrm>
        </p:spPr>
        <p:txBody>
          <a:bodyPr>
            <a:noAutofit/>
          </a:bodyPr>
          <a:lstStyle/>
          <a:p>
            <a:r>
              <a:rPr lang="fr-FR" sz="2800" b="1" dirty="0" smtClean="0"/>
              <a:t>« Suzanne et les Vieillards »</a:t>
            </a:r>
            <a:br>
              <a:rPr lang="fr-FR" sz="2800" b="1" dirty="0" smtClean="0"/>
            </a:br>
            <a:r>
              <a:rPr lang="fr-FR" sz="2800" dirty="0" err="1" smtClean="0"/>
              <a:t>Artemisia</a:t>
            </a:r>
            <a:r>
              <a:rPr lang="fr-FR" sz="2800" dirty="0" smtClean="0"/>
              <a:t> GENTILESCHI – 1610 ( 170 x 119 cm)</a:t>
            </a:r>
            <a:br>
              <a:rPr lang="fr-FR" sz="2800" dirty="0" smtClean="0"/>
            </a:br>
            <a:r>
              <a:rPr lang="fr-FR" sz="2800" dirty="0"/>
              <a:t/>
            </a:r>
            <a:br>
              <a:rPr lang="fr-FR" sz="2800" dirty="0"/>
            </a:br>
            <a:r>
              <a:rPr lang="fr-FR" sz="2800" dirty="0" smtClean="0"/>
              <a:t>Agée d’à peine 17 ans, elle fait le choix de représenter les sentiments de Suzanne horrifiée par les propositions malhonnêtes des 2 vieux satyres à travers les gestes d’effroi et la torsion du corps</a:t>
            </a:r>
            <a:br>
              <a:rPr lang="fr-FR" sz="2800" dirty="0" smtClean="0"/>
            </a:br>
            <a:r>
              <a:rPr lang="fr-FR" sz="2800" dirty="0" smtClean="0"/>
              <a:t>Tout comme elle ne montre pas l’enceinte du bain avec décor de jardin mais une enceinte de pierre au-dessus de laquelle sont les vieillards</a:t>
            </a:r>
            <a:br>
              <a:rPr lang="fr-FR" sz="2800" dirty="0" smtClean="0"/>
            </a:br>
            <a:r>
              <a:rPr lang="fr-FR" sz="2800" dirty="0" smtClean="0"/>
              <a:t>C’est une véritable héroïne, c’est pourquoi</a:t>
            </a:r>
            <a:br>
              <a:rPr lang="fr-FR" sz="2800" dirty="0" smtClean="0"/>
            </a:br>
            <a:r>
              <a:rPr lang="fr-FR" sz="2800" dirty="0" smtClean="0"/>
              <a:t>beaucoup y ont vu une évocation de sa propre</a:t>
            </a:r>
            <a:br>
              <a:rPr lang="fr-FR" sz="2800" dirty="0" smtClean="0"/>
            </a:br>
            <a:r>
              <a:rPr lang="fr-FR" sz="2800" dirty="0" smtClean="0"/>
              <a:t>histoire douloureuse ( violée, procès où elle fut torturée pour qu’enfin l’acte soit reconnu et le coupable puni) de plus les traits du visage sont les siens</a:t>
            </a:r>
            <a:endParaRPr lang="fr-FR" sz="2800" dirty="0"/>
          </a:p>
        </p:txBody>
      </p:sp>
    </p:spTree>
    <p:extLst>
      <p:ext uri="{BB962C8B-B14F-4D97-AF65-F5344CB8AC3E}">
        <p14:creationId xmlns:p14="http://schemas.microsoft.com/office/powerpoint/2010/main" val="21311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9155" y="2921289"/>
            <a:ext cx="11575474" cy="1325563"/>
          </a:xfrm>
        </p:spPr>
        <p:txBody>
          <a:bodyPr>
            <a:normAutofit fontScale="90000"/>
          </a:bodyPr>
          <a:lstStyle/>
          <a:p>
            <a:r>
              <a:rPr lang="fr-FR" sz="2800" b="1" dirty="0" smtClean="0"/>
              <a:t>«</a:t>
            </a:r>
            <a:r>
              <a:rPr lang="fr-FR" sz="3100" b="1" dirty="0" smtClean="0"/>
              <a:t> Suzanne et les Vieillards » </a:t>
            </a:r>
            <a:r>
              <a:rPr lang="fr-FR" sz="3100" dirty="0" smtClean="0"/>
              <a:t>Cavalier d’</a:t>
            </a:r>
            <a:r>
              <a:rPr lang="fr-FR" sz="3100" dirty="0" err="1" smtClean="0"/>
              <a:t>Arpino</a:t>
            </a:r>
            <a:r>
              <a:rPr lang="fr-FR" sz="3100" dirty="0" smtClean="0"/>
              <a:t>*</a:t>
            </a:r>
            <a:br>
              <a:rPr lang="fr-FR" sz="3100" dirty="0" smtClean="0"/>
            </a:br>
            <a:r>
              <a:rPr lang="fr-FR" sz="3100" dirty="0" smtClean="0"/>
              <a:t>(Guiseppe CESARE) </a:t>
            </a:r>
            <a:br>
              <a:rPr lang="fr-FR" sz="3100" dirty="0" smtClean="0"/>
            </a:br>
            <a:r>
              <a:rPr lang="fr-FR" sz="3100" dirty="0" smtClean="0"/>
              <a:t>- 1601- </a:t>
            </a:r>
            <a:r>
              <a:rPr lang="fr-FR" sz="3100" u="sng" dirty="0" smtClean="0"/>
              <a:t>huile sur cuivre</a:t>
            </a:r>
            <a:r>
              <a:rPr lang="fr-FR" sz="3100" dirty="0" smtClean="0"/>
              <a:t>( 52 x 38 cm)</a:t>
            </a:r>
            <a:br>
              <a:rPr lang="fr-FR" sz="3100" dirty="0" smtClean="0"/>
            </a:br>
            <a:r>
              <a:rPr lang="fr-FR" sz="3100" dirty="0"/>
              <a:t/>
            </a:r>
            <a:br>
              <a:rPr lang="fr-FR" sz="3100" dirty="0"/>
            </a:br>
            <a:r>
              <a:rPr lang="fr-FR" sz="3100" dirty="0" smtClean="0"/>
              <a:t>Un corps entièrement nu, une peu laiteuse, une longue chevelure d’un blond vénitien pour cette Suzanne qui regarde le spectateur sans la moindre gêne tandis que les 2 vieillards sont entrain de comploter derrière la balustrade.</a:t>
            </a:r>
            <a:br>
              <a:rPr lang="fr-FR" sz="3100" dirty="0" smtClean="0"/>
            </a:br>
            <a:r>
              <a:rPr lang="fr-FR" sz="3100" dirty="0" smtClean="0"/>
              <a:t>On est loin de l’image de chasteté mais au contraire face à une femme aguicheuse, qui aime séduire avec son côté émoustillant.</a:t>
            </a:r>
            <a:br>
              <a:rPr lang="fr-FR" sz="3100" dirty="0" smtClean="0"/>
            </a:br>
            <a:r>
              <a:rPr lang="fr-FR" sz="3100" dirty="0" smtClean="0"/>
              <a:t>Ajouter une fontaine crachant de l’eau est un élément érotisant ( référence à l’éjaculation)</a:t>
            </a:r>
            <a:br>
              <a:rPr lang="fr-FR" sz="3100" dirty="0" smtClean="0"/>
            </a:br>
            <a:r>
              <a:rPr lang="fr-FR" sz="3100" dirty="0"/>
              <a:t/>
            </a:r>
            <a:br>
              <a:rPr lang="fr-FR" sz="3100" dirty="0"/>
            </a:br>
            <a:r>
              <a:rPr lang="fr-FR" sz="3100" dirty="0" smtClean="0"/>
              <a:t>* </a:t>
            </a:r>
            <a:r>
              <a:rPr lang="fr-FR" sz="3100" i="1" dirty="0" smtClean="0"/>
              <a:t>principal maitre du CARAVAGE</a:t>
            </a:r>
            <a:br>
              <a:rPr lang="fr-FR" sz="3100" i="1" dirty="0" smtClean="0"/>
            </a:br>
            <a:endParaRPr lang="fr-FR" sz="3100" i="1" dirty="0"/>
          </a:p>
        </p:txBody>
      </p:sp>
    </p:spTree>
    <p:extLst>
      <p:ext uri="{BB962C8B-B14F-4D97-AF65-F5344CB8AC3E}">
        <p14:creationId xmlns:p14="http://schemas.microsoft.com/office/powerpoint/2010/main" val="145336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9991" y="801543"/>
            <a:ext cx="10425545" cy="1325563"/>
          </a:xfrm>
        </p:spPr>
        <p:txBody>
          <a:bodyPr>
            <a:noAutofit/>
          </a:bodyPr>
          <a:lstStyle/>
          <a:p>
            <a:r>
              <a:rPr lang="fr-FR" sz="2800" i="1" dirty="0" smtClean="0">
                <a:solidFill>
                  <a:schemeClr val="accent1"/>
                </a:solidFill>
              </a:rPr>
              <a:t>Suzanne, horrifiée, refuse de se laisser séduire par les 2 vieillards.</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Par vengeance, ils vont appeler les domestiques en inventant une histoire d’adultère que viendrait de commettre la jeune femme.</a:t>
            </a:r>
            <a:br>
              <a:rPr lang="fr-FR" sz="2800" i="1" dirty="0" smtClean="0">
                <a:solidFill>
                  <a:schemeClr val="accent1"/>
                </a:solidFill>
              </a:rPr>
            </a:br>
            <a:r>
              <a:rPr lang="fr-FR" sz="2800" i="1" dirty="0">
                <a:solidFill>
                  <a:schemeClr val="accent1"/>
                </a:solidFill>
              </a:rPr>
              <a:t/>
            </a:r>
            <a:br>
              <a:rPr lang="fr-FR" sz="2800" i="1" dirty="0">
                <a:solidFill>
                  <a:schemeClr val="accent1"/>
                </a:solidFill>
              </a:rPr>
            </a:br>
            <a:r>
              <a:rPr lang="fr-FR" sz="2800" i="1" dirty="0" smtClean="0">
                <a:solidFill>
                  <a:schemeClr val="accent1"/>
                </a:solidFill>
              </a:rPr>
              <a:t>En qualité de «  juges » ils sont crus sur leur parole et Suzanne est appelée à comparaitre pour délit d’adultère</a:t>
            </a:r>
            <a:endParaRPr lang="fr-FR" sz="2800" i="1" dirty="0">
              <a:solidFill>
                <a:schemeClr val="accent1"/>
              </a:solidFill>
            </a:endParaRPr>
          </a:p>
        </p:txBody>
      </p:sp>
      <p:sp>
        <p:nvSpPr>
          <p:cNvPr id="3" name="Rectangle 2"/>
          <p:cNvSpPr/>
          <p:nvPr/>
        </p:nvSpPr>
        <p:spPr>
          <a:xfrm>
            <a:off x="619990" y="2884622"/>
            <a:ext cx="11572009" cy="2585323"/>
          </a:xfrm>
          <a:prstGeom prst="rect">
            <a:avLst/>
          </a:prstGeom>
        </p:spPr>
        <p:txBody>
          <a:bodyPr wrap="square">
            <a:spAutoFit/>
          </a:bodyPr>
          <a:lstStyle/>
          <a:p>
            <a:r>
              <a:rPr lang="fr-FR" i="1" smtClean="0">
                <a:solidFill>
                  <a:schemeClr val="accent1"/>
                </a:solidFill>
              </a:rPr>
              <a:t>Dans une société patriarcale,</a:t>
            </a:r>
            <a:br>
              <a:rPr lang="fr-FR" i="1" smtClean="0">
                <a:solidFill>
                  <a:schemeClr val="accent1"/>
                </a:solidFill>
              </a:rPr>
            </a:br>
            <a:r>
              <a:rPr lang="fr-FR" i="1" smtClean="0">
                <a:solidFill>
                  <a:schemeClr val="accent1"/>
                </a:solidFill>
              </a:rPr>
              <a:t>Suzanne est condamnée à mort</a:t>
            </a:r>
            <a:br>
              <a:rPr lang="fr-FR" i="1" smtClean="0">
                <a:solidFill>
                  <a:schemeClr val="accent1"/>
                </a:solidFill>
              </a:rPr>
            </a:br>
            <a:r>
              <a:rPr lang="fr-FR" i="1" smtClean="0">
                <a:solidFill>
                  <a:schemeClr val="accent1"/>
                </a:solidFill>
              </a:rPr>
              <a:t/>
            </a:r>
            <a:br>
              <a:rPr lang="fr-FR" i="1" smtClean="0">
                <a:solidFill>
                  <a:schemeClr val="accent1"/>
                </a:solidFill>
              </a:rPr>
            </a:br>
            <a:r>
              <a:rPr lang="fr-FR" smtClean="0"/>
              <a:t>Une peinture d’histoire avec les dimensions, le cadre planté dans un décor antique avec de nombreux personnages</a:t>
            </a:r>
            <a:br>
              <a:rPr lang="fr-FR" smtClean="0"/>
            </a:br>
            <a:r>
              <a:rPr lang="fr-FR" smtClean="0"/>
              <a:t>Comme au théâtre(ou au tribunal) Suzanne, qui témoigne de son innocence et</a:t>
            </a:r>
            <a:r>
              <a:rPr lang="fr-FR" i="1" smtClean="0"/>
              <a:t> </a:t>
            </a:r>
            <a:r>
              <a:rPr lang="fr-FR" smtClean="0"/>
              <a:t>les 2 vieillards accusateurs sont surélevés.</a:t>
            </a:r>
            <a:br>
              <a:rPr lang="fr-FR" smtClean="0"/>
            </a:br>
            <a:r>
              <a:rPr lang="fr-FR" smtClean="0"/>
              <a:t>Les enfants s’accrochent à leur mère tandis que la nourrice est effondrée à ses pieds</a:t>
            </a:r>
            <a:br>
              <a:rPr lang="fr-FR" smtClean="0"/>
            </a:br>
            <a:r>
              <a:rPr lang="fr-FR" smtClean="0"/>
              <a:t>Chaque émotion est bien représentée</a:t>
            </a:r>
            <a:br>
              <a:rPr lang="fr-FR" smtClean="0"/>
            </a:br>
            <a:r>
              <a:rPr lang="fr-FR" smtClean="0"/>
              <a:t/>
            </a:r>
            <a:br>
              <a:rPr lang="fr-FR" smtClean="0"/>
            </a:br>
            <a:r>
              <a:rPr lang="fr-FR" smtClean="0"/>
              <a:t>Elle va être conduite au bûcher</a:t>
            </a:r>
            <a:endParaRPr lang="fr-FR" dirty="0"/>
          </a:p>
        </p:txBody>
      </p:sp>
      <p:sp>
        <p:nvSpPr>
          <p:cNvPr id="5" name="Rectangle 4"/>
          <p:cNvSpPr/>
          <p:nvPr/>
        </p:nvSpPr>
        <p:spPr>
          <a:xfrm>
            <a:off x="619990" y="5734735"/>
            <a:ext cx="6096000" cy="646331"/>
          </a:xfrm>
          <a:prstGeom prst="rect">
            <a:avLst/>
          </a:prstGeom>
        </p:spPr>
        <p:txBody>
          <a:bodyPr>
            <a:spAutoFit/>
          </a:bodyPr>
          <a:lstStyle/>
          <a:p>
            <a:r>
              <a:rPr lang="fr-FR" b="1" dirty="0"/>
              <a:t>« Suzanne accusée par les vieillards »</a:t>
            </a:r>
          </a:p>
          <a:p>
            <a:r>
              <a:rPr lang="fr-FR" dirty="0"/>
              <a:t>Antoine COYPEL- 1712- ( 360 x 588 cm) Musée du Louvre</a:t>
            </a:r>
            <a:endParaRPr lang="fr-FR" dirty="0"/>
          </a:p>
        </p:txBody>
      </p:sp>
    </p:spTree>
    <p:extLst>
      <p:ext uri="{BB962C8B-B14F-4D97-AF65-F5344CB8AC3E}">
        <p14:creationId xmlns:p14="http://schemas.microsoft.com/office/powerpoint/2010/main" val="117169300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2167</TotalTime>
  <Words>1016</Words>
  <Application>Microsoft Office PowerPoint</Application>
  <PresentationFormat>Grand écran</PresentationFormat>
  <Paragraphs>125</Paragraphs>
  <Slides>50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50</vt:i4>
      </vt:variant>
    </vt:vector>
  </HeadingPairs>
  <TitlesOfParts>
    <vt:vector size="54" baseType="lpstr">
      <vt:lpstr>Arial</vt:lpstr>
      <vt:lpstr>Calibri</vt:lpstr>
      <vt:lpstr>Calibri Light</vt:lpstr>
      <vt:lpstr>Thème Office</vt:lpstr>
      <vt:lpstr>HEROÏNES ROMANTIQUES</vt:lpstr>
      <vt:lpstr>Définition   L’héroïsme féminin s’illustre particulièrement dans la passion amoureuse qui s’achève souvent par un exil douloureux, un retrait du monde ou une mort dramatique et précoce.  Contrairement aux héros, l’action, la force ou le courage sont rarement mis en avant mais au contraire on va mettre l’accent sur leur mélancolie et leurs passions incomprises d’une part et sur leur fragilité, leur sensibilité d’autre part.  Toutefois certaines héroïnes seront illustres pour leur bravoure et leur ténacité.  </vt:lpstr>
      <vt:lpstr>HEROÏNES BIBLIQUES , ANTIQUES et MYTHOLOGIQUES</vt:lpstr>
      <vt:lpstr>SUZANNE   chapitre 13 du Livre de Daniel  Cette héroïne de l’Ancien Testament a été source d’inspiration pour de nombreux peintres : souvent au prétexte de peindre une jeune femme nue!  On trouve ces représentations sous les titres «  Suzanne et les Vieillards » ou «  Suzanne au bain »ou encore «  la Chaste Suzanne »  Le texte évoque un épisode de la vie de Suzanne (une jeune femme belle et très pieuse) vivant à Babylone sous le règne de Nabuchodonosor, mariée à un homme riche et estimé.</vt:lpstr>
      <vt:lpstr>Elle a pour habitude, en fin d’après-midi d’aller se baigner nue à l’abri des regards. Mais !  Un jour, 2 vieillards ( des juges) se cachent pour l’observer puis lui intiment de céder à leurs avances. Dans ce tableau de Lorenzo LOTTO -1517- (huile sur bois-66 x 51 cm) conservé au Musée des Offices de Florence on peut distinguer 2 plans qui décrivent 2 actions: - la partie supérieure montre la ville de Babylone avec ses murailles et on distingue Suzanne qui descend par un petit chemin - la partie inférieure montre Suzanne qui refuse les avances des 2 vieillards.    </vt:lpstr>
      <vt:lpstr>LE TINTORET montre une Suzanne insouciante qui se regarde dans un miroir, ignorant que derrière un rideau d’arbres 2 vieillards l’épient.  Il la représente sculpturale et épanouie avec  une peau nacrée, elle porte des bijoux aux poignets et quelques perles dans ses cheveux soigneusement peignés, d’autres bijoux sont au sol près d’un pot(onguents/parfum?) et de vêtements blancs Au dessus d’elle 1 pie (1)= médisance De l’autre côté de la haie près des vieillard vêtus de couleurs foncées:un cerf= luxure(2)</vt:lpstr>
      <vt:lpstr>« Suzanne et les Vieillards » Artemisia GENTILESCHI – 1610 ( 170 x 119 cm)  Agée d’à peine 17 ans, elle fait le choix de représenter les sentiments de Suzanne horrifiée par les propositions malhonnêtes des 2 vieux satyres à travers les gestes d’effroi et la torsion du corps Tout comme elle ne montre pas l’enceinte du bain avec décor de jardin mais une enceinte de pierre au-dessus de laquelle sont les vieillards C’est une véritable héroïne, c’est pourquoi beaucoup y ont vu une évocation de sa propre histoire douloureuse ( violée, procès où elle fut torturée pour qu’enfin l’acte soit reconnu et le coupable puni) de plus les traits du visage sont les siens</vt:lpstr>
      <vt:lpstr>« Suzanne et les Vieillards » Cavalier d’Arpino* (Guiseppe CESARE)  - 1601- huile sur cuivre( 52 x 38 cm)  Un corps entièrement nu, une peu laiteuse, une longue chevelure d’un blond vénitien pour cette Suzanne qui regarde le spectateur sans la moindre gêne tandis que les 2 vieillards sont entrain de comploter derrière la balustrade. On est loin de l’image de chasteté mais au contraire face à une femme aguicheuse, qui aime séduire avec son côté émoustillant. Ajouter une fontaine crachant de l’eau est un élément érotisant ( référence à l’éjaculation)  * principal maitre du CARAVAGE </vt:lpstr>
      <vt:lpstr>Suzanne, horrifiée, refuse de se laisser séduire par les 2 vieillards.  Par vengeance, ils vont appeler les domestiques en inventant une histoire d’adultère que viendrait de commettre la jeune femme.  En qualité de «  juges » ils sont crus sur leur parole et Suzanne est appelée à comparaitre pour délit d’adultère</vt:lpstr>
      <vt:lpstr>« L’Innocence de Suzanne reconnue » Valentin de Boulogne 1627 ( 211 x 250)  Musée du Louvre</vt:lpstr>
      <vt:lpstr>« Suzanne au Bain » Albrecht ALTDORFER -1526- huile sur panneau de tilleul( 75 x61 cm)  Tous les épisodes sont représentés avec pour cadre un paysage bucolique et le magnifique palais du mari de Suzanne ( superbe travail sur l’architecture) Ce qui est intéressant c’est de montrer le procès et surtout la lapidation des vieillards sur le parvis suite à leur condamnation. Suzanne reste chaste avec son lys à la main et son broc d’eau (pure)     </vt:lpstr>
      <vt:lpstr>VALLOTTON supportait mal l’émancipation de la femme qu’il ressentait comme une menace aussi il condamnait le féminisme naissant. Il représente la femme comme une créature futile, calculatrice, insatiable et dominatrice!  C’est pourquoi dans cette représentation il déplace la scène dans un décor contemporain ( sans doute une loge de théâtre) et surtout il inverse les rôles: - Suzanne n’est pas nue mais élégamment vêtue avec un chapeau scintillant - c’est elle qui porte un regard qui n’a rien d’innocent sur les 2 vieillards : un regard de prédatrice qui examine ses 2 prochaines victimes sans doute bien nanties.    </vt:lpstr>
      <vt:lpstr>ESTHER  Livre d’Esther ( Ancien Testament) et 21ème Livre de la Bible hébraïque  L’histoire d’une jeune fille qui sauve son peuple de l’extermination  </vt:lpstr>
      <vt:lpstr>Le roi Assuérus ( ou Xerxès)-fils de Darius- régnait sur la Perse qui était un royaume très important ( Turquie+ Iran+ Pakistan+ Jordanie+ Arabie Saoudite) Il affichait sa richesse à travers de somptueux festins qui pouvaient durer jusqu’à 180 jours.  A l’issue d’un de ces festins, il demanda à son épouse la reine Vashti d’une beauté exceptionnelle d’apparaitre dans sa plus  « belle tenue »(?) et avec sa couronne devant les différents convives bien émoustillés.  Mais elle refusa!...  Fou de rage, il la répudia pour avoir désobéi mais surtout à titre d’exemple pour qu’elle ne serve pas de modèle aux autres femmes du royaume qui oserait désobéir à leurs maris! </vt:lpstr>
      <vt:lpstr>« Vashti refuse la convocation du Roi » 1879 Edwin LONG  Dans un décor qui n’est pas sans rappeler la peinture orientaliste, des servantes essaient de persuader la reine de se rendre au festin auquel son mari la convie. Une narration très explicite du refus.   Edwin LONG peindra un pendant à ce tableau représentant Esther – la remplaçante de Vashti-</vt:lpstr>
      <vt:lpstr>Parmi toutes ces « candidates » une jeune fille Esther fut choisie; elle était orpheline, élevée par son cousin Mardochée.  D’origines juives ( la Tribu de Juda), ils avaient fui leur pays pour éviter un bain de sang.  Bien entendu elle cache ses origines, remporte les examens préalables et va alors passer 10 mois d’apprentissage de la mise en beauté, du maquillage… avant d’être présentée au souverain.  </vt:lpstr>
      <vt:lpstr>Présentation PowerPoint</vt:lpstr>
      <vt:lpstr>« La Reine Esther » Edwin LONG- 1879-  On retrouve l’esprit orientaliste dans le pendant où les servantes s’affairent pour parer la jeune femme qui présente une sorte de moue boudeuse. Pense-t-elle à son statut de jeune juive qu’elle cache?</vt:lpstr>
      <vt:lpstr>Aman c’est le grand vizir nommé par le roi : orgueilleux, belliqueux, il a une profonde haine à l’égard des juifs. Une haine qui se renforce car le cousin d’Esther, Mardochée avait un jour refusé de s’agenouiller devant lui ( cet acte d’honneur étant pour lui, réservé à Dieu)  En signe de représailles et pour assouvir sa vengeance, il prend un décret validé par le roi pour faire exterminer tous les Juifs du Royaume. Ceux-ci dont Esther sont mis au courant de cette issue fatale; tous refusent de se nourrir et après 3 jours de jeun la jeune reine va implorer son mari pour qu’il renonce à cette horrible décision.</vt:lpstr>
      <vt:lpstr>Pâle et affaiblie, elle revêt ses plus beaux atours et se présentent devant le Roi sans y avoir été invitée !</vt:lpstr>
      <vt:lpstr>Dans un clair-obscur très marqué : Esther dont la robe semble étinceler est en pleine lumière : elle est entrain d’expliquer sa requête. Au centre Assuérus écoute, lèvres pincées tandis qu’à gauche Hamann, dans l’ombre semble penaud. On discerne parfaitement les sentiments des 3 protagonistes  REMBRANDT connaissait parfaitement la communauté juive d’Amsterdam et le rite de Pourim</vt:lpstr>
      <vt:lpstr>« Le Festin d’Esther » Francisco GUTIERREZ 1666 (166 x 165 cm) Musée du LOUVRE  Il s’agit ici de montrer le faste à la Cour du Roi de Perse car l’artiste ne s’intéresse pas vraiment à la scène importante qui se déroule et dont les conséquences seront importantes :  le roi annule le décret d’extermination du peuple juif il condamne à mort Hamann et l’ensemble de sa famille il réhabilite Mardochée qui deviendra vizir</vt:lpstr>
      <vt:lpstr>La célébration s’appelle POURIM ; en 2024 fêtée le23 et 24 mars On déguste notamment des friandises appelées «  oreilles d’Aman »</vt:lpstr>
      <vt:lpstr>LUCRECE  Episode rapporté par TITE-LIVE et OVIDE sur une femme d’honneur  Parfois reconnue par l’Eglise comme une martyre chrétienne  </vt:lpstr>
      <vt:lpstr>Lucrèce est une jeune femme noble remarquée par sa beauté Un jour, en l’absence de son mari, SEXTUS la viole après l’avoir menacée de mort</vt:lpstr>
      <vt:lpstr>« Le Suicide de Lucrèce » Lucas CRANACH 1533 ( 37 x 24 cm) huile sur bois de hêtre rouge  Comme pour beaucoup de peintres, c’est l’occasion de peindre une femme nue.  CRANACH la représente langoureuse, séductrice avec une certaine nonchalance qui la rendrait presque séductrice… on en viendrait à douter de la véracité de l’histoire!!!</vt:lpstr>
      <vt:lpstr>« La Tragédie de Lucrèce » Sandro BOTTICELLI – 1498- tempera sur bois (84 x 180 cm) Panneau décoré pour un bois de lit ( commandé pour un mariage!)</vt:lpstr>
      <vt:lpstr>La scène centrale décrit ce qui semble être la conséquence de la mort de Lucrèce : la chute du pouvoir de la dictature  Le personnage sur un socle harangue le peuple ( à droite), les soldats (à gauche) en montrant la jeune femme avec son poignard encore en son sein  C’est BRUTUS qui en soulevant le peuple romain contribuera à renverser la famille royale et à instaurer la République </vt:lpstr>
      <vt:lpstr>SAPHO ou SAPPHO  Platon a dit de Sapho qu’elle était la 10ème Muse, une poétesse qui vivait sur l’ile de Lesbos aux VII et VI ème siècles av notre ère.  Elle est connue pour avoir dédié des poèmes à des jeunes filles, exprimant ainsi son homosexualité. </vt:lpstr>
      <vt:lpstr>« Sapho à son pupitre, devant ses élèves » 1403  extrait du  « Livre des femmes nobles et renommées »  Ce personnage sera très à la mode dans les milieux littéraires français aux 17 et 18ème siècles. Melle de Scudéry, connue pour son salon littéraire, avait adopté son patronyme comme nom de plume pour sa littérature galante  Charles GOUNOD créera un célèbre opéra en 1851 et Alphonse DAUDET prendra Sapho comme héroïne</vt:lpstr>
      <vt:lpstr>« Sapho inspirée par l’Amour qui lui dicte ses poésies » (63 x 55 cm) Jean. Honoré FRAGONARD – 1780  Une jeune femme sensuelle ave sa poitrine découverte, la tête couronnée de lauriers regarde avec beaucoup de tendresse un petit Eros qui lui tend une flèche afin qu’elle puisse tracer ce qu’il lui inspire  On imagine presque qu’un baiser va conclure l’inspiration   </vt:lpstr>
      <vt:lpstr>« Sappho » Gustave MOREAU 1893 ( 85 x 67 cm)  Ce peintre symboliste a réalisé de nombreux tableaux avec pour thème Sapho.  Il affectionnait les sujets mythologiques et bibliques et la représentation de femmes qui les ont marqués  Avec une certaine influence orientale, Sappho délaissée par l’homme qu’elle désirait, s’apprête à mettre fin à sa douleur en se donnant la mort. </vt:lpstr>
      <vt:lpstr>           « Sapho à Leucate »  Antoine-Jean GROS 1801 ( 122 x 100 cm) Musée Baron-Gérard de Bayeux  Eperdument amoureuse de Phaon qui l’a rejetée, elle se suicide en se jetant de la falaise à Leucate. Elle s’élance vêtue d’une robe diaphane, les yeux clos, sa lyre (attribut des poètes)est entre ses bras, son voile s’envole. Scène traitée avec une palette restreinte pour une scène funeste: on aperçoit au loin un autel sacrificiel; la lumière de la lune accentue le désespoir de Sapho   </vt:lpstr>
      <vt:lpstr>ARACHNE  Une mortelle ayant un don incomparable pour l’art du tissage qui osa défier la déesse Athéna ( Minerve).   Un avertissement pour qui veut se comparer aux Dieux!</vt:lpstr>
      <vt:lpstr>« Arachné » John WATERHOUSE – 1916-  On a parfois nommé à tort ce tableau du peintre préraphaélite « Pénélope » car la jeune femme travaille sur un métier à tisser mais il s’agit de l’ARACHNE dont l’histoire nous est racontée dans les « Métamorphoses » d’OVIDE  Il s’agit d’une jeune fille, orpheline de mère, dont le père était teinturier, elle s’était fait une célébrité pour ses qualités de tisserande, adroite tant avec son rouet qu’avec son fuseau dans tout son pays</vt:lpstr>
      <vt:lpstr>Athéna, déesse de la guerre est aussi la patronne des fileuses. Elle fut informée des talents de cette mortelle. Elle prit l’allure d’une vieille femme et décida de se rendre compte par elle-même des qualités d’Arachné  Face à cette vieille femme ( qu’elle n’avait pas reconnue) Arachné fit montre d’un orgueil excessif déclarant qu’elle surpassait même Athéna  Cette dernière fut outragée et décida de mettre au défi en organisant un concours de tapisserie afin de vérifier laquelle des 2 serait la meilleure.</vt:lpstr>
      <vt:lpstr> La lecture du tableau se fait selon 2 plans qui décrivent 2 scènes:  - au 1er plan un groupe de fileuses d’origine modeste est entrain de s’activer à des activités liées au tissage.  On peut toutefois imaginer qu’à gauche se trouve Athéna vieille femme avec son rouet tandis qu’à droite la jeune fille qui  s’active sur son dévidoir est Arachné</vt:lpstr>
      <vt:lpstr>Le 2nd plan montre sur une estrade les protagonistes en tenue raffinée: Athéna porte son casque. Elle a réalisé une tapisserie montrant les différents dieux de l’Olympe et elle-même avec Neptune; elle a même entouré sa tapisserie de lauriers (la gloire) et de branches d’olivier ( la paix)</vt:lpstr>
      <vt:lpstr> La déesse a repris ses attributs de déesse de la guerre ( casque sur la tête, bouclier au sol) car elle est à la fois furieuse de l’admirable travail d’Arachné et outrée par les thèmes traités.  Elle poursuit l’insolente  dont la corbeille remplie d’écheveaux de laine est au sol et elle s’apprête à la frapper avec une navette Décor antique pour mieux inclure les origines de cette peinture </vt:lpstr>
      <vt:lpstr>Enluminure et Gravure sur bois du XVème représentant en même temps le suicide d’Arachné et sa transformation en araignée afin de tisser sa toile éternellement</vt:lpstr>
      <vt:lpstr>« Le Murex et l’Araignée » peinture de Gérard GAROUSTE destinée à la réalisation en 2008 d’une tapisserie de 27 m2; travail effectué par 5 lissiers de la Manufacture d’Aubusson en laine et soie  GAROUSTE  a conservé des détails qui permettent de voir la référence au mythe d’Arachné On retrouve -le murex : coquillage qui une fois concassé permettait d’extraire le pourpre(bas droit)   - le métier à tisser avec le taureau qui va enlever Europe   - l’araignée(haut gauche)   - un lissier travaillant (haut droit) GAROUSTE a ajouté des phrases comme dans la tradition médiévale (ex:« Téméraire, implore d’une voix suppliante le pardon de tes paroles : elle te pardonnera si tu l’implores »)</vt:lpstr>
      <vt:lpstr>ANTIGONE  Tragédie grecque de Sophocle écrite vers 441 av J.C, déjà citée par Eschyle qui reprend un thème de la mythologie  C’est la fille de Jocaste et d’Œdipe : celui-ci abandonné peu après sa naissance a, sans le savoir, tué son père et épousé sa propre mère. Quand ils feront cette horrible découverte :  Jocaste se suicidera et Œdipe se crèvera les yeux. De leur union étaient nés 4 enfants : 2 fils Etéocle et Polynice et 2 filles  Antigone et Ismène   </vt:lpstr>
      <vt:lpstr>« Antigone » Frédéric LEIGHTON -1882-  Les peintres préraphaélites avaient pour source d’inspiration la mythologie et la littérature (antique et médiévale)  Antigone est représentée de profil, vêtue et coiffée à l’antique et son visage déterminé a un côté tragique qui illustre bien ce que sera sa vie : une héroïne qui va prôner la supériorité des lois divines sur les édits humains.</vt:lpstr>
      <vt:lpstr>« Antigone consolatrice » Georgio de CHIRICO 1973 Musée d’Art Moderne de Paris  Peinture métaphysique typique du chantre de ce courant : une ville déserte, une architecture géométrique sont le décor de cette scène représentant Antigone consolant son père qui s’est crevé les yeux ; ils errent de ville en ville après avoir fui Thèbes.</vt:lpstr>
      <vt:lpstr>Au départ d’Œdipe, roi de Thèbes, les 2 fils Etéocle et Polynice vont se disputer la succession au trône; Un «  accord » semble trouvé: ils règneront chacun leur tour 1 an sur 2 mais Polynice est un tyran et son frère refuse de respecter « le contrat »  Polynice va demander la protection de son père mais celui-ci le répudie  </vt:lpstr>
      <vt:lpstr>« Œdipe maudissant son fils Polynice » J.H. FÜSSLI – 1786-  On reconnait le style du romantisme noir de FÜSSLI ( similitude avec « les 3 sorcières ») Les mains revêtent un rôle important dans la malédiction à l’égard du fils tandis qu’Antigone et sa sœur Ismène essaient de calmer la fureur paternelle Le clair-obscur, la gamme chromatique renforcent l’aspect dramatique</vt:lpstr>
      <vt:lpstr>Présentation PowerPoint</vt:lpstr>
      <vt:lpstr>« Antigone et Ismène devant le corps de Polynice sur le champ de bataille»  Marie STILLMAN -1873-  Cette artiste préraphaélite qui a représenté un nombre important de figures féminines issues de la littérature respecte dans ce tableau la narration dans ce décor aride où les corbeaux tourbillonnent dans le ciel face au cadavre de Polynice;</vt:lpstr>
      <vt:lpstr>« La Mort d’Antigone » Victorine GENEVE- RUMILLY (80 x 115 cm) Musée Grenoble  Antigone vient de se donner la mort en se pendant avec sa ceinture. A ses côtés, son fiancé Hémon  ( qui est en fait le propre fils de Créon) s’apprête à en faire de même avec le poignard qu’il tient contre lui Créon essaie de l’arrêter dans son geste mais Hémon rejoindra Antigone dans la mort.</vt:lpstr>
      <vt:lpstr>Seconde séance : Histoire et Littérature                               mars 2025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HEROÏNES ROMANTIQUES</dc:title>
  <dc:creator>Béatrice</dc:creator>
  <cp:lastModifiedBy>Béatrice</cp:lastModifiedBy>
  <cp:revision>154</cp:revision>
  <dcterms:created xsi:type="dcterms:W3CDTF">2024-01-16T09:27:44Z</dcterms:created>
  <dcterms:modified xsi:type="dcterms:W3CDTF">2024-03-18T16:54:32Z</dcterms:modified>
</cp:coreProperties>
</file>