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341" r:id="rId5"/>
    <p:sldId id="342" r:id="rId6"/>
    <p:sldId id="344" r:id="rId7"/>
    <p:sldId id="345" r:id="rId8"/>
    <p:sldId id="346" r:id="rId9"/>
    <p:sldId id="347" r:id="rId10"/>
    <p:sldId id="357" r:id="rId11"/>
    <p:sldId id="358" r:id="rId12"/>
    <p:sldId id="359" r:id="rId13"/>
    <p:sldId id="360" r:id="rId14"/>
    <p:sldId id="364" r:id="rId15"/>
    <p:sldId id="363" r:id="rId16"/>
    <p:sldId id="411" r:id="rId17"/>
    <p:sldId id="366" r:id="rId18"/>
    <p:sldId id="368" r:id="rId19"/>
    <p:sldId id="369" r:id="rId20"/>
    <p:sldId id="370" r:id="rId21"/>
    <p:sldId id="371" r:id="rId22"/>
    <p:sldId id="374" r:id="rId23"/>
    <p:sldId id="375" r:id="rId24"/>
    <p:sldId id="377" r:id="rId25"/>
    <p:sldId id="379" r:id="rId26"/>
    <p:sldId id="381" r:id="rId27"/>
    <p:sldId id="382" r:id="rId28"/>
    <p:sldId id="384" r:id="rId29"/>
    <p:sldId id="351" r:id="rId30"/>
    <p:sldId id="353" r:id="rId31"/>
    <p:sldId id="354" r:id="rId32"/>
    <p:sldId id="348" r:id="rId33"/>
    <p:sldId id="355" r:id="rId34"/>
    <p:sldId id="426" r:id="rId35"/>
    <p:sldId id="393" r:id="rId36"/>
    <p:sldId id="395" r:id="rId37"/>
    <p:sldId id="400" r:id="rId38"/>
    <p:sldId id="405" r:id="rId39"/>
    <p:sldId id="386" r:id="rId40"/>
    <p:sldId id="389" r:id="rId41"/>
    <p:sldId id="407" r:id="rId42"/>
    <p:sldId id="390" r:id="rId43"/>
    <p:sldId id="409" r:id="rId44"/>
    <p:sldId id="385" r:id="rId45"/>
    <p:sldId id="410" r:id="rId46"/>
    <p:sldId id="413" r:id="rId47"/>
    <p:sldId id="414" r:id="rId48"/>
    <p:sldId id="418" r:id="rId49"/>
    <p:sldId id="417" r:id="rId50"/>
    <p:sldId id="419" r:id="rId51"/>
    <p:sldId id="427" r:id="rId52"/>
    <p:sldId id="425" r:id="rId53"/>
    <p:sldId id="424" r:id="rId54"/>
    <p:sldId id="429" r:id="rId55"/>
    <p:sldId id="428" r:id="rId56"/>
    <p:sldId id="433" r:id="rId57"/>
    <p:sldId id="431" r:id="rId58"/>
    <p:sldId id="435" r:id="rId59"/>
    <p:sldId id="415" r:id="rId60"/>
    <p:sldId id="436" r:id="rId61"/>
    <p:sldId id="437" r:id="rId62"/>
    <p:sldId id="438" r:id="rId63"/>
    <p:sldId id="443" r:id="rId64"/>
    <p:sldId id="441" r:id="rId65"/>
    <p:sldId id="447" r:id="rId66"/>
    <p:sldId id="446" r:id="rId67"/>
    <p:sldId id="439" r:id="rId68"/>
    <p:sldId id="444" r:id="rId69"/>
    <p:sldId id="453" r:id="rId7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D5D4D59-497D-4885-8FC2-9F2C9B8E1CC4}" type="datetimeFigureOut">
              <a:rPr lang="fr-FR" smtClean="0"/>
              <a:t>02/03/2026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936490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5D4D59-497D-4885-8FC2-9F2C9B8E1CC4}" type="datetimeFigureOut">
              <a:rPr lang="fr-FR" smtClean="0"/>
              <a:t>02/03/2026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1047561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5D4D59-497D-4885-8FC2-9F2C9B8E1CC4}" type="datetimeFigureOut">
              <a:rPr lang="fr-FR" smtClean="0"/>
              <a:t>02/03/2026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700510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5D4D59-497D-4885-8FC2-9F2C9B8E1CC4}" type="datetimeFigureOut">
              <a:rPr lang="fr-FR" smtClean="0"/>
              <a:t>02/03/2026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202680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D5D4D59-497D-4885-8FC2-9F2C9B8E1CC4}" type="datetimeFigureOut">
              <a:rPr lang="fr-FR" smtClean="0"/>
              <a:t>02/03/2026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271715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D5D4D59-497D-4885-8FC2-9F2C9B8E1CC4}" type="datetimeFigureOut">
              <a:rPr lang="fr-FR" smtClean="0"/>
              <a:t>02/03/2026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89852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D5D4D59-497D-4885-8FC2-9F2C9B8E1CC4}" type="datetimeFigureOut">
              <a:rPr lang="fr-FR" smtClean="0"/>
              <a:t>02/03/2026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1912090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D5D4D59-497D-4885-8FC2-9F2C9B8E1CC4}" type="datetimeFigureOut">
              <a:rPr lang="fr-FR" smtClean="0"/>
              <a:t>02/03/2026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1913290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D5D4D59-497D-4885-8FC2-9F2C9B8E1CC4}" type="datetimeFigureOut">
              <a:rPr lang="fr-FR" smtClean="0"/>
              <a:t>02/03/2026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261885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D5D4D59-497D-4885-8FC2-9F2C9B8E1CC4}" type="datetimeFigureOut">
              <a:rPr lang="fr-FR" smtClean="0"/>
              <a:t>02/03/2026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1624385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D5D4D59-497D-4885-8FC2-9F2C9B8E1CC4}" type="datetimeFigureOut">
              <a:rPr lang="fr-FR" smtClean="0"/>
              <a:t>02/03/2026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3DE7158-A891-4AAB-9451-8AFF8B75EA0E}" type="slidenum">
              <a:rPr lang="fr-FR" smtClean="0"/>
              <a:t>‹N°›</a:t>
            </a:fld>
            <a:endParaRPr lang="fr-FR"/>
          </a:p>
        </p:txBody>
      </p:sp>
    </p:spTree>
    <p:extLst>
      <p:ext uri="{BB962C8B-B14F-4D97-AF65-F5344CB8AC3E}">
        <p14:creationId xmlns:p14="http://schemas.microsoft.com/office/powerpoint/2010/main" val="381336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D4D59-497D-4885-8FC2-9F2C9B8E1CC4}" type="datetimeFigureOut">
              <a:rPr lang="fr-FR" smtClean="0"/>
              <a:t>02/03/2026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DE7158-A891-4AAB-9451-8AFF8B75EA0E}" type="slidenum">
              <a:rPr lang="fr-FR" smtClean="0"/>
              <a:t>‹N°›</a:t>
            </a:fld>
            <a:endParaRPr lang="fr-FR"/>
          </a:p>
        </p:txBody>
      </p:sp>
    </p:spTree>
    <p:extLst>
      <p:ext uri="{BB962C8B-B14F-4D97-AF65-F5344CB8AC3E}">
        <p14:creationId xmlns:p14="http://schemas.microsoft.com/office/powerpoint/2010/main" val="3262299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effectLst>
                  <a:outerShdw blurRad="38100" dist="38100" dir="2700000" algn="tl">
                    <a:srgbClr val="000000">
                      <a:alpha val="43137"/>
                    </a:srgbClr>
                  </a:outerShdw>
                </a:effectLst>
              </a:rPr>
              <a:t>Histoire Chronologique</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des mouvements dans la</a:t>
            </a:r>
            <a:br>
              <a:rPr lang="fr-FR" dirty="0" smtClean="0">
                <a:effectLst>
                  <a:outerShdw blurRad="38100" dist="38100" dir="2700000" algn="tl">
                    <a:srgbClr val="000000">
                      <a:alpha val="43137"/>
                    </a:srgbClr>
                  </a:outerShdw>
                </a:effectLst>
              </a:rPr>
            </a:br>
            <a:r>
              <a:rPr lang="fr-FR" dirty="0" smtClean="0">
                <a:effectLst>
                  <a:outerShdw blurRad="38100" dist="38100" dir="2700000" algn="tl">
                    <a:srgbClr val="000000">
                      <a:alpha val="43137"/>
                    </a:srgbClr>
                  </a:outerShdw>
                </a:effectLst>
              </a:rPr>
              <a:t>Peinture</a:t>
            </a:r>
            <a:endParaRPr lang="fr-FR" dirty="0">
              <a:effectLst>
                <a:outerShdw blurRad="38100" dist="38100" dir="2700000" algn="tl">
                  <a:srgbClr val="000000">
                    <a:alpha val="43137"/>
                  </a:srgbClr>
                </a:outerShdw>
              </a:effectLst>
            </a:endParaRPr>
          </a:p>
        </p:txBody>
      </p:sp>
      <p:sp>
        <p:nvSpPr>
          <p:cNvPr id="3" name="Sous-titre 2"/>
          <p:cNvSpPr>
            <a:spLocks noGrp="1"/>
          </p:cNvSpPr>
          <p:nvPr>
            <p:ph type="subTitle" idx="1"/>
          </p:nvPr>
        </p:nvSpPr>
        <p:spPr/>
        <p:txBody>
          <a:bodyPr>
            <a:normAutofit/>
          </a:bodyPr>
          <a:lstStyle/>
          <a:p>
            <a:r>
              <a:rPr lang="fr-FR" sz="3200" u="sng" dirty="0" smtClean="0"/>
              <a:t>4</a:t>
            </a:r>
            <a:r>
              <a:rPr lang="fr-FR" sz="3200" u="sng" baseline="30000" dirty="0" smtClean="0"/>
              <a:t>ème</a:t>
            </a:r>
            <a:r>
              <a:rPr lang="fr-FR" sz="3200" u="sng" dirty="0" smtClean="0"/>
              <a:t> Partie</a:t>
            </a:r>
            <a:endParaRPr lang="fr-FR" sz="3200" u="sng" dirty="0"/>
          </a:p>
        </p:txBody>
      </p:sp>
    </p:spTree>
    <p:extLst>
      <p:ext uri="{BB962C8B-B14F-4D97-AF65-F5344CB8AC3E}">
        <p14:creationId xmlns:p14="http://schemas.microsoft.com/office/powerpoint/2010/main" val="903711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42900" y="474345"/>
            <a:ext cx="11523518" cy="6555641"/>
          </a:xfrm>
          <a:prstGeom prst="rect">
            <a:avLst/>
          </a:prstGeom>
        </p:spPr>
        <p:txBody>
          <a:bodyPr wrap="square">
            <a:spAutoFit/>
          </a:bodyPr>
          <a:lstStyle/>
          <a:p>
            <a:r>
              <a:rPr lang="fr-FR" sz="2800" b="1" dirty="0" smtClean="0"/>
              <a:t>LE CARAVAGE - Michelangelo </a:t>
            </a:r>
            <a:r>
              <a:rPr lang="fr-FR" sz="2800" b="1" dirty="0"/>
              <a:t>MERISI </a:t>
            </a:r>
            <a:r>
              <a:rPr lang="fr-FR" sz="2800" dirty="0"/>
              <a:t>nait à Milan le 29 septembre 1571 ( jour de célébration de l’archange Michel</a:t>
            </a:r>
            <a:r>
              <a:rPr lang="fr-FR" sz="2800" dirty="0" smtClean="0"/>
              <a:t>).Ses </a:t>
            </a:r>
            <a:r>
              <a:rPr lang="fr-FR" sz="2800" dirty="0"/>
              <a:t>parents étaient originaires de </a:t>
            </a:r>
            <a:r>
              <a:rPr lang="fr-FR" sz="2800" u="sng" dirty="0"/>
              <a:t>Caravaggio; </a:t>
            </a:r>
            <a:r>
              <a:rPr lang="fr-FR" sz="2800" dirty="0"/>
              <a:t>son père, Ferno, était maitre de maison chez le marquis Francesco SFORZA et son épouse Constanza COLONNA, marquise de </a:t>
            </a:r>
            <a:r>
              <a:rPr lang="fr-FR" sz="2800" dirty="0" smtClean="0"/>
              <a:t>Caravaggio. Celle-ci </a:t>
            </a:r>
            <a:r>
              <a:rPr lang="fr-FR" sz="2800" dirty="0"/>
              <a:t>suivra de près le parcours de Michelangelo qui restera sous sa protection indéfectible jusqu’aux dernières années de sa vie.</a:t>
            </a:r>
            <a:br>
              <a:rPr lang="fr-FR" sz="2800" dirty="0"/>
            </a:br>
            <a:r>
              <a:rPr lang="fr-FR" sz="2800" dirty="0" smtClean="0"/>
              <a:t>Michelangelo </a:t>
            </a:r>
            <a:r>
              <a:rPr lang="fr-FR" sz="2800" dirty="0"/>
              <a:t>passera sa prime jeunesse à </a:t>
            </a:r>
            <a:r>
              <a:rPr lang="fr-FR" sz="2800" dirty="0" smtClean="0"/>
              <a:t>Milan. En </a:t>
            </a:r>
            <a:r>
              <a:rPr lang="fr-FR" sz="2800" dirty="0"/>
              <a:t>1577, à l’âge de 6 ans, il est durement frappé par le sort : son père, son  oncle maternel puis son frère </a:t>
            </a:r>
            <a:r>
              <a:rPr lang="fr-FR" sz="2800" dirty="0" smtClean="0"/>
              <a:t>Giovanni </a:t>
            </a:r>
            <a:r>
              <a:rPr lang="fr-FR" sz="2800" dirty="0"/>
              <a:t>Petro meurent ( la peste sévissait)</a:t>
            </a:r>
            <a:br>
              <a:rPr lang="fr-FR" sz="2800" dirty="0"/>
            </a:br>
            <a:r>
              <a:rPr lang="fr-FR" sz="2800" dirty="0"/>
              <a:t/>
            </a:r>
            <a:br>
              <a:rPr lang="fr-FR" sz="2800" dirty="0"/>
            </a:br>
            <a:r>
              <a:rPr lang="fr-FR" sz="2800" dirty="0"/>
              <a:t>A l’âge de 14 ans, il entre dans l’atelier d’un maitre vénitien </a:t>
            </a:r>
            <a:r>
              <a:rPr lang="fr-FR" sz="2800" dirty="0" smtClean="0"/>
              <a:t>Simone PETERZANO </a:t>
            </a:r>
            <a:r>
              <a:rPr lang="fr-FR" sz="2800" dirty="0"/>
              <a:t>où il assimile pleinement les différentes cultures de la peinture.</a:t>
            </a:r>
            <a:br>
              <a:rPr lang="fr-FR" sz="2800" dirty="0"/>
            </a:br>
            <a:r>
              <a:rPr lang="fr-FR" sz="2800" dirty="0"/>
              <a:t>En 1590 c’est au tour de sa mère de disparaitre</a:t>
            </a:r>
            <a:br>
              <a:rPr lang="fr-FR" sz="2800" dirty="0"/>
            </a:br>
            <a:r>
              <a:rPr lang="fr-FR" sz="2800" dirty="0"/>
              <a:t/>
            </a:r>
            <a:br>
              <a:rPr lang="fr-FR" sz="2800" dirty="0"/>
            </a:br>
            <a:endParaRPr lang="fr-FR" sz="2800" dirty="0"/>
          </a:p>
        </p:txBody>
      </p:sp>
    </p:spTree>
    <p:extLst>
      <p:ext uri="{BB962C8B-B14F-4D97-AF65-F5344CB8AC3E}">
        <p14:creationId xmlns:p14="http://schemas.microsoft.com/office/powerpoint/2010/main" val="1577607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0773" y="1735282"/>
            <a:ext cx="10913918" cy="1867333"/>
          </a:xfrm>
        </p:spPr>
        <p:txBody>
          <a:bodyPr>
            <a:noAutofit/>
          </a:bodyPr>
          <a:lstStyle/>
          <a:p>
            <a:r>
              <a:rPr lang="fr-FR" sz="2400" dirty="0" smtClean="0">
                <a:latin typeface="+mn-lt"/>
              </a:rPr>
              <a:t>Il quitte Milan pour Rome en 1592 :</a:t>
            </a:r>
            <a:br>
              <a:rPr lang="fr-FR" sz="2400" dirty="0" smtClean="0">
                <a:latin typeface="+mn-lt"/>
              </a:rPr>
            </a:br>
            <a:r>
              <a:rPr lang="fr-FR" sz="2400" dirty="0">
                <a:latin typeface="+mn-lt"/>
              </a:rPr>
              <a:t/>
            </a:r>
            <a:br>
              <a:rPr lang="fr-FR" sz="2400" dirty="0">
                <a:latin typeface="+mn-lt"/>
              </a:rPr>
            </a:br>
            <a:r>
              <a:rPr lang="fr-FR" sz="2400" dirty="0" smtClean="0">
                <a:latin typeface="+mn-lt"/>
              </a:rPr>
              <a:t>	- il aurait été contraint de partir suite à une affaire criminelle</a:t>
            </a:r>
            <a:br>
              <a:rPr lang="fr-FR" sz="2400" dirty="0" smtClean="0">
                <a:latin typeface="+mn-lt"/>
              </a:rPr>
            </a:br>
            <a:r>
              <a:rPr lang="fr-FR" sz="2400" dirty="0">
                <a:latin typeface="+mn-lt"/>
              </a:rPr>
              <a:t/>
            </a:r>
            <a:br>
              <a:rPr lang="fr-FR" sz="2400" dirty="0">
                <a:latin typeface="+mn-lt"/>
              </a:rPr>
            </a:br>
            <a:r>
              <a:rPr lang="fr-FR" sz="2400" dirty="0" smtClean="0">
                <a:latin typeface="+mn-lt"/>
              </a:rPr>
              <a:t>	- sa protectrice la marquise </a:t>
            </a:r>
            <a:r>
              <a:rPr lang="fr-FR" sz="2400" dirty="0" err="1" smtClean="0">
                <a:latin typeface="+mn-lt"/>
              </a:rPr>
              <a:t>Constanza</a:t>
            </a:r>
            <a:r>
              <a:rPr lang="fr-FR" sz="2400" dirty="0" smtClean="0">
                <a:latin typeface="+mn-lt"/>
              </a:rPr>
              <a:t>  s’y est installée.</a:t>
            </a:r>
            <a:br>
              <a:rPr lang="fr-FR" sz="2400" dirty="0" smtClean="0">
                <a:latin typeface="+mn-lt"/>
              </a:rPr>
            </a:br>
            <a:r>
              <a:rPr lang="fr-FR" sz="2400" dirty="0">
                <a:latin typeface="+mn-lt"/>
              </a:rPr>
              <a:t/>
            </a:r>
            <a:br>
              <a:rPr lang="fr-FR" sz="2400" dirty="0">
                <a:latin typeface="+mn-lt"/>
              </a:rPr>
            </a:br>
            <a:r>
              <a:rPr lang="fr-FR" sz="2400" dirty="0" smtClean="0">
                <a:latin typeface="+mn-lt"/>
              </a:rPr>
              <a:t>A l’époque Rome est une ville dynamique, un creuset de personnalités et de talents et d’opportunités artistiques. C’est aussi une ville où se côtoient richesse et extrême pauvreté</a:t>
            </a:r>
            <a:br>
              <a:rPr lang="fr-FR" sz="2400" dirty="0" smtClean="0">
                <a:latin typeface="+mn-lt"/>
              </a:rPr>
            </a:br>
            <a:r>
              <a:rPr lang="fr-FR" sz="2400" dirty="0">
                <a:latin typeface="+mn-lt"/>
              </a:rPr>
              <a:t/>
            </a:r>
            <a:br>
              <a:rPr lang="fr-FR" sz="2400" dirty="0">
                <a:latin typeface="+mn-lt"/>
              </a:rPr>
            </a:br>
            <a:r>
              <a:rPr lang="fr-FR" sz="2400" dirty="0" smtClean="0">
                <a:latin typeface="+mn-lt"/>
              </a:rPr>
              <a:t>Il va passer d’un atelier à un autre et est «  </a:t>
            </a:r>
            <a:r>
              <a:rPr lang="fr-FR" sz="2400" u="sng" dirty="0" smtClean="0">
                <a:latin typeface="+mn-lt"/>
              </a:rPr>
              <a:t>peintre à façon</a:t>
            </a:r>
            <a:r>
              <a:rPr lang="fr-FR" sz="2400" dirty="0" smtClean="0">
                <a:latin typeface="+mn-lt"/>
              </a:rPr>
              <a:t> » pour réaliser des copies de dévotion, des portraits et des natures mortes : il y est exploité par d’austères commanditaires</a:t>
            </a:r>
            <a:endParaRPr lang="fr-FR" sz="2400" dirty="0"/>
          </a:p>
        </p:txBody>
      </p:sp>
      <p:sp>
        <p:nvSpPr>
          <p:cNvPr id="3" name="Rectangle 2"/>
          <p:cNvSpPr/>
          <p:nvPr/>
        </p:nvSpPr>
        <p:spPr>
          <a:xfrm>
            <a:off x="640773" y="5107862"/>
            <a:ext cx="10747663" cy="830997"/>
          </a:xfrm>
          <a:prstGeom prst="rect">
            <a:avLst/>
          </a:prstGeom>
        </p:spPr>
        <p:txBody>
          <a:bodyPr wrap="square">
            <a:spAutoFit/>
          </a:bodyPr>
          <a:lstStyle/>
          <a:p>
            <a:r>
              <a:rPr lang="fr-FR" sz="2400" dirty="0"/>
              <a:t>Il va rejoindre le célèbre atelier de Giuseppe CESARI- plus connu sous le nom de Cavalier d’ARPIN- peintre le plus influent de Rome.</a:t>
            </a:r>
          </a:p>
        </p:txBody>
      </p:sp>
    </p:spTree>
    <p:extLst>
      <p:ext uri="{BB962C8B-B14F-4D97-AF65-F5344CB8AC3E}">
        <p14:creationId xmlns:p14="http://schemas.microsoft.com/office/powerpoint/2010/main" val="3682557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97428"/>
            <a:ext cx="11897591" cy="5632311"/>
          </a:xfrm>
          <a:prstGeom prst="rect">
            <a:avLst/>
          </a:prstGeom>
        </p:spPr>
        <p:txBody>
          <a:bodyPr wrap="square">
            <a:spAutoFit/>
          </a:bodyPr>
          <a:lstStyle/>
          <a:p>
            <a:r>
              <a:rPr lang="fr-FR" sz="2400" b="1" dirty="0"/>
              <a:t>« Garçon pelant un fruit » </a:t>
            </a:r>
            <a:r>
              <a:rPr lang="fr-FR" sz="2400" dirty="0"/>
              <a:t>1592 </a:t>
            </a:r>
            <a:br>
              <a:rPr lang="fr-FR" sz="2400" dirty="0"/>
            </a:br>
            <a:r>
              <a:rPr lang="fr-FR" sz="2400" dirty="0"/>
              <a:t>(75,5 x 64,4 cm</a:t>
            </a:r>
            <a:r>
              <a:rPr lang="fr-FR" sz="2400" dirty="0" smtClean="0"/>
              <a:t>)- collection privée</a:t>
            </a:r>
            <a:r>
              <a:rPr lang="fr-FR" sz="2400" dirty="0"/>
              <a:t/>
            </a:r>
            <a:br>
              <a:rPr lang="fr-FR" sz="2400" dirty="0"/>
            </a:br>
            <a:r>
              <a:rPr lang="fr-FR" sz="2400" dirty="0"/>
              <a:t/>
            </a:r>
            <a:br>
              <a:rPr lang="fr-FR" sz="2400" dirty="0"/>
            </a:br>
            <a:r>
              <a:rPr lang="fr-FR" sz="2400" dirty="0"/>
              <a:t>Ce 1</a:t>
            </a:r>
            <a:r>
              <a:rPr lang="fr-FR" sz="2400" baseline="30000" dirty="0"/>
              <a:t>er</a:t>
            </a:r>
            <a:r>
              <a:rPr lang="fr-FR" sz="2400" dirty="0"/>
              <a:t> tableau rassemble déjà la </a:t>
            </a:r>
            <a:r>
              <a:rPr lang="fr-FR" sz="2400" b="1" u="sng" dirty="0"/>
              <a:t>maniera</a:t>
            </a:r>
            <a:r>
              <a:rPr lang="fr-FR" sz="2400" dirty="0"/>
              <a:t> du CARAVAGE:</a:t>
            </a:r>
            <a:br>
              <a:rPr lang="fr-FR" sz="2400" dirty="0"/>
            </a:br>
            <a:r>
              <a:rPr lang="fr-FR" sz="2400" dirty="0"/>
              <a:t/>
            </a:r>
            <a:br>
              <a:rPr lang="fr-FR" sz="2400" dirty="0"/>
            </a:br>
            <a:r>
              <a:rPr lang="fr-FR" sz="2400" dirty="0"/>
              <a:t>- </a:t>
            </a:r>
            <a:r>
              <a:rPr lang="fr-FR" sz="2400" u="sng" dirty="0"/>
              <a:t>le clair obscur </a:t>
            </a:r>
            <a:r>
              <a:rPr lang="fr-FR" sz="2400" dirty="0"/>
              <a:t>: l’enfant représenté de ¾ sur un fond sombre est mis en valeur par la lumière qui l’éclaire par la gauche</a:t>
            </a:r>
            <a:br>
              <a:rPr lang="fr-FR" sz="2400" dirty="0"/>
            </a:br>
            <a:r>
              <a:rPr lang="fr-FR" sz="2400" dirty="0"/>
              <a:t>- le goût pour la r</a:t>
            </a:r>
            <a:r>
              <a:rPr lang="fr-FR" sz="2400" u="sng" dirty="0"/>
              <a:t>eprésentation de natures mortes </a:t>
            </a:r>
            <a:r>
              <a:rPr lang="fr-FR" sz="2400" dirty="0"/>
              <a:t>: rendre jusqu’à l’illusion ici pomme, figue, poire, pêche et prune</a:t>
            </a:r>
            <a:br>
              <a:rPr lang="fr-FR" sz="2400" dirty="0"/>
            </a:br>
            <a:r>
              <a:rPr lang="fr-FR" sz="2400" dirty="0"/>
              <a:t>- un sujet absorbé par l’action qu’il réalise capturant ainsi </a:t>
            </a:r>
            <a:r>
              <a:rPr lang="fr-FR" sz="2400" u="sng" dirty="0"/>
              <a:t>l’instant présent </a:t>
            </a:r>
            <a:r>
              <a:rPr lang="fr-FR" sz="2400" dirty="0"/>
              <a:t>( comme dans une scène de genre</a:t>
            </a:r>
            <a:r>
              <a:rPr lang="fr-FR" sz="2400" dirty="0" smtClean="0"/>
              <a:t>)</a:t>
            </a:r>
          </a:p>
          <a:p>
            <a:r>
              <a:rPr lang="fr-FR" sz="2400" dirty="0"/>
              <a:t/>
            </a:r>
            <a:br>
              <a:rPr lang="fr-FR" sz="2400" dirty="0"/>
            </a:br>
            <a:r>
              <a:rPr lang="fr-FR" sz="2400" dirty="0"/>
              <a:t>- </a:t>
            </a:r>
            <a:r>
              <a:rPr lang="fr-FR" sz="2400" b="1" dirty="0"/>
              <a:t>cohabitation de différents types de peinture </a:t>
            </a:r>
            <a:r>
              <a:rPr lang="fr-FR" sz="2400" dirty="0"/>
              <a:t>: portrait, nature morte et scène de genre dans un même </a:t>
            </a:r>
            <a:r>
              <a:rPr lang="fr-FR" sz="2400" dirty="0" smtClean="0"/>
              <a:t>tableau</a:t>
            </a:r>
          </a:p>
          <a:p>
            <a:r>
              <a:rPr lang="fr-FR" sz="2400" dirty="0" smtClean="0"/>
              <a:t> </a:t>
            </a:r>
            <a:r>
              <a:rPr lang="fr-FR" sz="2400" dirty="0"/>
              <a:t>( parfois s’ajoutera une référence religieuse)</a:t>
            </a:r>
          </a:p>
        </p:txBody>
      </p:sp>
    </p:spTree>
    <p:extLst>
      <p:ext uri="{BB962C8B-B14F-4D97-AF65-F5344CB8AC3E}">
        <p14:creationId xmlns:p14="http://schemas.microsoft.com/office/powerpoint/2010/main" val="3323326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591" y="127615"/>
            <a:ext cx="5538354" cy="6001643"/>
          </a:xfrm>
          <a:prstGeom prst="rect">
            <a:avLst/>
          </a:prstGeom>
        </p:spPr>
        <p:txBody>
          <a:bodyPr wrap="square">
            <a:spAutoFit/>
          </a:bodyPr>
          <a:lstStyle/>
          <a:p>
            <a:r>
              <a:rPr lang="fr-FR" sz="2400" b="1" dirty="0"/>
              <a:t>« Garçon avec un panier de fruits »</a:t>
            </a:r>
            <a:br>
              <a:rPr lang="fr-FR" sz="2400" b="1" dirty="0"/>
            </a:br>
            <a:r>
              <a:rPr lang="fr-FR" sz="2400" dirty="0"/>
              <a:t>1593-94 (70 x 67 cm)</a:t>
            </a:r>
            <a:br>
              <a:rPr lang="fr-FR" sz="2400" dirty="0"/>
            </a:br>
            <a:r>
              <a:rPr lang="fr-FR" sz="2400" dirty="0"/>
              <a:t>Galerie Borghèse à Rome</a:t>
            </a:r>
            <a:br>
              <a:rPr lang="fr-FR" sz="2400" dirty="0"/>
            </a:br>
            <a:r>
              <a:rPr lang="fr-FR" sz="2400" dirty="0"/>
              <a:t>Un jeune garçon qui offre des fruits = une scène emblématique avec un souci de mimétisme dans la représentation des fruits et ce clair obscur obtenu par une source de lumière indéfinie.</a:t>
            </a:r>
            <a:br>
              <a:rPr lang="fr-FR" sz="2400" dirty="0"/>
            </a:br>
            <a:r>
              <a:rPr lang="fr-FR" sz="2400" dirty="0"/>
              <a:t>Un travail maitrisé du drapé de la chemise</a:t>
            </a:r>
            <a:br>
              <a:rPr lang="fr-FR" sz="2400" dirty="0"/>
            </a:br>
            <a:r>
              <a:rPr lang="fr-FR" sz="2400" dirty="0"/>
              <a:t>Le modèle est-il le peintre lui-même ou un de ses collaborateurs?</a:t>
            </a:r>
            <a:br>
              <a:rPr lang="fr-FR" sz="2400" dirty="0"/>
            </a:br>
            <a:r>
              <a:rPr lang="fr-FR" sz="2400" dirty="0"/>
              <a:t>S’agit –il d’une référence mythologique</a:t>
            </a:r>
            <a:br>
              <a:rPr lang="fr-FR" sz="2400" dirty="0"/>
            </a:br>
            <a:r>
              <a:rPr lang="fr-FR" sz="2400" dirty="0"/>
              <a:t>(Vertumne = les saisons, amant de Pomone) d’une référence à un amour licencieux ou une ayant trait à la religion avec le raisin au 1</a:t>
            </a:r>
            <a:r>
              <a:rPr lang="fr-FR" sz="2400" baseline="30000" dirty="0"/>
              <a:t>er</a:t>
            </a:r>
            <a:r>
              <a:rPr lang="fr-FR" sz="2400" dirty="0"/>
              <a:t> plan</a:t>
            </a:r>
          </a:p>
        </p:txBody>
      </p:sp>
      <p:sp>
        <p:nvSpPr>
          <p:cNvPr id="3" name="Rectangle 2"/>
          <p:cNvSpPr/>
          <p:nvPr/>
        </p:nvSpPr>
        <p:spPr>
          <a:xfrm>
            <a:off x="5981700" y="127615"/>
            <a:ext cx="6096000" cy="6001643"/>
          </a:xfrm>
          <a:prstGeom prst="rect">
            <a:avLst/>
          </a:prstGeom>
        </p:spPr>
        <p:txBody>
          <a:bodyPr>
            <a:spAutoFit/>
          </a:bodyPr>
          <a:lstStyle/>
          <a:p>
            <a:r>
              <a:rPr lang="fr-FR" sz="2400" b="1" dirty="0"/>
              <a:t>« Jeune Bacchus malade » </a:t>
            </a:r>
            <a:r>
              <a:rPr lang="fr-FR" sz="2400" dirty="0"/>
              <a:t>1594 (67 x 53 cm)</a:t>
            </a:r>
            <a:br>
              <a:rPr lang="fr-FR" sz="2400" dirty="0"/>
            </a:br>
            <a:r>
              <a:rPr lang="fr-FR" sz="2400" dirty="0"/>
              <a:t>Galerie </a:t>
            </a:r>
            <a:r>
              <a:rPr lang="fr-FR" sz="2400" dirty="0" err="1"/>
              <a:t>Borghese</a:t>
            </a:r>
            <a:r>
              <a:rPr lang="fr-FR" sz="2400" dirty="0"/>
              <a:t> à Rome</a:t>
            </a:r>
            <a:br>
              <a:rPr lang="fr-FR" sz="2400" dirty="0"/>
            </a:br>
            <a:r>
              <a:rPr lang="fr-FR" sz="2400" dirty="0"/>
              <a:t/>
            </a:r>
            <a:br>
              <a:rPr lang="fr-FR" sz="2400" dirty="0"/>
            </a:br>
            <a:r>
              <a:rPr lang="fr-FR" sz="2400" dirty="0"/>
              <a:t>un modèle?  ou CARAVAGE  - convalescent de la malaria-?</a:t>
            </a:r>
            <a:br>
              <a:rPr lang="fr-FR" sz="2400" dirty="0"/>
            </a:br>
            <a:r>
              <a:rPr lang="fr-FR" sz="2400" dirty="0"/>
              <a:t>Le portrait montre les marques de la maladie : teint cireux, yeux cernés; à côté de cela il représente une certaine musculature; quant aux ongles sales c’est encore un détail saisissant</a:t>
            </a:r>
            <a:br>
              <a:rPr lang="fr-FR" sz="2400" dirty="0"/>
            </a:br>
            <a:r>
              <a:rPr lang="fr-FR" sz="2400" dirty="0"/>
              <a:t/>
            </a:r>
            <a:br>
              <a:rPr lang="fr-FR" sz="2400" dirty="0"/>
            </a:br>
            <a:r>
              <a:rPr lang="fr-FR" sz="2400" dirty="0"/>
              <a:t>Les fruits sont traités avec un important souci de mimétisme posés sur un socle de pierre</a:t>
            </a:r>
            <a:br>
              <a:rPr lang="fr-FR" sz="2400" dirty="0"/>
            </a:br>
            <a:r>
              <a:rPr lang="fr-FR" sz="2400" dirty="0"/>
              <a:t>Certains historiens d’art ont vu dans ces 3 fruits posés une analogie avec des attributs sexuels!</a:t>
            </a:r>
            <a:br>
              <a:rPr lang="fr-FR" sz="2400" dirty="0"/>
            </a:br>
            <a:endParaRPr lang="fr-FR" sz="2400" dirty="0"/>
          </a:p>
        </p:txBody>
      </p:sp>
    </p:spTree>
    <p:extLst>
      <p:ext uri="{BB962C8B-B14F-4D97-AF65-F5344CB8AC3E}">
        <p14:creationId xmlns:p14="http://schemas.microsoft.com/office/powerpoint/2010/main" val="546759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6685" y="62887"/>
            <a:ext cx="7855677" cy="461665"/>
          </a:xfrm>
          <a:prstGeom prst="rect">
            <a:avLst/>
          </a:prstGeom>
        </p:spPr>
        <p:txBody>
          <a:bodyPr wrap="none">
            <a:spAutoFit/>
          </a:bodyPr>
          <a:lstStyle/>
          <a:p>
            <a:r>
              <a:rPr lang="fr-FR" sz="2400" b="1" dirty="0"/>
              <a:t>« Corbeille de fruits » </a:t>
            </a:r>
            <a:r>
              <a:rPr lang="fr-FR" sz="2400" dirty="0"/>
              <a:t>1597 ( 31 x 47 cm) Pinacothèque Milan</a:t>
            </a:r>
          </a:p>
        </p:txBody>
      </p:sp>
      <p:sp>
        <p:nvSpPr>
          <p:cNvPr id="3" name="Rectangle 2"/>
          <p:cNvSpPr/>
          <p:nvPr/>
        </p:nvSpPr>
        <p:spPr>
          <a:xfrm>
            <a:off x="862445" y="992143"/>
            <a:ext cx="10764982" cy="3046988"/>
          </a:xfrm>
          <a:prstGeom prst="rect">
            <a:avLst/>
          </a:prstGeom>
        </p:spPr>
        <p:txBody>
          <a:bodyPr wrap="square">
            <a:spAutoFit/>
          </a:bodyPr>
          <a:lstStyle/>
          <a:p>
            <a:r>
              <a:rPr lang="fr-FR" sz="2400" dirty="0"/>
              <a:t>C’est la seule nature morte peinte par l’artiste ( les autres sont intégrées dans des compositions) </a:t>
            </a:r>
            <a:br>
              <a:rPr lang="fr-FR" sz="2400" dirty="0"/>
            </a:br>
            <a:r>
              <a:rPr lang="fr-FR" sz="2400" u="sng" dirty="0"/>
              <a:t>C’est un véritable trompe l’œil </a:t>
            </a:r>
            <a:r>
              <a:rPr lang="fr-FR" sz="2400" dirty="0"/>
              <a:t>avec le fond uniforme mais il faut y voir incontestablement une référence christique soulignée par les grappes de raisin, les feuilles de vigne et les figues près des pommes symboles du péché originel avec le thème de la vanité : décrépitude de fruits et de feuilles avec notamment la pomme percée par un ver</a:t>
            </a:r>
            <a:r>
              <a:rPr lang="fr-FR" sz="2400" u="sng" dirty="0"/>
              <a:t/>
            </a:r>
            <a:br>
              <a:rPr lang="fr-FR" sz="2400" u="sng" dirty="0"/>
            </a:br>
            <a:endParaRPr lang="fr-FR" sz="2400" dirty="0"/>
          </a:p>
        </p:txBody>
      </p:sp>
    </p:spTree>
    <p:extLst>
      <p:ext uri="{BB962C8B-B14F-4D97-AF65-F5344CB8AC3E}">
        <p14:creationId xmlns:p14="http://schemas.microsoft.com/office/powerpoint/2010/main" val="1472440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741" y="370160"/>
            <a:ext cx="11779832" cy="3785652"/>
          </a:xfrm>
          <a:prstGeom prst="rect">
            <a:avLst/>
          </a:prstGeom>
        </p:spPr>
        <p:txBody>
          <a:bodyPr wrap="square">
            <a:spAutoFit/>
          </a:bodyPr>
          <a:lstStyle/>
          <a:p>
            <a:r>
              <a:rPr lang="fr-FR" sz="2400" dirty="0"/>
              <a:t>Il sera introduit ( sans doute par Prosper </a:t>
            </a:r>
            <a:r>
              <a:rPr lang="fr-FR" sz="2400" dirty="0" err="1"/>
              <a:t>Orsi</a:t>
            </a:r>
            <a:r>
              <a:rPr lang="fr-FR" sz="2400" dirty="0"/>
              <a:t>, un peintre qui </a:t>
            </a:r>
            <a:r>
              <a:rPr lang="fr-FR" sz="2400" dirty="0" smtClean="0"/>
              <a:t>l’hébergeait)chez </a:t>
            </a:r>
            <a:r>
              <a:rPr lang="fr-FR" sz="2400" dirty="0"/>
              <a:t>le cardinal DEL MONTE.</a:t>
            </a:r>
            <a:br>
              <a:rPr lang="fr-FR" sz="2400" dirty="0"/>
            </a:br>
            <a:r>
              <a:rPr lang="fr-FR" sz="2400" dirty="0" smtClean="0"/>
              <a:t>Ce </a:t>
            </a:r>
            <a:r>
              <a:rPr lang="fr-FR" sz="2400" dirty="0"/>
              <a:t>séjour sera déterminant dans sa vie car il lui permettra à la fois d’acquérir des stimulations intellectuelles mais surtout d’élargir son cercle de connaissances dans la haute société romaine.</a:t>
            </a:r>
            <a:br>
              <a:rPr lang="fr-FR" sz="2400" dirty="0"/>
            </a:br>
            <a:r>
              <a:rPr lang="fr-FR" sz="2400" dirty="0" smtClean="0"/>
              <a:t>Il </a:t>
            </a:r>
            <a:r>
              <a:rPr lang="fr-FR" sz="2400" dirty="0"/>
              <a:t>va alors réaliser quelques tableaux sur le thème de la musique destinés au salon de musique du cardinal </a:t>
            </a:r>
            <a:r>
              <a:rPr lang="fr-FR" sz="2400" dirty="0" smtClean="0"/>
              <a:t>:«</a:t>
            </a:r>
            <a:r>
              <a:rPr lang="fr-FR" sz="2400" dirty="0"/>
              <a:t>  </a:t>
            </a:r>
            <a:r>
              <a:rPr lang="fr-FR" sz="2400" b="1" dirty="0"/>
              <a:t>les Musiciens</a:t>
            </a:r>
            <a:r>
              <a:rPr lang="fr-FR" sz="2400" dirty="0"/>
              <a:t> </a:t>
            </a:r>
            <a:r>
              <a:rPr lang="fr-FR" sz="2400" dirty="0" smtClean="0"/>
              <a:t>» 1595 ( 92x118cm) </a:t>
            </a:r>
            <a:r>
              <a:rPr lang="fr-FR" sz="2400" dirty="0"/>
              <a:t>et «  </a:t>
            </a:r>
            <a:r>
              <a:rPr lang="fr-FR" sz="2400" b="1" dirty="0"/>
              <a:t>le Joueur de luth</a:t>
            </a:r>
            <a:r>
              <a:rPr lang="fr-FR" sz="2400" dirty="0"/>
              <a:t> </a:t>
            </a:r>
            <a:r>
              <a:rPr lang="fr-FR" sz="2400" dirty="0" smtClean="0"/>
              <a:t>»1595-96</a:t>
            </a:r>
          </a:p>
          <a:p>
            <a:r>
              <a:rPr lang="fr-FR" sz="2400" dirty="0" smtClean="0"/>
              <a:t>(94x118cm)</a:t>
            </a:r>
            <a:r>
              <a:rPr lang="fr-FR" sz="2400" dirty="0"/>
              <a:t/>
            </a:r>
            <a:br>
              <a:rPr lang="fr-FR" sz="2400" dirty="0"/>
            </a:br>
            <a:r>
              <a:rPr lang="fr-FR" sz="2400" dirty="0" smtClean="0"/>
              <a:t> </a:t>
            </a:r>
            <a:r>
              <a:rPr lang="fr-FR" sz="2400" dirty="0"/>
              <a:t/>
            </a:r>
            <a:br>
              <a:rPr lang="fr-FR" sz="2400" dirty="0"/>
            </a:br>
            <a:endParaRPr lang="fr-FR" sz="2400" dirty="0"/>
          </a:p>
        </p:txBody>
      </p:sp>
      <p:sp>
        <p:nvSpPr>
          <p:cNvPr id="3" name="Rectangle 2"/>
          <p:cNvSpPr/>
          <p:nvPr/>
        </p:nvSpPr>
        <p:spPr>
          <a:xfrm>
            <a:off x="214741" y="3587649"/>
            <a:ext cx="11381514" cy="2677656"/>
          </a:xfrm>
          <a:prstGeom prst="rect">
            <a:avLst/>
          </a:prstGeom>
        </p:spPr>
        <p:txBody>
          <a:bodyPr wrap="square">
            <a:spAutoFit/>
          </a:bodyPr>
          <a:lstStyle/>
          <a:p>
            <a:r>
              <a:rPr lang="fr-FR" sz="2400" dirty="0"/>
              <a:t>A l’érudite représentation du thème musical, il va associer la </a:t>
            </a:r>
            <a:r>
              <a:rPr lang="fr-FR" sz="2400" dirty="0" smtClean="0"/>
              <a:t>description du </a:t>
            </a:r>
            <a:r>
              <a:rPr lang="fr-FR" sz="2400" dirty="0"/>
              <a:t>monde réel:</a:t>
            </a:r>
            <a:br>
              <a:rPr lang="fr-FR" sz="2400" dirty="0"/>
            </a:br>
            <a:r>
              <a:rPr lang="fr-FR" sz="2400" dirty="0"/>
              <a:t> il peint les rues, les tavernes qu’il fréquente et où il rencontre bohémiens et prostituées exprimant ainsi </a:t>
            </a:r>
            <a:r>
              <a:rPr lang="fr-FR" sz="2400" u="sng" dirty="0"/>
              <a:t>l’humble réalité populaire à</a:t>
            </a:r>
            <a:r>
              <a:rPr lang="fr-FR" sz="2400" dirty="0"/>
              <a:t> travers notamment : </a:t>
            </a:r>
            <a:br>
              <a:rPr lang="fr-FR" sz="2400" dirty="0"/>
            </a:br>
            <a:r>
              <a:rPr lang="fr-FR" sz="2400" dirty="0"/>
              <a:t/>
            </a:r>
            <a:br>
              <a:rPr lang="fr-FR" sz="2400" dirty="0"/>
            </a:br>
            <a:r>
              <a:rPr lang="fr-FR" sz="2400" b="1" dirty="0"/>
              <a:t>«  La Diseuse de Bonne Aventure </a:t>
            </a:r>
            <a:r>
              <a:rPr lang="fr-FR" sz="2400" b="1" dirty="0" smtClean="0"/>
              <a:t>» </a:t>
            </a:r>
            <a:r>
              <a:rPr lang="fr-FR" sz="2400" dirty="0" smtClean="0"/>
              <a:t>1594(115x150cm)</a:t>
            </a:r>
            <a:r>
              <a:rPr lang="fr-FR" sz="2400" b="1" dirty="0"/>
              <a:t/>
            </a:r>
            <a:br>
              <a:rPr lang="fr-FR" sz="2400" b="1" dirty="0"/>
            </a:br>
            <a:r>
              <a:rPr lang="fr-FR" sz="2400" b="1" dirty="0"/>
              <a:t/>
            </a:r>
            <a:br>
              <a:rPr lang="fr-FR" sz="2400" b="1" dirty="0"/>
            </a:br>
            <a:r>
              <a:rPr lang="fr-FR" sz="2400" b="1" dirty="0"/>
              <a:t>« Les Tricheurs </a:t>
            </a:r>
            <a:r>
              <a:rPr lang="fr-FR" sz="2400" b="1" dirty="0" smtClean="0"/>
              <a:t>» </a:t>
            </a:r>
            <a:r>
              <a:rPr lang="fr-FR" sz="2400" dirty="0" smtClean="0"/>
              <a:t>1594-95 ( 92x129cm)</a:t>
            </a:r>
            <a:endParaRPr lang="fr-FR" sz="2400" dirty="0"/>
          </a:p>
        </p:txBody>
      </p:sp>
    </p:spTree>
    <p:extLst>
      <p:ext uri="{BB962C8B-B14F-4D97-AF65-F5344CB8AC3E}">
        <p14:creationId xmlns:p14="http://schemas.microsoft.com/office/powerpoint/2010/main" val="1865832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b="1" dirty="0" smtClean="0"/>
              <a:t>« Les Musiciens » </a:t>
            </a:r>
            <a:r>
              <a:rPr lang="fr-FR" sz="2800" dirty="0" smtClean="0"/>
              <a:t>1595                     </a:t>
            </a:r>
            <a:r>
              <a:rPr lang="fr-FR" sz="2800" b="1" dirty="0" smtClean="0"/>
              <a:t>«  Le joueur de luth » </a:t>
            </a:r>
            <a:r>
              <a:rPr lang="fr-FR" sz="2800" dirty="0" smtClean="0"/>
              <a:t>1595-96</a:t>
            </a:r>
            <a:r>
              <a:rPr lang="fr-FR" sz="2800" dirty="0"/>
              <a:t/>
            </a:r>
            <a:br>
              <a:rPr lang="fr-FR" sz="2800" dirty="0"/>
            </a:br>
            <a:r>
              <a:rPr lang="fr-FR" sz="2800" dirty="0" smtClean="0"/>
              <a:t>    (92x118cm)                                             (94x118cm)</a:t>
            </a:r>
            <a:endParaRPr lang="fr-FR" sz="2800" dirty="0"/>
          </a:p>
        </p:txBody>
      </p:sp>
      <p:sp>
        <p:nvSpPr>
          <p:cNvPr id="3" name="Rectangle 2"/>
          <p:cNvSpPr/>
          <p:nvPr/>
        </p:nvSpPr>
        <p:spPr>
          <a:xfrm>
            <a:off x="564573" y="3272090"/>
            <a:ext cx="6096000" cy="830997"/>
          </a:xfrm>
          <a:prstGeom prst="rect">
            <a:avLst/>
          </a:prstGeom>
        </p:spPr>
        <p:txBody>
          <a:bodyPr>
            <a:spAutoFit/>
          </a:bodyPr>
          <a:lstStyle/>
          <a:p>
            <a:r>
              <a:rPr lang="fr-FR" sz="2400" b="1" dirty="0"/>
              <a:t>« Les Tricheurs » </a:t>
            </a:r>
            <a:r>
              <a:rPr lang="fr-FR" sz="2400" dirty="0"/>
              <a:t>1594-95</a:t>
            </a:r>
          </a:p>
          <a:p>
            <a:r>
              <a:rPr lang="fr-FR" sz="2400" dirty="0"/>
              <a:t>(92x129cm)</a:t>
            </a:r>
            <a:endParaRPr lang="fr-FR" sz="2400" dirty="0"/>
          </a:p>
        </p:txBody>
      </p:sp>
      <p:sp>
        <p:nvSpPr>
          <p:cNvPr id="4" name="Rectangle 3"/>
          <p:cNvSpPr/>
          <p:nvPr/>
        </p:nvSpPr>
        <p:spPr>
          <a:xfrm>
            <a:off x="5822372" y="3105835"/>
            <a:ext cx="6096000" cy="830997"/>
          </a:xfrm>
          <a:prstGeom prst="rect">
            <a:avLst/>
          </a:prstGeom>
        </p:spPr>
        <p:txBody>
          <a:bodyPr>
            <a:spAutoFit/>
          </a:bodyPr>
          <a:lstStyle/>
          <a:p>
            <a:r>
              <a:rPr lang="fr-FR" sz="2400" b="1" dirty="0"/>
              <a:t>« La Diseuse de bonne aventure »</a:t>
            </a:r>
            <a:r>
              <a:rPr lang="fr-FR" sz="2400" dirty="0"/>
              <a:t>1594</a:t>
            </a:r>
            <a:br>
              <a:rPr lang="fr-FR" sz="2400" dirty="0"/>
            </a:br>
            <a:r>
              <a:rPr lang="fr-FR" sz="2400" dirty="0"/>
              <a:t>(115x150cm)</a:t>
            </a:r>
          </a:p>
        </p:txBody>
      </p:sp>
    </p:spTree>
    <p:extLst>
      <p:ext uri="{BB962C8B-B14F-4D97-AF65-F5344CB8AC3E}">
        <p14:creationId xmlns:p14="http://schemas.microsoft.com/office/powerpoint/2010/main" val="3553769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13953" y="1412532"/>
            <a:ext cx="11177156" cy="3416320"/>
          </a:xfrm>
          <a:prstGeom prst="rect">
            <a:avLst/>
          </a:prstGeom>
        </p:spPr>
        <p:txBody>
          <a:bodyPr wrap="square">
            <a:spAutoFit/>
          </a:bodyPr>
          <a:lstStyle/>
          <a:p>
            <a:r>
              <a:rPr lang="fr-FR" sz="2400" dirty="0"/>
              <a:t>Toujours grâce à son mécène le cardinal DEL MONTE, il va obtenir une commande pour orner les murs d’une chapelle de l’église Saint-Louis des Français à Rome afin d’illustrer les épisodes marquants de la vie de </a:t>
            </a:r>
            <a:r>
              <a:rPr lang="fr-FR" sz="2400" u="sng" dirty="0"/>
              <a:t>Saint Matthieu</a:t>
            </a:r>
            <a:r>
              <a:rPr lang="fr-FR" sz="2400" dirty="0"/>
              <a:t> ( la chapelle </a:t>
            </a:r>
            <a:r>
              <a:rPr lang="fr-FR" sz="2400" dirty="0" err="1"/>
              <a:t>Contarelli</a:t>
            </a:r>
            <a:r>
              <a:rPr lang="fr-FR" sz="2400" dirty="0"/>
              <a:t> était dédiée à Matthieu </a:t>
            </a:r>
            <a:r>
              <a:rPr lang="fr-FR" sz="2400" dirty="0" err="1"/>
              <a:t>Cointrel</a:t>
            </a:r>
            <a:r>
              <a:rPr lang="fr-FR" sz="2400" dirty="0"/>
              <a:t>)</a:t>
            </a:r>
            <a:br>
              <a:rPr lang="fr-FR" sz="2400" dirty="0"/>
            </a:br>
            <a:r>
              <a:rPr lang="fr-FR" sz="2400" dirty="0"/>
              <a:t/>
            </a:r>
            <a:br>
              <a:rPr lang="fr-FR" sz="2400" dirty="0"/>
            </a:br>
            <a:r>
              <a:rPr lang="fr-FR" sz="2400" dirty="0"/>
              <a:t>Dans le même temps, il reçoit commande pour l’église Santa Maria </a:t>
            </a:r>
            <a:r>
              <a:rPr lang="fr-FR" sz="2400" dirty="0" err="1"/>
              <a:t>del</a:t>
            </a:r>
            <a:r>
              <a:rPr lang="fr-FR" sz="2400" dirty="0"/>
              <a:t> </a:t>
            </a:r>
            <a:r>
              <a:rPr lang="fr-FR" sz="2400" dirty="0" err="1"/>
              <a:t>Popolo</a:t>
            </a:r>
            <a:r>
              <a:rPr lang="fr-FR" sz="2400" dirty="0"/>
              <a:t> sur le thème de «</a:t>
            </a:r>
            <a:r>
              <a:rPr lang="fr-FR" sz="2400" u="sng" dirty="0"/>
              <a:t> la Conversion de St Paul » et « le Crucifiement de St Pierre »</a:t>
            </a:r>
            <a:r>
              <a:rPr lang="fr-FR" sz="2400" b="1" u="sng" dirty="0"/>
              <a:t/>
            </a:r>
            <a:br>
              <a:rPr lang="fr-FR" sz="2400" b="1" u="sng" dirty="0"/>
            </a:br>
            <a:r>
              <a:rPr lang="fr-FR" sz="2400" b="1" u="sng" dirty="0"/>
              <a:t/>
            </a:r>
            <a:br>
              <a:rPr lang="fr-FR" sz="2400" b="1" u="sng" dirty="0"/>
            </a:br>
            <a:endParaRPr lang="fr-FR" sz="2400" dirty="0"/>
          </a:p>
        </p:txBody>
      </p:sp>
    </p:spTree>
    <p:extLst>
      <p:ext uri="{BB962C8B-B14F-4D97-AF65-F5344CB8AC3E}">
        <p14:creationId xmlns:p14="http://schemas.microsoft.com/office/powerpoint/2010/main" val="3879446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622" y="0"/>
            <a:ext cx="7143751" cy="1325563"/>
          </a:xfrm>
        </p:spPr>
        <p:txBody>
          <a:bodyPr>
            <a:normAutofit/>
          </a:bodyPr>
          <a:lstStyle/>
          <a:p>
            <a:r>
              <a:rPr lang="fr-FR" sz="2800" b="1" u="sng" dirty="0" smtClean="0"/>
              <a:t>La Chapelle CONTARELLI entre 1599 et 1602 </a:t>
            </a:r>
            <a:endParaRPr lang="fr-FR" sz="2800" b="1" u="sng" dirty="0"/>
          </a:p>
        </p:txBody>
      </p:sp>
      <p:sp>
        <p:nvSpPr>
          <p:cNvPr id="4" name="ZoneTexte 3"/>
          <p:cNvSpPr txBox="1"/>
          <p:nvPr/>
        </p:nvSpPr>
        <p:spPr>
          <a:xfrm>
            <a:off x="202622" y="932152"/>
            <a:ext cx="11845637" cy="1938992"/>
          </a:xfrm>
          <a:prstGeom prst="rect">
            <a:avLst/>
          </a:prstGeom>
          <a:noFill/>
        </p:spPr>
        <p:txBody>
          <a:bodyPr wrap="square" rtlCol="0">
            <a:spAutoFit/>
          </a:bodyPr>
          <a:lstStyle/>
          <a:p>
            <a:r>
              <a:rPr lang="fr-FR" sz="2400" dirty="0" smtClean="0"/>
              <a:t>Pour réaliser ce cycle il va utiliser la technique des </a:t>
            </a:r>
            <a:r>
              <a:rPr lang="fr-FR" sz="2400" b="1" u="sng" dirty="0" err="1" smtClean="0"/>
              <a:t>teleri</a:t>
            </a:r>
            <a:r>
              <a:rPr lang="fr-FR" sz="2400" b="1" u="sng" dirty="0" smtClean="0"/>
              <a:t> :</a:t>
            </a:r>
          </a:p>
          <a:p>
            <a:r>
              <a:rPr lang="fr-FR" sz="2400" dirty="0" smtClean="0"/>
              <a:t>Technique consistant à utiliser un cadre en bois sur lequel est monté une toile (de lin ou de chanvre peinte à l’huile) appliqué sur le mur</a:t>
            </a:r>
          </a:p>
          <a:p>
            <a:r>
              <a:rPr lang="fr-FR" sz="2400" dirty="0" smtClean="0"/>
              <a:t>Cette technique vénitienne permettait d’éviter la dégradation causée par l’humidité de la lagune sur les peintures comme sur les fresques.  </a:t>
            </a:r>
            <a:endParaRPr lang="fr-FR" sz="2400" dirty="0"/>
          </a:p>
        </p:txBody>
      </p:sp>
      <p:sp>
        <p:nvSpPr>
          <p:cNvPr id="5" name="Rectangle 4"/>
          <p:cNvSpPr/>
          <p:nvPr/>
        </p:nvSpPr>
        <p:spPr>
          <a:xfrm>
            <a:off x="202622" y="2996103"/>
            <a:ext cx="11145982" cy="2308324"/>
          </a:xfrm>
          <a:prstGeom prst="rect">
            <a:avLst/>
          </a:prstGeom>
        </p:spPr>
        <p:txBody>
          <a:bodyPr wrap="square">
            <a:spAutoFit/>
          </a:bodyPr>
          <a:lstStyle/>
          <a:p>
            <a:r>
              <a:rPr lang="fr-FR" sz="2400" dirty="0"/>
              <a:t>Les 3 immenses toiles réalisées par CARAVAGE avec leur côté naturaliste et en même temps théâtral vont être pour lui une véritable consécration.</a:t>
            </a:r>
            <a:br>
              <a:rPr lang="fr-FR" sz="2400" dirty="0"/>
            </a:br>
            <a:r>
              <a:rPr lang="fr-FR" sz="2400" dirty="0"/>
              <a:t/>
            </a:r>
            <a:br>
              <a:rPr lang="fr-FR" sz="2400" dirty="0"/>
            </a:br>
            <a:r>
              <a:rPr lang="fr-FR" sz="2400" dirty="0"/>
              <a:t>Elles vont être remarquées notamment pour leur valeur spirituelle : les faisceaux de lumière fendent l’obscurité donnant ainsi l’illusion de la grâce divine dans la vie des hommes.</a:t>
            </a:r>
          </a:p>
        </p:txBody>
      </p:sp>
      <p:sp>
        <p:nvSpPr>
          <p:cNvPr id="6" name="Rectangle 5"/>
          <p:cNvSpPr/>
          <p:nvPr/>
        </p:nvSpPr>
        <p:spPr>
          <a:xfrm>
            <a:off x="356754" y="5304427"/>
            <a:ext cx="11374582" cy="1569660"/>
          </a:xfrm>
          <a:prstGeom prst="rect">
            <a:avLst/>
          </a:prstGeom>
        </p:spPr>
        <p:txBody>
          <a:bodyPr wrap="square">
            <a:spAutoFit/>
          </a:bodyPr>
          <a:lstStyle/>
          <a:p>
            <a:r>
              <a:rPr lang="fr-FR" sz="2400" dirty="0"/>
              <a:t>Les 2 toiles destinées aux murs latéraux :«</a:t>
            </a:r>
            <a:r>
              <a:rPr lang="fr-FR" sz="2400" b="1" dirty="0"/>
              <a:t> La Vocation de St Matthieu » </a:t>
            </a:r>
            <a:r>
              <a:rPr lang="fr-FR" sz="2400" dirty="0"/>
              <a:t>et </a:t>
            </a:r>
            <a:r>
              <a:rPr lang="fr-FR" sz="2400" b="1" dirty="0"/>
              <a:t>« le Martyre de St</a:t>
            </a:r>
            <a:r>
              <a:rPr lang="fr-FR" sz="2400" i="1" dirty="0"/>
              <a:t> </a:t>
            </a:r>
            <a:r>
              <a:rPr lang="fr-FR" sz="2400" b="1" dirty="0"/>
              <a:t>Matthieu »</a:t>
            </a:r>
            <a:r>
              <a:rPr lang="fr-FR" sz="2400" dirty="0"/>
              <a:t> furent réalisées en 1 an entre 1599 et 1600</a:t>
            </a:r>
            <a:br>
              <a:rPr lang="fr-FR" sz="2400" dirty="0"/>
            </a:br>
            <a:r>
              <a:rPr lang="fr-FR" sz="2400" dirty="0"/>
              <a:t/>
            </a:r>
            <a:br>
              <a:rPr lang="fr-FR" sz="2400" dirty="0"/>
            </a:br>
            <a:endParaRPr lang="fr-FR" sz="2400" dirty="0"/>
          </a:p>
        </p:txBody>
      </p:sp>
    </p:spTree>
    <p:extLst>
      <p:ext uri="{BB962C8B-B14F-4D97-AF65-F5344CB8AC3E}">
        <p14:creationId xmlns:p14="http://schemas.microsoft.com/office/powerpoint/2010/main" val="3508224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209" y="3095125"/>
            <a:ext cx="5974773" cy="1798994"/>
          </a:xfrm>
        </p:spPr>
        <p:txBody>
          <a:bodyPr>
            <a:normAutofit fontScale="90000"/>
          </a:bodyPr>
          <a:lstStyle/>
          <a:p>
            <a:r>
              <a:rPr lang="fr-FR" sz="2800" b="1" dirty="0" smtClean="0"/>
              <a:t>« La Vocation de saint Matthieu »</a:t>
            </a:r>
            <a:br>
              <a:rPr lang="fr-FR" sz="2800" b="1" dirty="0" smtClean="0"/>
            </a:br>
            <a:r>
              <a:rPr lang="fr-FR" sz="2800" dirty="0" smtClean="0"/>
              <a:t>322 x 340cm</a:t>
            </a:r>
            <a:br>
              <a:rPr lang="fr-FR" sz="2800" dirty="0" smtClean="0"/>
            </a:br>
            <a:r>
              <a:rPr lang="fr-FR" sz="2800" dirty="0"/>
              <a:t/>
            </a:r>
            <a:br>
              <a:rPr lang="fr-FR" sz="2800" dirty="0"/>
            </a:br>
            <a:r>
              <a:rPr lang="fr-FR" sz="2800" dirty="0" smtClean="0"/>
              <a:t>Le peintre s’appuie sur les Ecritures</a:t>
            </a:r>
            <a:br>
              <a:rPr lang="fr-FR" sz="2800" dirty="0" smtClean="0"/>
            </a:br>
            <a:r>
              <a:rPr lang="fr-FR" sz="2800" dirty="0" smtClean="0"/>
              <a:t>  …</a:t>
            </a:r>
            <a:r>
              <a:rPr lang="fr-FR" sz="2800" i="1" dirty="0" smtClean="0">
                <a:solidFill>
                  <a:schemeClr val="accent1"/>
                </a:solidFill>
              </a:rPr>
              <a:t>Jésus vit en passant un homme du nom de Matthieu, assis à son bureau de collecteur d’impôts. Il lui dit : «  Suis-moi ». L’homme se leva et le suivit </a:t>
            </a:r>
            <a:br>
              <a:rPr lang="fr-FR" sz="2800" i="1" dirty="0" smtClean="0">
                <a:solidFill>
                  <a:schemeClr val="accent1"/>
                </a:solidFill>
              </a:rPr>
            </a:br>
            <a:r>
              <a:rPr lang="fr-FR" sz="2800" dirty="0" smtClean="0"/>
              <a:t>mais il campe la scène dans une sorte de taverne où 5 personnages en tenue d’époque sont attablés.</a:t>
            </a:r>
            <a:br>
              <a:rPr lang="fr-FR" sz="2800" dirty="0" smtClean="0"/>
            </a:br>
            <a:r>
              <a:rPr lang="fr-FR" sz="2800" dirty="0" smtClean="0"/>
              <a:t>Le Christ ( petite auréole) accompagné de St Pierre désigne du doigt Lévi celui qu’il appelle à devenir un de ses apôtres; eux sont vêtus à l’antique pour symboliser leurs figures éternelles, universelles et intemporelles</a:t>
            </a:r>
            <a:br>
              <a:rPr lang="fr-FR" sz="2800" dirty="0" smtClean="0"/>
            </a:br>
            <a:r>
              <a:rPr lang="fr-FR" sz="2800" dirty="0" smtClean="0"/>
              <a:t>Le travail sur </a:t>
            </a:r>
            <a:r>
              <a:rPr lang="fr-FR" sz="2800" u="sng" dirty="0" smtClean="0"/>
              <a:t>la lumière </a:t>
            </a:r>
            <a:r>
              <a:rPr lang="fr-FR" sz="2800" dirty="0" smtClean="0"/>
              <a:t>prend une valeur hautement symbolique</a:t>
            </a:r>
            <a:br>
              <a:rPr lang="fr-FR" sz="2800" dirty="0" smtClean="0"/>
            </a:br>
            <a:r>
              <a:rPr lang="fr-FR" sz="2800" dirty="0"/>
              <a:t/>
            </a:r>
            <a:br>
              <a:rPr lang="fr-FR" sz="2800" dirty="0"/>
            </a:br>
            <a:r>
              <a:rPr lang="fr-FR" sz="2800" i="1" dirty="0" smtClean="0">
                <a:solidFill>
                  <a:schemeClr val="accent1"/>
                </a:solidFill>
              </a:rPr>
              <a:t/>
            </a:r>
            <a:br>
              <a:rPr lang="fr-FR" sz="2800" i="1" dirty="0" smtClean="0">
                <a:solidFill>
                  <a:schemeClr val="accent1"/>
                </a:solidFill>
              </a:rPr>
            </a:br>
            <a:r>
              <a:rPr lang="fr-FR" sz="2800" i="1" dirty="0">
                <a:solidFill>
                  <a:schemeClr val="accent1"/>
                </a:solidFill>
              </a:rPr>
              <a:t/>
            </a:r>
            <a:br>
              <a:rPr lang="fr-FR" sz="2800" i="1" dirty="0">
                <a:solidFill>
                  <a:schemeClr val="accent1"/>
                </a:solidFill>
              </a:rPr>
            </a:br>
            <a:endParaRPr lang="fr-FR" sz="2800" i="1" dirty="0">
              <a:solidFill>
                <a:schemeClr val="accent1"/>
              </a:solidFill>
            </a:endParaRPr>
          </a:p>
        </p:txBody>
      </p:sp>
      <p:sp>
        <p:nvSpPr>
          <p:cNvPr id="4" name="Rectangle 3"/>
          <p:cNvSpPr/>
          <p:nvPr/>
        </p:nvSpPr>
        <p:spPr>
          <a:xfrm>
            <a:off x="6096000" y="1340799"/>
            <a:ext cx="6096000" cy="461665"/>
          </a:xfrm>
          <a:prstGeom prst="rect">
            <a:avLst/>
          </a:prstGeom>
        </p:spPr>
        <p:txBody>
          <a:bodyPr>
            <a:spAutoFit/>
          </a:bodyPr>
          <a:lstStyle/>
          <a:p>
            <a:endParaRPr lang="fr-FR" sz="2400" dirty="0"/>
          </a:p>
        </p:txBody>
      </p:sp>
    </p:spTree>
    <p:extLst>
      <p:ext uri="{BB962C8B-B14F-4D97-AF65-F5344CB8AC3E}">
        <p14:creationId xmlns:p14="http://schemas.microsoft.com/office/powerpoint/2010/main" val="1250285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49827" y="2557607"/>
            <a:ext cx="11537373" cy="1325563"/>
          </a:xfrm>
        </p:spPr>
        <p:txBody>
          <a:bodyPr>
            <a:normAutofit fontScale="90000"/>
          </a:bodyPr>
          <a:lstStyle/>
          <a:p>
            <a:r>
              <a:rPr lang="fr-FR" sz="3200" dirty="0" smtClean="0"/>
              <a:t>Le XVIIème siècle c’est celui du </a:t>
            </a:r>
            <a:r>
              <a:rPr lang="fr-FR" sz="3200" b="1" dirty="0" smtClean="0"/>
              <a:t>BAROQUE</a:t>
            </a:r>
            <a:r>
              <a:rPr lang="fr-FR" sz="3200" dirty="0" smtClean="0"/>
              <a:t> et du </a:t>
            </a:r>
            <a:r>
              <a:rPr lang="fr-FR" sz="3200" b="1" dirty="0" smtClean="0"/>
              <a:t>CLASSICISME</a:t>
            </a:r>
            <a:br>
              <a:rPr lang="fr-FR" sz="3200" b="1" dirty="0" smtClean="0"/>
            </a:br>
            <a:r>
              <a:rPr lang="fr-FR" sz="3200" b="1" dirty="0"/>
              <a:t/>
            </a:r>
            <a:br>
              <a:rPr lang="fr-FR" sz="3200" b="1" dirty="0"/>
            </a:br>
            <a:r>
              <a:rPr lang="fr-FR" sz="3200" dirty="0" smtClean="0"/>
              <a:t>-1610 : assassinat d’Henri IV et régence assurée par Marie de Médicis</a:t>
            </a:r>
            <a:br>
              <a:rPr lang="fr-FR" sz="3200" dirty="0" smtClean="0"/>
            </a:br>
            <a:r>
              <a:rPr lang="fr-FR" sz="3200" dirty="0" smtClean="0"/>
              <a:t>- en Espagne : règne de Philippe IV puis de Charles II</a:t>
            </a:r>
            <a:br>
              <a:rPr lang="fr-FR" sz="3200" dirty="0" smtClean="0"/>
            </a:br>
            <a:r>
              <a:rPr lang="fr-FR" sz="3200" dirty="0" smtClean="0"/>
              <a:t>- 1624 : en France, règne de Louis XIII avec Richelieu son principal ministre</a:t>
            </a:r>
            <a:br>
              <a:rPr lang="fr-FR" sz="3200" dirty="0" smtClean="0"/>
            </a:br>
            <a:r>
              <a:rPr lang="fr-FR" sz="3200" dirty="0"/>
              <a:t/>
            </a:r>
            <a:br>
              <a:rPr lang="fr-FR" sz="3200" dirty="0"/>
            </a:br>
            <a:r>
              <a:rPr lang="fr-FR" sz="3200" dirty="0" smtClean="0"/>
              <a:t/>
            </a:r>
            <a:br>
              <a:rPr lang="fr-FR" sz="3200" dirty="0" smtClean="0"/>
            </a:br>
            <a:r>
              <a:rPr lang="fr-FR" sz="3200" dirty="0" smtClean="0"/>
              <a:t>- 1661 : </a:t>
            </a:r>
            <a:r>
              <a:rPr lang="fr-FR" sz="3200" u="sng" dirty="0" smtClean="0"/>
              <a:t>règne de Louis XIV </a:t>
            </a:r>
            <a:r>
              <a:rPr lang="fr-FR" sz="3200" dirty="0" smtClean="0"/>
              <a:t>après la régence d’Anne d’Autriche </a:t>
            </a:r>
            <a:br>
              <a:rPr lang="fr-FR" sz="3200" dirty="0" smtClean="0"/>
            </a:br>
            <a:r>
              <a:rPr lang="fr-FR" sz="3200" dirty="0"/>
              <a:t>	</a:t>
            </a:r>
            <a:r>
              <a:rPr lang="fr-FR" sz="3200" dirty="0" smtClean="0"/>
              <a:t>faste à VERSAILLES (architecte Le VAU et pour les travaux MANSART, concepteur des jardins LENOTRE, décors de LE BRUN –notamment pour la Galerie des Glaces-)</a:t>
            </a:r>
            <a:br>
              <a:rPr lang="fr-FR" sz="3200" dirty="0" smtClean="0"/>
            </a:br>
            <a:r>
              <a:rPr lang="fr-FR" sz="3200" dirty="0"/>
              <a:t>	</a:t>
            </a:r>
            <a:r>
              <a:rPr lang="fr-FR" sz="3200" dirty="0" smtClean="0"/>
              <a:t>Création de la Compagnie française des Indes occidentales</a:t>
            </a:r>
            <a:br>
              <a:rPr lang="fr-FR" sz="3200" dirty="0" smtClean="0"/>
            </a:br>
            <a:r>
              <a:rPr lang="fr-FR" sz="3200" dirty="0" smtClean="0"/>
              <a:t>-1685 : révocation de l’Edit de Nantes</a:t>
            </a:r>
            <a:r>
              <a:rPr lang="fr-FR" sz="3200" dirty="0"/>
              <a:t/>
            </a:r>
            <a:br>
              <a:rPr lang="fr-FR" sz="3200" dirty="0"/>
            </a:br>
            <a:endParaRPr lang="fr-FR" sz="3200" b="1" dirty="0"/>
          </a:p>
        </p:txBody>
      </p:sp>
    </p:spTree>
    <p:extLst>
      <p:ext uri="{BB962C8B-B14F-4D97-AF65-F5344CB8AC3E}">
        <p14:creationId xmlns:p14="http://schemas.microsoft.com/office/powerpoint/2010/main" val="1488920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737" y="1799069"/>
            <a:ext cx="7678882" cy="1325563"/>
          </a:xfrm>
        </p:spPr>
        <p:txBody>
          <a:bodyPr>
            <a:noAutofit/>
          </a:bodyPr>
          <a:lstStyle/>
          <a:p>
            <a:r>
              <a:rPr lang="fr-FR" sz="2800" b="1" dirty="0" smtClean="0"/>
              <a:t>« Le Martyre de saint Matthieu »</a:t>
            </a:r>
            <a:br>
              <a:rPr lang="fr-FR" sz="2800" b="1" dirty="0" smtClean="0"/>
            </a:br>
            <a:r>
              <a:rPr lang="fr-FR" sz="2800" dirty="0" smtClean="0"/>
              <a:t>( 323 x 343 cm)</a:t>
            </a:r>
            <a:br>
              <a:rPr lang="fr-FR" sz="2800" dirty="0" smtClean="0"/>
            </a:br>
            <a:r>
              <a:rPr lang="fr-FR" sz="2800" dirty="0"/>
              <a:t/>
            </a:r>
            <a:br>
              <a:rPr lang="fr-FR" sz="2800" dirty="0"/>
            </a:br>
            <a:r>
              <a:rPr lang="fr-FR" sz="2800" dirty="0" smtClean="0"/>
              <a:t>Alors qu’il s’apprête à officier, Matthieu est assassiné.</a:t>
            </a:r>
            <a:br>
              <a:rPr lang="fr-FR" sz="2800" dirty="0" smtClean="0"/>
            </a:br>
            <a:r>
              <a:rPr lang="fr-FR" sz="2800" dirty="0" smtClean="0"/>
              <a:t>Le bourreau figure en personnage central :</a:t>
            </a:r>
            <a:br>
              <a:rPr lang="fr-FR" sz="2800" dirty="0" smtClean="0"/>
            </a:br>
            <a:r>
              <a:rPr lang="fr-FR" sz="2800" dirty="0" smtClean="0"/>
              <a:t> à demi-nu, le visage grimaçant, il saisit le poignet de Matthieu qui en essayant de parer le coup mortel va pouvoir recevoir la palme de martyre qu’un ange venu du ciel lui envoie.</a:t>
            </a:r>
            <a:br>
              <a:rPr lang="fr-FR" sz="2800" dirty="0" smtClean="0"/>
            </a:br>
            <a:r>
              <a:rPr lang="fr-FR" sz="2800" dirty="0" smtClean="0"/>
              <a:t>CARAVAGE s’est représenté dans cette scène</a:t>
            </a:r>
            <a:endParaRPr lang="fr-FR" sz="2800" dirty="0"/>
          </a:p>
        </p:txBody>
      </p:sp>
      <p:sp>
        <p:nvSpPr>
          <p:cNvPr id="4" name="Rectangle 3"/>
          <p:cNvSpPr/>
          <p:nvPr/>
        </p:nvSpPr>
        <p:spPr>
          <a:xfrm>
            <a:off x="72737" y="4616072"/>
            <a:ext cx="11876809" cy="1384995"/>
          </a:xfrm>
          <a:prstGeom prst="rect">
            <a:avLst/>
          </a:prstGeom>
        </p:spPr>
        <p:txBody>
          <a:bodyPr wrap="square">
            <a:spAutoFit/>
          </a:bodyPr>
          <a:lstStyle/>
          <a:p>
            <a:r>
              <a:rPr lang="fr-FR" sz="2800" dirty="0"/>
              <a:t>Avec les mimiques des personnages, les torsions des corps, il nous permet de saisir la violence de la scène, la peur du jeune enfant qui s’enfuie en criant et toujours la scène principale éclairée par une lumière relativement violente</a:t>
            </a:r>
          </a:p>
        </p:txBody>
      </p:sp>
    </p:spTree>
    <p:extLst>
      <p:ext uri="{BB962C8B-B14F-4D97-AF65-F5344CB8AC3E}">
        <p14:creationId xmlns:p14="http://schemas.microsoft.com/office/powerpoint/2010/main" val="145603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0937" y="1861416"/>
            <a:ext cx="10716490" cy="2045566"/>
          </a:xfrm>
        </p:spPr>
        <p:txBody>
          <a:bodyPr>
            <a:noAutofit/>
          </a:bodyPr>
          <a:lstStyle/>
          <a:p>
            <a:r>
              <a:rPr lang="fr-FR" sz="2800" dirty="0" smtClean="0"/>
              <a:t>En aout 1603, 1</a:t>
            </a:r>
            <a:r>
              <a:rPr lang="fr-FR" sz="2800" baseline="30000" dirty="0" smtClean="0"/>
              <a:t>ère</a:t>
            </a:r>
            <a:r>
              <a:rPr lang="fr-FR" sz="2800" dirty="0" smtClean="0"/>
              <a:t> mésaventure pour CARAVAGE</a:t>
            </a:r>
            <a:br>
              <a:rPr lang="fr-FR" sz="2800" dirty="0" smtClean="0"/>
            </a:br>
            <a:r>
              <a:rPr lang="fr-FR" sz="2800" dirty="0"/>
              <a:t/>
            </a:r>
            <a:br>
              <a:rPr lang="fr-FR" sz="2800" dirty="0"/>
            </a:br>
            <a:r>
              <a:rPr lang="fr-FR" sz="2800" dirty="0" smtClean="0"/>
              <a:t>Avec des amis ( Onorio LONGHI, Orazio GENTILESCHI et Filippo TRISEGUI) il est convoqué devant le Tribunal de Rome pour avoir diffamé dans un sonnet contenant de graves insultes, des allusions obscènes le peintre BAGLIONE.</a:t>
            </a:r>
            <a:br>
              <a:rPr lang="fr-FR" sz="2800" dirty="0" smtClean="0"/>
            </a:br>
            <a:r>
              <a:rPr lang="fr-FR" sz="2800" dirty="0"/>
              <a:t/>
            </a:r>
            <a:br>
              <a:rPr lang="fr-FR" sz="2800" dirty="0"/>
            </a:br>
            <a:r>
              <a:rPr lang="fr-FR" sz="2800" dirty="0" smtClean="0"/>
              <a:t>CARAVAGE est condamné à une peine de prison mais est rapidement libéré grâce à l’intervention de l’ambassadeur de France – ce qui prouve le soutien considérable dont jouissait le peintre près des notables romains-</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3140666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0"/>
            <a:ext cx="12115800" cy="3416320"/>
          </a:xfrm>
          <a:prstGeom prst="rect">
            <a:avLst/>
          </a:prstGeom>
        </p:spPr>
        <p:txBody>
          <a:bodyPr wrap="square">
            <a:spAutoFit/>
          </a:bodyPr>
          <a:lstStyle/>
          <a:p>
            <a:r>
              <a:rPr lang="fr-FR" sz="2400" b="1" dirty="0"/>
              <a:t>« La Mort de la Vierge » </a:t>
            </a:r>
            <a:r>
              <a:rPr lang="fr-FR" sz="2400" dirty="0"/>
              <a:t>1605-1606 (369 x 145 cm)</a:t>
            </a:r>
            <a:br>
              <a:rPr lang="fr-FR" sz="2400" dirty="0"/>
            </a:br>
            <a:r>
              <a:rPr lang="fr-FR" sz="2400" dirty="0"/>
              <a:t>Musée du Louvre Paris</a:t>
            </a:r>
            <a:br>
              <a:rPr lang="fr-FR" sz="2400" dirty="0"/>
            </a:br>
            <a:r>
              <a:rPr lang="fr-FR" sz="2400" dirty="0"/>
              <a:t>Encore une commande pour une chapelle d’une église de l’ordre des carmes mais refusée car les Pères eurent vent que sous les traits de la Vierge, il s’agissait d’une prostituée enceinte qui venait de se suicider par noyade dans le Tibre : </a:t>
            </a:r>
            <a:r>
              <a:rPr lang="fr-FR" sz="2400" u="sng" dirty="0"/>
              <a:t>un scandale</a:t>
            </a:r>
            <a:br>
              <a:rPr lang="fr-FR" sz="2400" u="sng" dirty="0"/>
            </a:br>
            <a:r>
              <a:rPr lang="fr-FR" sz="2400" dirty="0"/>
              <a:t>Elle fut alors achetée par le duc de Mantoue </a:t>
            </a:r>
            <a:endParaRPr lang="fr-FR" sz="2400" dirty="0" smtClean="0"/>
          </a:p>
          <a:p>
            <a:r>
              <a:rPr lang="fr-FR" sz="2400" dirty="0" smtClean="0"/>
              <a:t>( </a:t>
            </a:r>
            <a:r>
              <a:rPr lang="fr-FR" sz="2400" dirty="0"/>
              <a:t>sur les conseils et par l’intermédiaire de Rubens) en 1607 puis acquise par le roi d’Angleterre en </a:t>
            </a:r>
            <a:r>
              <a:rPr lang="fr-FR" sz="2400" dirty="0" smtClean="0"/>
              <a:t>1627 et </a:t>
            </a:r>
            <a:r>
              <a:rPr lang="fr-FR" sz="2400" dirty="0"/>
              <a:t>enfin donnée à Louis XIV en 1671 </a:t>
            </a:r>
            <a:br>
              <a:rPr lang="fr-FR" sz="2400" dirty="0"/>
            </a:br>
            <a:r>
              <a:rPr lang="fr-FR" sz="2400" dirty="0"/>
              <a:t>Elle est au Louvre depuis la Révolution.</a:t>
            </a:r>
          </a:p>
        </p:txBody>
      </p:sp>
      <p:sp>
        <p:nvSpPr>
          <p:cNvPr id="2" name="Rectangle 1"/>
          <p:cNvSpPr/>
          <p:nvPr/>
        </p:nvSpPr>
        <p:spPr>
          <a:xfrm>
            <a:off x="76200" y="3331569"/>
            <a:ext cx="11752118" cy="4154984"/>
          </a:xfrm>
          <a:prstGeom prst="rect">
            <a:avLst/>
          </a:prstGeom>
        </p:spPr>
        <p:txBody>
          <a:bodyPr wrap="square">
            <a:spAutoFit/>
          </a:bodyPr>
          <a:lstStyle/>
          <a:p>
            <a:r>
              <a:rPr lang="fr-FR" sz="2400" dirty="0"/>
              <a:t>Déjà on ne parle pas de mort mais de dormition pour la Vierge. De plus, au groupe des apôtres qui auraient été prévenus par un ange de venir assister la Vierge, il ajoute Marie-Madeleine tête entre ses mains au 1</a:t>
            </a:r>
            <a:r>
              <a:rPr lang="fr-FR" sz="2400" baseline="30000" dirty="0"/>
              <a:t>er</a:t>
            </a:r>
            <a:r>
              <a:rPr lang="fr-FR" sz="2400" dirty="0"/>
              <a:t> plan</a:t>
            </a:r>
            <a:br>
              <a:rPr lang="fr-FR" sz="2400" dirty="0"/>
            </a:br>
            <a:r>
              <a:rPr lang="fr-FR" sz="2400" dirty="0"/>
              <a:t>Une scène théâtrale avec le grand drapé rouge où les apôtres non reconnaissables expriment leur chagrin, leur désespoir : certains ferment les yeux car ils sont en larmes, d’autres se tiennent la gorge ne pouvant exprimer le moindre mot.</a:t>
            </a:r>
            <a:br>
              <a:rPr lang="fr-FR" sz="2400" dirty="0"/>
            </a:br>
            <a:r>
              <a:rPr lang="fr-FR" sz="2400" dirty="0"/>
              <a:t>La composition est très équilibrée, tous les personnages sont concentrés autour de la Vierge posée sur une modeste planche de bois </a:t>
            </a:r>
            <a:br>
              <a:rPr lang="fr-FR" sz="2400" dirty="0"/>
            </a:br>
            <a:r>
              <a:rPr lang="fr-FR" sz="2400" dirty="0"/>
              <a:t>Le drame est exprimé dans une œuvre réaliste, trop profane pour être acceptée </a:t>
            </a:r>
            <a:br>
              <a:rPr lang="fr-FR" sz="2400" dirty="0"/>
            </a:br>
            <a:r>
              <a:rPr lang="fr-FR" sz="2400" dirty="0"/>
              <a:t/>
            </a:r>
            <a:br>
              <a:rPr lang="fr-FR" sz="2400" dirty="0"/>
            </a:br>
            <a:endParaRPr lang="fr-FR" sz="2400" dirty="0"/>
          </a:p>
        </p:txBody>
      </p:sp>
    </p:spTree>
    <p:extLst>
      <p:ext uri="{BB962C8B-B14F-4D97-AF65-F5344CB8AC3E}">
        <p14:creationId xmlns:p14="http://schemas.microsoft.com/office/powerpoint/2010/main" val="17389071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9380" y="1227571"/>
            <a:ext cx="11942620" cy="1325563"/>
          </a:xfrm>
        </p:spPr>
        <p:txBody>
          <a:bodyPr>
            <a:noAutofit/>
          </a:bodyPr>
          <a:lstStyle/>
          <a:p>
            <a:r>
              <a:rPr lang="fr-FR" b="1" u="sng" dirty="0"/>
              <a:t/>
            </a:r>
            <a:br>
              <a:rPr lang="fr-FR" b="1" u="sng" dirty="0"/>
            </a:br>
            <a:r>
              <a:rPr lang="fr-FR" sz="2400" dirty="0" smtClean="0">
                <a:latin typeface="+mn-lt"/>
              </a:rPr>
              <a:t>Entre 1600 et le 28 mai 1606 c’est une succession de délits commis par CARAVAGE!!</a:t>
            </a:r>
            <a:br>
              <a:rPr lang="fr-FR" sz="2400" dirty="0" smtClean="0">
                <a:latin typeface="+mn-lt"/>
              </a:rPr>
            </a:br>
            <a:r>
              <a:rPr lang="fr-FR" sz="2400" dirty="0">
                <a:latin typeface="+mn-lt"/>
              </a:rPr>
              <a:t>	</a:t>
            </a:r>
            <a:r>
              <a:rPr lang="fr-FR" sz="2400" dirty="0" smtClean="0">
                <a:latin typeface="+mn-lt"/>
              </a:rPr>
              <a:t>- 19 novembre 1600 : coups et blessures avec bâton et épée</a:t>
            </a:r>
            <a:br>
              <a:rPr lang="fr-FR" sz="2400" dirty="0" smtClean="0">
                <a:latin typeface="+mn-lt"/>
              </a:rPr>
            </a:br>
            <a:r>
              <a:rPr lang="fr-FR" sz="2400" dirty="0" smtClean="0">
                <a:latin typeface="+mn-lt"/>
              </a:rPr>
              <a:t>	- 1601  : il blesse un garde du château St Ange</a:t>
            </a:r>
            <a:br>
              <a:rPr lang="fr-FR" sz="2400" dirty="0" smtClean="0">
                <a:latin typeface="+mn-lt"/>
              </a:rPr>
            </a:br>
            <a:r>
              <a:rPr lang="fr-FR" sz="2400" dirty="0">
                <a:latin typeface="+mn-lt"/>
              </a:rPr>
              <a:t>	</a:t>
            </a:r>
            <a:r>
              <a:rPr lang="fr-FR" sz="2400" dirty="0" smtClean="0">
                <a:latin typeface="+mn-lt"/>
              </a:rPr>
              <a:t>- 1604 : un garçon d’auberge lui reproche de lui avoir lancé à la figure un plat d’artichauts brûlants</a:t>
            </a:r>
            <a:br>
              <a:rPr lang="fr-FR" sz="2400" dirty="0" smtClean="0">
                <a:latin typeface="+mn-lt"/>
              </a:rPr>
            </a:br>
            <a:r>
              <a:rPr lang="fr-FR" sz="2400" dirty="0">
                <a:latin typeface="+mn-lt"/>
              </a:rPr>
              <a:t>	</a:t>
            </a:r>
            <a:r>
              <a:rPr lang="fr-FR" sz="2400" dirty="0" smtClean="0">
                <a:latin typeface="+mn-lt"/>
              </a:rPr>
              <a:t>- mai 1605 : port d’arme illégal, agresse et blesse gravement à la tête un notaire qui venait lui signifier l’interdiction de fréquenter Léna qu’il qualifie de prostituée des bas fonds</a:t>
            </a:r>
            <a:br>
              <a:rPr lang="fr-FR" sz="2400" dirty="0" smtClean="0">
                <a:latin typeface="+mn-lt"/>
              </a:rPr>
            </a:br>
            <a:r>
              <a:rPr lang="fr-FR" sz="2400" dirty="0">
                <a:latin typeface="+mn-lt"/>
              </a:rPr>
              <a:t>	</a:t>
            </a:r>
            <a:r>
              <a:rPr lang="fr-FR" sz="2400" dirty="0" smtClean="0">
                <a:latin typeface="+mn-lt"/>
              </a:rPr>
              <a:t>- toujours en 1605, sa logeuse qui l’avait mis à la porte pour 6 mois de loyers impayé l’accuse d’avoir démoli ses volets à coups de pierres</a:t>
            </a:r>
            <a:r>
              <a:rPr lang="fr-FR" sz="2400" b="1" u="sng" dirty="0" smtClean="0">
                <a:latin typeface="+mn-lt"/>
              </a:rPr>
              <a:t/>
            </a:r>
            <a:br>
              <a:rPr lang="fr-FR" sz="2400" b="1" u="sng" dirty="0" smtClean="0">
                <a:latin typeface="+mn-lt"/>
              </a:rPr>
            </a:br>
            <a:r>
              <a:rPr lang="fr-FR" sz="2400" b="1" u="sng" dirty="0">
                <a:latin typeface="+mn-lt"/>
              </a:rPr>
              <a:t/>
            </a:r>
            <a:br>
              <a:rPr lang="fr-FR" sz="2400" b="1" u="sng" dirty="0">
                <a:latin typeface="+mn-lt"/>
              </a:rPr>
            </a:br>
            <a:endParaRPr lang="fr-FR" sz="2400" b="1" u="sng" dirty="0">
              <a:latin typeface="+mn-lt"/>
            </a:endParaRPr>
          </a:p>
        </p:txBody>
      </p:sp>
      <p:sp>
        <p:nvSpPr>
          <p:cNvPr id="3" name="Rectangle 2"/>
          <p:cNvSpPr/>
          <p:nvPr/>
        </p:nvSpPr>
        <p:spPr>
          <a:xfrm>
            <a:off x="249380" y="3501379"/>
            <a:ext cx="11797147" cy="4154984"/>
          </a:xfrm>
          <a:prstGeom prst="rect">
            <a:avLst/>
          </a:prstGeom>
        </p:spPr>
        <p:txBody>
          <a:bodyPr wrap="square">
            <a:spAutoFit/>
          </a:bodyPr>
          <a:lstStyle/>
          <a:p>
            <a:r>
              <a:rPr lang="fr-FR" sz="2400" dirty="0"/>
              <a:t>Le drame c’est le </a:t>
            </a:r>
            <a:r>
              <a:rPr lang="fr-FR" sz="2400" u="sng" dirty="0"/>
              <a:t>28 mai 1606</a:t>
            </a:r>
            <a:br>
              <a:rPr lang="fr-FR" sz="2400" u="sng" dirty="0"/>
            </a:br>
            <a:r>
              <a:rPr lang="fr-FR" sz="2400" dirty="0" smtClean="0"/>
              <a:t>Alors </a:t>
            </a:r>
            <a:r>
              <a:rPr lang="fr-FR" sz="2400" dirty="0"/>
              <a:t>que dans Rome c’est la fête; toute la ville célèbre le couronnement du nouveau pape Paul V, CARAVAGE va se quereller avec un jeune noble à la réputation sulfureuse </a:t>
            </a:r>
            <a:r>
              <a:rPr lang="fr-FR" sz="2400" u="sng" dirty="0" err="1"/>
              <a:t>Ranuccio</a:t>
            </a:r>
            <a:r>
              <a:rPr lang="fr-FR" sz="2400" u="sng" dirty="0"/>
              <a:t> TOMASSONI et il le tue.</a:t>
            </a:r>
            <a:br>
              <a:rPr lang="fr-FR" sz="2400" u="sng" dirty="0"/>
            </a:br>
            <a:r>
              <a:rPr lang="fr-FR" sz="2400" dirty="0" smtClean="0"/>
              <a:t>On </a:t>
            </a:r>
            <a:r>
              <a:rPr lang="fr-FR" sz="2400" dirty="0"/>
              <a:t>ne connait pas véritablement la raison du duel </a:t>
            </a:r>
            <a:r>
              <a:rPr lang="fr-FR" sz="2400" dirty="0" smtClean="0"/>
              <a:t>: jalousie </a:t>
            </a:r>
            <a:r>
              <a:rPr lang="fr-FR" sz="2400" dirty="0"/>
              <a:t>à l’égard d’une prostituée?</a:t>
            </a:r>
            <a:br>
              <a:rPr lang="fr-FR" sz="2400" dirty="0"/>
            </a:br>
            <a:r>
              <a:rPr lang="fr-FR" sz="2400" dirty="0" smtClean="0"/>
              <a:t> </a:t>
            </a:r>
            <a:r>
              <a:rPr lang="fr-FR" sz="2400" dirty="0"/>
              <a:t>dette de jeu?</a:t>
            </a:r>
            <a:br>
              <a:rPr lang="fr-FR" sz="2400" dirty="0"/>
            </a:br>
            <a:r>
              <a:rPr lang="fr-FR" sz="2400" dirty="0" smtClean="0"/>
              <a:t>Il </a:t>
            </a:r>
            <a:r>
              <a:rPr lang="fr-FR" sz="2400" dirty="0"/>
              <a:t>quitte Rome en catastrophe, est condamné à mort par contumace et alors la cavale commence et </a:t>
            </a:r>
            <a:r>
              <a:rPr lang="fr-FR" sz="2400" u="sng" dirty="0"/>
              <a:t>avec cet exil forcé ses tableaux vont être encore plus sombres, plus mortifères.</a:t>
            </a:r>
            <a:br>
              <a:rPr lang="fr-FR" sz="2400" u="sng" dirty="0"/>
            </a:br>
            <a:r>
              <a:rPr lang="fr-FR" sz="2400" dirty="0"/>
              <a:t/>
            </a:r>
            <a:br>
              <a:rPr lang="fr-FR" sz="2400" dirty="0"/>
            </a:br>
            <a:r>
              <a:rPr lang="fr-FR" sz="2400" dirty="0"/>
              <a:t/>
            </a:r>
            <a:br>
              <a:rPr lang="fr-FR" sz="2400" dirty="0"/>
            </a:br>
            <a:endParaRPr lang="fr-FR" sz="2400" dirty="0"/>
          </a:p>
        </p:txBody>
      </p:sp>
    </p:spTree>
    <p:extLst>
      <p:ext uri="{BB962C8B-B14F-4D97-AF65-F5344CB8AC3E}">
        <p14:creationId xmlns:p14="http://schemas.microsoft.com/office/powerpoint/2010/main" val="2303622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6169" y="1518516"/>
            <a:ext cx="11532429" cy="1325563"/>
          </a:xfrm>
        </p:spPr>
        <p:txBody>
          <a:bodyPr>
            <a:noAutofit/>
          </a:bodyPr>
          <a:lstStyle/>
          <a:p>
            <a:r>
              <a:rPr lang="fr-FR" sz="2800" b="1" dirty="0" smtClean="0"/>
              <a:t>« Flagellation du Christ » </a:t>
            </a:r>
            <a:r>
              <a:rPr lang="fr-FR" sz="2800" dirty="0" smtClean="0"/>
              <a:t>1607 (286 x213cm)</a:t>
            </a:r>
            <a:br>
              <a:rPr lang="fr-FR" sz="2800" dirty="0" smtClean="0"/>
            </a:br>
            <a:r>
              <a:rPr lang="fr-FR" sz="2800" dirty="0" smtClean="0"/>
              <a:t>Musée Capodimonte Naples</a:t>
            </a:r>
            <a:br>
              <a:rPr lang="fr-FR" sz="2800" dirty="0" smtClean="0"/>
            </a:br>
            <a:r>
              <a:rPr lang="fr-FR" sz="2800" dirty="0"/>
              <a:t/>
            </a:r>
            <a:br>
              <a:rPr lang="fr-FR" sz="2800" dirty="0"/>
            </a:br>
            <a:r>
              <a:rPr lang="fr-FR" sz="2800" dirty="0" smtClean="0"/>
              <a:t>A Naples, on ne se soucie pas des forfaits du peintre puisqu’il reçoit des commandes comme ici par Tomasso di Franchis pour la chapelle familiale de San Domenico Maggiore.</a:t>
            </a:r>
            <a:br>
              <a:rPr lang="fr-FR" sz="2800" dirty="0" smtClean="0"/>
            </a:br>
            <a:r>
              <a:rPr lang="fr-FR" sz="2800" dirty="0"/>
              <a:t/>
            </a:r>
            <a:br>
              <a:rPr lang="fr-FR" sz="2800" dirty="0"/>
            </a:br>
            <a:r>
              <a:rPr lang="fr-FR" sz="2800" dirty="0" smtClean="0"/>
              <a:t>Il s’inspire d’œuvres relatant le Christ à la colonne ( sans doute vues dans la collection des Colonna) mais ajoute ici, outre la flagellation par 2 bourreaux, le supplice de la couronne d’épines et ce afin de donner plus de pathos à la scène</a:t>
            </a:r>
            <a:endParaRPr lang="fr-FR" sz="2800" dirty="0"/>
          </a:p>
        </p:txBody>
      </p:sp>
      <p:sp>
        <p:nvSpPr>
          <p:cNvPr id="3" name="Rectangle 2"/>
          <p:cNvSpPr/>
          <p:nvPr/>
        </p:nvSpPr>
        <p:spPr>
          <a:xfrm>
            <a:off x="387926" y="4460347"/>
            <a:ext cx="11270671" cy="1938992"/>
          </a:xfrm>
          <a:prstGeom prst="rect">
            <a:avLst/>
          </a:prstGeom>
        </p:spPr>
        <p:txBody>
          <a:bodyPr wrap="square">
            <a:spAutoFit/>
          </a:bodyPr>
          <a:lstStyle/>
          <a:p>
            <a:r>
              <a:rPr lang="fr-FR" sz="2400" dirty="0"/>
              <a:t>Le Christ est en peine lumière, la blancheur de sa carnation irradie tout comme celle du </a:t>
            </a:r>
            <a:r>
              <a:rPr lang="fr-FR" sz="2400" dirty="0" err="1"/>
              <a:t>périzonium</a:t>
            </a:r>
            <a:r>
              <a:rPr lang="fr-FR" sz="2400" dirty="0"/>
              <a:t> qui contraste avec les tissus crasseux des 3 bourreaux</a:t>
            </a:r>
            <a:br>
              <a:rPr lang="fr-FR" sz="2400" dirty="0"/>
            </a:br>
            <a:r>
              <a:rPr lang="fr-FR" sz="2400" dirty="0"/>
              <a:t>Ceux-ci sont représentés en plein effort dans leur ignoble tâche ( muscles bandés, visages grimaçants)</a:t>
            </a:r>
            <a:br>
              <a:rPr lang="fr-FR" sz="2400" dirty="0"/>
            </a:br>
            <a:r>
              <a:rPr lang="fr-FR" sz="2400" dirty="0"/>
              <a:t>La colonne est à peine visible hormis le socle sculpté et toujours un décor dépouillé</a:t>
            </a:r>
            <a:endParaRPr lang="fr-FR" sz="2400" dirty="0"/>
          </a:p>
        </p:txBody>
      </p:sp>
    </p:spTree>
    <p:extLst>
      <p:ext uri="{BB962C8B-B14F-4D97-AF65-F5344CB8AC3E}">
        <p14:creationId xmlns:p14="http://schemas.microsoft.com/office/powerpoint/2010/main" val="3575525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809" y="3420052"/>
            <a:ext cx="11028217" cy="1325563"/>
          </a:xfrm>
        </p:spPr>
        <p:txBody>
          <a:bodyPr>
            <a:noAutofit/>
          </a:bodyPr>
          <a:lstStyle/>
          <a:p>
            <a:r>
              <a:rPr lang="fr-FR" sz="2800" b="1" u="sng" dirty="0" smtClean="0"/>
              <a:t>En juillet 1607, il arrive à MALTE </a:t>
            </a:r>
            <a:r>
              <a:rPr lang="fr-FR" sz="2800" dirty="0" smtClean="0"/>
              <a:t>à bord d’une embarcation menée par</a:t>
            </a:r>
            <a:br>
              <a:rPr lang="fr-FR" sz="2800" dirty="0" smtClean="0"/>
            </a:br>
            <a:r>
              <a:rPr lang="fr-FR" sz="2800" dirty="0" smtClean="0"/>
              <a:t>Fabrizio SFORZA COLONNA ( le fils de la marquise)</a:t>
            </a:r>
            <a:br>
              <a:rPr lang="fr-FR" sz="2800" dirty="0" smtClean="0"/>
            </a:br>
            <a:r>
              <a:rPr lang="fr-FR" sz="2800" dirty="0"/>
              <a:t/>
            </a:r>
            <a:br>
              <a:rPr lang="fr-FR" sz="2800" dirty="0"/>
            </a:br>
            <a:r>
              <a:rPr lang="fr-FR" sz="2800" dirty="0" smtClean="0"/>
              <a:t>Il va chercher refuge près d’influents mécènes, il se rapproche de l’Ordre des Chevaliers pour lequel il va réaliser de splendides tableaux et toujours grâce à la protection de la marquise il va être nommé Chevalier de l’Ordre de Malte. Ses œuvres permettent de valoriser la puissance à la fois de l’Ordre mais aussi de l’ile ( supériorité du monde chrétien sur les musulmans)</a:t>
            </a:r>
            <a:br>
              <a:rPr lang="fr-FR" sz="2800" dirty="0" smtClean="0"/>
            </a:br>
            <a:r>
              <a:rPr lang="fr-FR" sz="2800" dirty="0"/>
              <a:t/>
            </a:r>
            <a:br>
              <a:rPr lang="fr-FR" sz="2800" dirty="0"/>
            </a:br>
            <a:r>
              <a:rPr lang="fr-FR" sz="2800" dirty="0" smtClean="0"/>
              <a:t>Hélas, son fort caractère, ses excès, ses fréquentations vont l’amener à violer les rigoureux statuts de l’Ordre : une rixe en aout </a:t>
            </a:r>
            <a:r>
              <a:rPr lang="fr-FR" sz="2800" b="1" dirty="0" smtClean="0"/>
              <a:t>1608</a:t>
            </a:r>
            <a:r>
              <a:rPr lang="fr-FR" sz="2800" dirty="0" smtClean="0"/>
              <a:t> va le conduire à la forteresse Sant Angelo d’où il parvient à s’échapper le </a:t>
            </a:r>
            <a:r>
              <a:rPr lang="fr-FR" sz="2800" b="1" dirty="0" smtClean="0"/>
              <a:t>6 octobre</a:t>
            </a:r>
            <a:r>
              <a:rPr lang="fr-FR" sz="2800" dirty="0" smtClean="0"/>
              <a:t>.</a:t>
            </a:r>
            <a:br>
              <a:rPr lang="fr-FR" sz="2800" dirty="0" smtClean="0"/>
            </a:br>
            <a:r>
              <a:rPr lang="fr-FR" sz="2800" dirty="0" smtClean="0"/>
              <a:t>Ce fait entrainera </a:t>
            </a:r>
            <a:r>
              <a:rPr lang="fr-FR" sz="2800" u="sng" dirty="0" smtClean="0"/>
              <a:t>la privation de l’habit, sa dégradation et son expulsion. </a:t>
            </a:r>
            <a:br>
              <a:rPr lang="fr-FR" sz="2800" u="sng" dirty="0" smtClean="0"/>
            </a:br>
            <a:r>
              <a:rPr lang="fr-FR" sz="2800" u="sng" dirty="0"/>
              <a:t/>
            </a:r>
            <a:br>
              <a:rPr lang="fr-FR" sz="2800" u="sng" dirty="0"/>
            </a:br>
            <a:r>
              <a:rPr lang="fr-FR" sz="2800" dirty="0" smtClean="0"/>
              <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3574078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55863" y="2243464"/>
            <a:ext cx="10411691" cy="1325563"/>
          </a:xfrm>
        </p:spPr>
        <p:txBody>
          <a:bodyPr>
            <a:normAutofit fontScale="90000"/>
          </a:bodyPr>
          <a:lstStyle/>
          <a:p>
            <a:r>
              <a:rPr lang="fr-FR" sz="2700" u="sng" dirty="0"/>
              <a:t>1</a:t>
            </a:r>
            <a:r>
              <a:rPr lang="fr-FR" sz="2700" u="sng" baseline="30000" dirty="0"/>
              <a:t>er</a:t>
            </a:r>
            <a:r>
              <a:rPr lang="fr-FR" sz="2700" u="sng" dirty="0"/>
              <a:t> détail </a:t>
            </a:r>
            <a:r>
              <a:rPr lang="fr-FR" sz="2700" dirty="0"/>
              <a:t>intéressant: il signe « </a:t>
            </a:r>
            <a:r>
              <a:rPr lang="fr-FR" sz="2700" dirty="0" err="1"/>
              <a:t>F.MichelAn</a:t>
            </a:r>
            <a:r>
              <a:rPr lang="fr-FR" sz="2700" dirty="0"/>
              <a:t> » dans le sang qui jaillit de la tête tranchée du saint </a:t>
            </a:r>
            <a:r>
              <a:rPr lang="fr-FR" sz="2700" dirty="0" smtClean="0"/>
              <a:t>( </a:t>
            </a:r>
            <a:r>
              <a:rPr lang="fr-FR" sz="2700" dirty="0"/>
              <a:t>F = frère= il est entré dans l’Ordre le 14 juillet 1608)</a:t>
            </a:r>
            <a:br>
              <a:rPr lang="fr-FR" sz="2700" dirty="0"/>
            </a:br>
            <a:r>
              <a:rPr lang="fr-FR" sz="2700" u="sng" dirty="0"/>
              <a:t>2</a:t>
            </a:r>
            <a:r>
              <a:rPr lang="fr-FR" sz="2700" u="sng" baseline="30000" dirty="0"/>
              <a:t>nd</a:t>
            </a:r>
            <a:r>
              <a:rPr lang="fr-FR" sz="2700" u="sng" dirty="0"/>
              <a:t> détail</a:t>
            </a:r>
            <a:r>
              <a:rPr lang="fr-FR" sz="2700" dirty="0"/>
              <a:t>: la décapitation était la peine encourue pour les chevaliers coupables de crime</a:t>
            </a:r>
            <a:br>
              <a:rPr lang="fr-FR" sz="2700" dirty="0"/>
            </a:br>
            <a:r>
              <a:rPr lang="fr-FR" sz="2700" u="sng" dirty="0"/>
              <a:t>3</a:t>
            </a:r>
            <a:r>
              <a:rPr lang="fr-FR" sz="2700" u="sng" baseline="30000" dirty="0"/>
              <a:t>ème</a:t>
            </a:r>
            <a:r>
              <a:rPr lang="fr-FR" sz="2700" u="sng" dirty="0"/>
              <a:t> détail</a:t>
            </a:r>
            <a:r>
              <a:rPr lang="fr-FR" sz="2700" dirty="0"/>
              <a:t>: originalité de la scène </a:t>
            </a:r>
            <a:r>
              <a:rPr lang="fr-FR" sz="2700" dirty="0" smtClean="0"/>
              <a:t>inhabituelle :</a:t>
            </a:r>
            <a:endParaRPr lang="fr-FR" sz="2700" dirty="0"/>
          </a:p>
        </p:txBody>
      </p:sp>
      <p:sp>
        <p:nvSpPr>
          <p:cNvPr id="3" name="Rectangle 2"/>
          <p:cNvSpPr/>
          <p:nvPr/>
        </p:nvSpPr>
        <p:spPr>
          <a:xfrm>
            <a:off x="0" y="303257"/>
            <a:ext cx="6244936" cy="1200329"/>
          </a:xfrm>
          <a:prstGeom prst="rect">
            <a:avLst/>
          </a:prstGeom>
        </p:spPr>
        <p:txBody>
          <a:bodyPr wrap="square">
            <a:spAutoFit/>
          </a:bodyPr>
          <a:lstStyle/>
          <a:p>
            <a:r>
              <a:rPr lang="fr-FR" sz="2400" b="1" dirty="0"/>
              <a:t>« Décollation de saint Jean-Baptiste » </a:t>
            </a:r>
            <a:r>
              <a:rPr lang="fr-FR" sz="2400" dirty="0" smtClean="0"/>
              <a:t>1608 </a:t>
            </a:r>
          </a:p>
          <a:p>
            <a:r>
              <a:rPr lang="fr-FR" sz="2400" dirty="0" smtClean="0"/>
              <a:t>(361 </a:t>
            </a:r>
            <a:r>
              <a:rPr lang="fr-FR" sz="2400" dirty="0"/>
              <a:t>x 520 </a:t>
            </a:r>
            <a:r>
              <a:rPr lang="fr-FR" sz="2400" dirty="0" smtClean="0"/>
              <a:t>cm) oratoire </a:t>
            </a:r>
            <a:r>
              <a:rPr lang="fr-FR" sz="2400" dirty="0"/>
              <a:t>de la cathédrale Saint </a:t>
            </a:r>
            <a:r>
              <a:rPr lang="fr-FR" sz="2400" dirty="0" smtClean="0"/>
              <a:t>Jean La Valette ( </a:t>
            </a:r>
            <a:r>
              <a:rPr lang="fr-FR" sz="2400" dirty="0"/>
              <a:t>MALTE)</a:t>
            </a:r>
          </a:p>
        </p:txBody>
      </p:sp>
      <p:sp>
        <p:nvSpPr>
          <p:cNvPr id="4" name="Rectangle 3"/>
          <p:cNvSpPr/>
          <p:nvPr/>
        </p:nvSpPr>
        <p:spPr>
          <a:xfrm>
            <a:off x="290946" y="3976396"/>
            <a:ext cx="11161567" cy="2308324"/>
          </a:xfrm>
          <a:prstGeom prst="rect">
            <a:avLst/>
          </a:prstGeom>
        </p:spPr>
        <p:txBody>
          <a:bodyPr wrap="square">
            <a:spAutoFit/>
          </a:bodyPr>
          <a:lstStyle/>
          <a:p>
            <a:r>
              <a:rPr lang="fr-FR" sz="2400" dirty="0">
                <a:latin typeface="+mj-lt"/>
              </a:rPr>
              <a:t>Il plante le décor dans la cour de la prison avec 2 prisonniers qui assistent à la scène derrière les barreaux.</a:t>
            </a:r>
            <a:br>
              <a:rPr lang="fr-FR" sz="2400" dirty="0">
                <a:latin typeface="+mj-lt"/>
              </a:rPr>
            </a:br>
            <a:r>
              <a:rPr lang="fr-FR" sz="2400" dirty="0">
                <a:latin typeface="+mj-lt"/>
              </a:rPr>
              <a:t>Tenant le plateau destiné à recevoir la tête c’est </a:t>
            </a:r>
            <a:r>
              <a:rPr lang="fr-FR" sz="2400" u="sng" dirty="0" smtClean="0">
                <a:latin typeface="+mj-lt"/>
              </a:rPr>
              <a:t>Salomé </a:t>
            </a:r>
            <a:r>
              <a:rPr lang="fr-FR" sz="2400" dirty="0" smtClean="0">
                <a:latin typeface="+mj-lt"/>
              </a:rPr>
              <a:t>près d’elle, la </a:t>
            </a:r>
            <a:r>
              <a:rPr lang="fr-FR" sz="2400" dirty="0">
                <a:latin typeface="+mj-lt"/>
              </a:rPr>
              <a:t>vieille personne c’est sa mère </a:t>
            </a:r>
            <a:r>
              <a:rPr lang="fr-FR" sz="2400" u="sng" dirty="0">
                <a:latin typeface="+mj-lt"/>
              </a:rPr>
              <a:t>Hérodiad</a:t>
            </a:r>
            <a:r>
              <a:rPr lang="fr-FR" sz="2400" dirty="0">
                <a:latin typeface="+mj-lt"/>
              </a:rPr>
              <a:t>e qui voulait la mort de J.B. </a:t>
            </a:r>
            <a:r>
              <a:rPr lang="fr-FR" sz="2400" dirty="0" smtClean="0">
                <a:latin typeface="+mj-lt"/>
              </a:rPr>
              <a:t>Le </a:t>
            </a:r>
            <a:r>
              <a:rPr lang="fr-FR" sz="2400" dirty="0">
                <a:latin typeface="+mj-lt"/>
              </a:rPr>
              <a:t>geôlier montre du doigt le plateau où devra être déposée la </a:t>
            </a:r>
            <a:r>
              <a:rPr lang="fr-FR" sz="2400" dirty="0" smtClean="0">
                <a:latin typeface="+mj-lt"/>
              </a:rPr>
              <a:t>tête. Le </a:t>
            </a:r>
            <a:r>
              <a:rPr lang="fr-FR" sz="2400" dirty="0">
                <a:latin typeface="+mj-lt"/>
              </a:rPr>
              <a:t>bourreau avec son imposante musculature s’apprête à sortir le poignard pour la «  </a:t>
            </a:r>
            <a:r>
              <a:rPr lang="fr-FR" sz="2400" dirty="0" err="1">
                <a:latin typeface="+mj-lt"/>
              </a:rPr>
              <a:t>misericordia</a:t>
            </a:r>
            <a:r>
              <a:rPr lang="fr-FR" sz="2400" dirty="0">
                <a:latin typeface="+mj-lt"/>
              </a:rPr>
              <a:t> » (achever le martyre en le décapitant)</a:t>
            </a:r>
          </a:p>
        </p:txBody>
      </p:sp>
    </p:spTree>
    <p:extLst>
      <p:ext uri="{BB962C8B-B14F-4D97-AF65-F5344CB8AC3E}">
        <p14:creationId xmlns:p14="http://schemas.microsoft.com/office/powerpoint/2010/main" val="1675813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1782" y="1445779"/>
            <a:ext cx="11173691" cy="1325563"/>
          </a:xfrm>
        </p:spPr>
        <p:txBody>
          <a:bodyPr>
            <a:noAutofit/>
          </a:bodyPr>
          <a:lstStyle/>
          <a:p>
            <a:r>
              <a:rPr lang="fr-FR" sz="2400" dirty="0" smtClean="0"/>
              <a:t>Après s’être échappé ( de manière rocambolesque) du fort en octobre 1608, il s’embarque pour la </a:t>
            </a:r>
            <a:r>
              <a:rPr lang="fr-FR" sz="2400" b="1" u="sng" dirty="0" smtClean="0"/>
              <a:t>Sicile</a:t>
            </a:r>
            <a:r>
              <a:rPr lang="fr-FR" sz="2400" dirty="0" smtClean="0"/>
              <a:t> </a:t>
            </a:r>
            <a:r>
              <a:rPr lang="fr-FR" sz="2400" dirty="0"/>
              <a:t> </a:t>
            </a:r>
            <a:r>
              <a:rPr lang="fr-FR" sz="2400" dirty="0" smtClean="0"/>
              <a:t>où il séjournera à Syracuse, à Messine puis à Palerme ( il aurait déclaré être chevalier de l’Ordre pour pouvoir effectuer le trajet de MALTE vers la SICILE)</a:t>
            </a:r>
            <a:br>
              <a:rPr lang="fr-FR" sz="2400" dirty="0" smtClean="0"/>
            </a:br>
            <a:r>
              <a:rPr lang="fr-FR" sz="2400" dirty="0" smtClean="0"/>
              <a:t>Il est hébergé par un ami et parvient à obtenir des commandes :</a:t>
            </a:r>
            <a:br>
              <a:rPr lang="fr-FR" sz="2400" dirty="0" smtClean="0"/>
            </a:br>
            <a:r>
              <a:rPr lang="fr-FR" sz="2400" dirty="0" smtClean="0"/>
              <a:t>«  </a:t>
            </a:r>
            <a:r>
              <a:rPr lang="fr-FR" sz="2400" b="1" dirty="0" smtClean="0"/>
              <a:t>L’Enterrement de sainte Lucie » </a:t>
            </a:r>
            <a:r>
              <a:rPr lang="fr-FR" sz="2400" dirty="0" smtClean="0"/>
              <a:t>pour l’église du même nom à Syracuse</a:t>
            </a:r>
            <a:br>
              <a:rPr lang="fr-FR" sz="2400" dirty="0" smtClean="0"/>
            </a:br>
            <a:r>
              <a:rPr lang="fr-FR" sz="2400" dirty="0" smtClean="0"/>
              <a:t>puis à Messine :</a:t>
            </a:r>
            <a:br>
              <a:rPr lang="fr-FR" sz="2400" dirty="0" smtClean="0"/>
            </a:br>
            <a:r>
              <a:rPr lang="fr-FR" sz="2400" b="1" dirty="0" smtClean="0"/>
              <a:t>«  La Résurrection de Lazare » </a:t>
            </a:r>
            <a:r>
              <a:rPr lang="fr-FR" sz="2400" dirty="0" smtClean="0"/>
              <a:t>pour le compte d’un riche marchand génois </a:t>
            </a:r>
            <a:r>
              <a:rPr lang="fr-FR" sz="2400" dirty="0" err="1" smtClean="0"/>
              <a:t>Giovani</a:t>
            </a:r>
            <a:r>
              <a:rPr lang="fr-FR" sz="2400" dirty="0" smtClean="0"/>
              <a:t> </a:t>
            </a:r>
            <a:r>
              <a:rPr lang="fr-FR" sz="2400" dirty="0" err="1" smtClean="0"/>
              <a:t>Battista</a:t>
            </a:r>
            <a:r>
              <a:rPr lang="fr-FR" sz="2400" dirty="0" smtClean="0"/>
              <a:t> de </a:t>
            </a:r>
            <a:r>
              <a:rPr lang="fr-FR" sz="2400" dirty="0" err="1" smtClean="0"/>
              <a:t>Lazari</a:t>
            </a:r>
            <a:r>
              <a:rPr lang="fr-FR" sz="2400" dirty="0" smtClean="0"/>
              <a:t/>
            </a:r>
            <a:br>
              <a:rPr lang="fr-FR" sz="2400" dirty="0" smtClean="0"/>
            </a:br>
            <a:r>
              <a:rPr lang="fr-FR" sz="2400" dirty="0" smtClean="0"/>
              <a:t>et </a:t>
            </a:r>
            <a:r>
              <a:rPr lang="fr-FR" sz="2400" b="1" dirty="0" smtClean="0"/>
              <a:t>«  Adoration des bergers » </a:t>
            </a:r>
            <a:r>
              <a:rPr lang="fr-FR" sz="2400" dirty="0" smtClean="0"/>
              <a:t>pour l’église des Capucins </a:t>
            </a:r>
            <a:endParaRPr lang="fr-FR" sz="2400" dirty="0"/>
          </a:p>
        </p:txBody>
      </p:sp>
      <p:sp>
        <p:nvSpPr>
          <p:cNvPr id="3" name="Rectangle 2"/>
          <p:cNvSpPr/>
          <p:nvPr/>
        </p:nvSpPr>
        <p:spPr>
          <a:xfrm>
            <a:off x="294409" y="3888985"/>
            <a:ext cx="11281064" cy="2308324"/>
          </a:xfrm>
          <a:prstGeom prst="rect">
            <a:avLst/>
          </a:prstGeom>
        </p:spPr>
        <p:txBody>
          <a:bodyPr wrap="square">
            <a:spAutoFit/>
          </a:bodyPr>
          <a:lstStyle/>
          <a:p>
            <a:r>
              <a:rPr lang="fr-FR" sz="2400" dirty="0"/>
              <a:t>En août ou septembre 1609, il quitte la Sicile pour se rendre à Naples </a:t>
            </a:r>
            <a:r>
              <a:rPr lang="fr-FR" sz="2400" dirty="0" smtClean="0"/>
              <a:t>où il </a:t>
            </a:r>
            <a:r>
              <a:rPr lang="fr-FR" sz="2400" dirty="0"/>
              <a:t>va vivre environ 1 an toujours grâce à la protection de la marquise COLONNA mais aussi à celle de l’aristocratie espagnole.</a:t>
            </a:r>
            <a:br>
              <a:rPr lang="fr-FR" sz="2400" dirty="0"/>
            </a:br>
            <a:r>
              <a:rPr lang="fr-FR" sz="2400" dirty="0" smtClean="0"/>
              <a:t>On </a:t>
            </a:r>
            <a:r>
              <a:rPr lang="fr-FR" sz="2400" dirty="0"/>
              <a:t>relève encore une rixe fin octobre 1609 dans une taverne, rixe qui lui valut une balafre au visage.</a:t>
            </a:r>
            <a:br>
              <a:rPr lang="fr-FR" sz="2400" dirty="0"/>
            </a:br>
            <a:r>
              <a:rPr lang="fr-FR" sz="2400" dirty="0" smtClean="0"/>
              <a:t>Quelques </a:t>
            </a:r>
            <a:r>
              <a:rPr lang="fr-FR" sz="2400" dirty="0"/>
              <a:t>toiles seront réalisées durant ce bref séjour à Naples.</a:t>
            </a:r>
          </a:p>
        </p:txBody>
      </p:sp>
    </p:spTree>
    <p:extLst>
      <p:ext uri="{BB962C8B-B14F-4D97-AF65-F5344CB8AC3E}">
        <p14:creationId xmlns:p14="http://schemas.microsoft.com/office/powerpoint/2010/main" val="2971146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2281" y="2858942"/>
            <a:ext cx="11367655" cy="1325563"/>
          </a:xfrm>
        </p:spPr>
        <p:txBody>
          <a:bodyPr>
            <a:noAutofit/>
          </a:bodyPr>
          <a:lstStyle/>
          <a:p>
            <a:r>
              <a:rPr lang="fr-FR" sz="2800" dirty="0" smtClean="0"/>
              <a:t>Il veut tenter de regagner Rome, il s’embarque sur une felouque emmenant avec lui 2 tableaux de Saint Jean Baptiste et une Madeleine:3 toiles destinées à gagner les faveurs du pape et de Scipion Borghèse, l’influent cardinal- neveu du pape.</a:t>
            </a:r>
            <a:br>
              <a:rPr lang="fr-FR" sz="2800" dirty="0" smtClean="0"/>
            </a:br>
            <a:r>
              <a:rPr lang="fr-FR" sz="2800" dirty="0" smtClean="0"/>
              <a:t>Il est contraint de faire escale à PORTO ERCOLE malheureusement la felouque repart avec ses toiles et il se retrouve dans le plus grand dénuement : </a:t>
            </a:r>
            <a:r>
              <a:rPr lang="fr-FR" sz="2800" b="1" dirty="0" smtClean="0"/>
              <a:t>il meurt le 18 juillet 1610</a:t>
            </a:r>
            <a:br>
              <a:rPr lang="fr-FR" sz="2800" b="1" dirty="0" smtClean="0"/>
            </a:br>
            <a:r>
              <a:rPr lang="fr-FR" sz="2800" b="1" dirty="0"/>
              <a:t/>
            </a:r>
            <a:br>
              <a:rPr lang="fr-FR" sz="2800" b="1" dirty="0"/>
            </a:br>
            <a:r>
              <a:rPr lang="fr-FR" sz="2800" b="1" dirty="0" smtClean="0"/>
              <a:t>Les causes de sa mort demeurent mystérieuses : maladie (paludisme)</a:t>
            </a:r>
            <a:br>
              <a:rPr lang="fr-FR" sz="2800" b="1" dirty="0" smtClean="0"/>
            </a:br>
            <a:r>
              <a:rPr lang="fr-FR" sz="2800" b="1" dirty="0" smtClean="0"/>
              <a:t>empoisonnement au plomb ( dû aux peintures), meurtre ( par des opposants de l’ombre)</a:t>
            </a:r>
            <a:r>
              <a:rPr lang="fr-FR" sz="2800" dirty="0" smtClean="0"/>
              <a:t/>
            </a:r>
            <a:br>
              <a:rPr lang="fr-FR" sz="2800" dirty="0" smtClean="0"/>
            </a:br>
            <a:r>
              <a:rPr lang="fr-FR" sz="2800" dirty="0"/>
              <a:t/>
            </a:r>
            <a:br>
              <a:rPr lang="fr-FR" sz="2800" dirty="0"/>
            </a:br>
            <a:endParaRPr lang="fr-FR" sz="2800" b="1" dirty="0"/>
          </a:p>
        </p:txBody>
      </p:sp>
    </p:spTree>
    <p:extLst>
      <p:ext uri="{BB962C8B-B14F-4D97-AF65-F5344CB8AC3E}">
        <p14:creationId xmlns:p14="http://schemas.microsoft.com/office/powerpoint/2010/main" val="6151512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6862" y="2121188"/>
            <a:ext cx="11256819" cy="1325563"/>
          </a:xfrm>
        </p:spPr>
        <p:txBody>
          <a:bodyPr>
            <a:noAutofit/>
          </a:bodyPr>
          <a:lstStyle/>
          <a:p>
            <a:r>
              <a:rPr lang="fr-FR" sz="2800" b="1" dirty="0" smtClean="0"/>
              <a:t>Artémisia GENTILESCHI </a:t>
            </a:r>
            <a:r>
              <a:rPr lang="fr-FR" sz="2800" dirty="0" smtClean="0"/>
              <a:t>( 1593-1653)</a:t>
            </a:r>
            <a:br>
              <a:rPr lang="fr-FR" sz="2800" dirty="0" smtClean="0"/>
            </a:br>
            <a:r>
              <a:rPr lang="fr-FR" sz="2800" dirty="0" smtClean="0"/>
              <a:t/>
            </a:r>
            <a:br>
              <a:rPr lang="fr-FR" sz="2800" dirty="0" smtClean="0"/>
            </a:br>
            <a:r>
              <a:rPr lang="fr-FR" sz="2800" dirty="0" smtClean="0"/>
              <a:t>Formée par son père, elle se montre exceptionnellement douée et accède au genre majeur de la peinture.</a:t>
            </a:r>
            <a:br>
              <a:rPr lang="fr-FR" sz="2800" dirty="0" smtClean="0"/>
            </a:br>
            <a:r>
              <a:rPr lang="fr-FR" sz="2800" dirty="0" smtClean="0"/>
              <a:t>Sa véritable filiation artistique c’est celle du CARAVAGE;</a:t>
            </a:r>
            <a:br>
              <a:rPr lang="fr-FR" sz="2800" dirty="0" smtClean="0"/>
            </a:br>
            <a:r>
              <a:rPr lang="fr-FR" sz="2800" dirty="0"/>
              <a:t/>
            </a:r>
            <a:br>
              <a:rPr lang="fr-FR" sz="2800" dirty="0"/>
            </a:br>
            <a:r>
              <a:rPr lang="fr-FR" sz="2800" dirty="0" smtClean="0"/>
              <a:t>En tant que femme, elle ne peut accéder à l’Académie St Luc… Son père demande donc à son assistant Agostino TASSI de poursuivre sa formation; en fait, il va la violer. </a:t>
            </a:r>
            <a:br>
              <a:rPr lang="fr-FR" sz="2800" dirty="0" smtClean="0"/>
            </a:br>
            <a:r>
              <a:rPr lang="fr-FR" sz="2800" dirty="0" smtClean="0"/>
              <a:t>Un lourd et long procès va marquer la jeune femme sur le plan personnel : elle doit subir des tortures et affirmer qu’elle n’a pas joué le jeu de la séduction… et sur le plan de la création, cet ignoble geste deviendra </a:t>
            </a:r>
            <a:r>
              <a:rPr lang="fr-FR" sz="2800" u="sng" dirty="0" smtClean="0"/>
              <a:t>une source d’inspiration </a:t>
            </a:r>
            <a:r>
              <a:rPr lang="fr-FR" sz="2800" dirty="0" smtClean="0"/>
              <a:t>et surtout </a:t>
            </a:r>
            <a:r>
              <a:rPr lang="fr-FR" sz="2800" u="sng" dirty="0" smtClean="0"/>
              <a:t>un catharsis</a:t>
            </a:r>
            <a:endParaRPr lang="fr-FR" sz="2800" u="sng" dirty="0"/>
          </a:p>
        </p:txBody>
      </p:sp>
    </p:spTree>
    <p:extLst>
      <p:ext uri="{BB962C8B-B14F-4D97-AF65-F5344CB8AC3E}">
        <p14:creationId xmlns:p14="http://schemas.microsoft.com/office/powerpoint/2010/main" val="2314381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8818" y="3181061"/>
            <a:ext cx="10778836" cy="1325563"/>
          </a:xfrm>
        </p:spPr>
        <p:txBody>
          <a:bodyPr>
            <a:noAutofit/>
          </a:bodyPr>
          <a:lstStyle/>
          <a:p>
            <a:r>
              <a:rPr lang="fr-FR" sz="2800" dirty="0" smtClean="0"/>
              <a:t>La scène artistique est toujours dominée par l’Italie qui avec LE CARAVAGE va voir naitre un courant artistique fort:  </a:t>
            </a:r>
            <a:r>
              <a:rPr lang="fr-FR" sz="2800" b="1" dirty="0" smtClean="0"/>
              <a:t>le baroque </a:t>
            </a:r>
            <a:r>
              <a:rPr lang="fr-FR" sz="2800" dirty="0" smtClean="0"/>
              <a:t>et surtout l’utilisation du </a:t>
            </a:r>
            <a:r>
              <a:rPr lang="fr-FR" sz="2800" u="sng" dirty="0" smtClean="0"/>
              <a:t>clair-obscur</a:t>
            </a:r>
            <a:r>
              <a:rPr lang="fr-FR" sz="2800" dirty="0" smtClean="0"/>
              <a:t>; ce peintre aura une influence considérable sur les peintres européens et ainsi RUBENS , REMBRANDT, VELASQUEZ, de la TOUR seront dans son sillage.</a:t>
            </a:r>
            <a:br>
              <a:rPr lang="fr-FR" sz="2800" dirty="0" smtClean="0"/>
            </a:br>
            <a:r>
              <a:rPr lang="fr-FR" sz="2800" dirty="0" smtClean="0"/>
              <a:t/>
            </a:r>
            <a:br>
              <a:rPr lang="fr-FR" sz="2800" dirty="0" smtClean="0"/>
            </a:br>
            <a:r>
              <a:rPr lang="fr-FR" sz="2800" dirty="0" smtClean="0"/>
              <a:t>Une Académie d’art verra le jour à Bologne sous l’impulsion des CARRACHE ( notamment Annibal) et de leurs disciples Guido RENI et</a:t>
            </a:r>
            <a:br>
              <a:rPr lang="fr-FR" sz="2800" dirty="0" smtClean="0"/>
            </a:br>
            <a:r>
              <a:rPr lang="fr-FR" sz="2800" dirty="0" smtClean="0"/>
              <a:t>LE DOMINIQUIN qui, eux, prôneront une peinture plus classique</a:t>
            </a:r>
            <a:br>
              <a:rPr lang="fr-FR" sz="2800" dirty="0" smtClean="0"/>
            </a:br>
            <a:r>
              <a:rPr lang="fr-FR" sz="2800" b="1" dirty="0" smtClean="0"/>
              <a:t/>
            </a:r>
            <a:br>
              <a:rPr lang="fr-FR" sz="2800" b="1" dirty="0" smtClean="0"/>
            </a:br>
            <a:r>
              <a:rPr lang="fr-FR" sz="2800" b="1" dirty="0" smtClean="0"/>
              <a:t>Le classicisme </a:t>
            </a:r>
            <a:r>
              <a:rPr lang="fr-FR" sz="2800" dirty="0" smtClean="0"/>
              <a:t>aura un bon accueil en France avec notamment Nicolas POUSSIN mais également Philippe de CHAMPAIGNE et LE LORRAIN</a:t>
            </a:r>
            <a:br>
              <a:rPr lang="fr-FR" sz="2800" dirty="0" smtClean="0"/>
            </a:br>
            <a:r>
              <a:rPr lang="fr-FR" sz="2800" dirty="0"/>
              <a:t/>
            </a:r>
            <a:br>
              <a:rPr lang="fr-FR" sz="2800" dirty="0"/>
            </a:br>
            <a:r>
              <a:rPr lang="fr-FR" sz="2800" dirty="0" smtClean="0"/>
              <a:t>Ce siècle sera marqué par deux catégories nouvelles : </a:t>
            </a:r>
            <a:r>
              <a:rPr lang="fr-FR" sz="2800" u="sng" dirty="0" smtClean="0"/>
              <a:t>la peinture de genre </a:t>
            </a:r>
            <a:r>
              <a:rPr lang="fr-FR" sz="2800" dirty="0" smtClean="0"/>
              <a:t>avec VERMEER et une reconstruction naturaliste du monde  avec des scènes </a:t>
            </a:r>
            <a:r>
              <a:rPr lang="fr-FR" sz="2800" u="sng" dirty="0" smtClean="0"/>
              <a:t>de paysages</a:t>
            </a:r>
            <a:r>
              <a:rPr lang="fr-FR" sz="2800" dirty="0" smtClean="0"/>
              <a:t>.</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31562637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3846" y="2401743"/>
            <a:ext cx="11481954" cy="1325563"/>
          </a:xfrm>
        </p:spPr>
        <p:txBody>
          <a:bodyPr>
            <a:normAutofit fontScale="90000"/>
          </a:bodyPr>
          <a:lstStyle/>
          <a:p>
            <a:r>
              <a:rPr lang="fr-FR" sz="2800" b="1" dirty="0" smtClean="0"/>
              <a:t>« Judith décapitant Holopherne » </a:t>
            </a:r>
            <a:r>
              <a:rPr lang="fr-FR" sz="2800" dirty="0" smtClean="0"/>
              <a:t>1612</a:t>
            </a:r>
            <a:br>
              <a:rPr lang="fr-FR" sz="2800" dirty="0" smtClean="0"/>
            </a:br>
            <a:r>
              <a:rPr lang="fr-FR" sz="2800" dirty="0" smtClean="0"/>
              <a:t>(159x156cm) Musée de Naples</a:t>
            </a:r>
            <a:br>
              <a:rPr lang="fr-FR" sz="2800" dirty="0" smtClean="0"/>
            </a:br>
            <a:r>
              <a:rPr lang="fr-FR" sz="2800" i="1" dirty="0" smtClean="0"/>
              <a:t>Elle réalisera plusieurs versions de cet épisode biblique</a:t>
            </a:r>
            <a:r>
              <a:rPr lang="fr-FR" sz="2800" dirty="0" smtClean="0"/>
              <a:t/>
            </a:r>
            <a:br>
              <a:rPr lang="fr-FR" sz="2800" dirty="0" smtClean="0"/>
            </a:br>
            <a:r>
              <a:rPr lang="fr-FR" sz="2800" dirty="0"/>
              <a:t/>
            </a:r>
            <a:br>
              <a:rPr lang="fr-FR" sz="2800" dirty="0"/>
            </a:br>
            <a:r>
              <a:rPr lang="fr-FR" sz="2800" dirty="0" smtClean="0"/>
              <a:t>C’est l’illustration de sa souffrance suite au viol qu’elle a subi un an plus tôt.</a:t>
            </a:r>
            <a:br>
              <a:rPr lang="fr-FR" sz="2800" dirty="0" smtClean="0"/>
            </a:br>
            <a:r>
              <a:rPr lang="fr-FR" sz="2800" dirty="0" smtClean="0"/>
              <a:t>Holopherne a les traits de Tassi, Judith ceux d’</a:t>
            </a:r>
            <a:r>
              <a:rPr lang="fr-FR" sz="2800" dirty="0" err="1" smtClean="0"/>
              <a:t>Artemisia</a:t>
            </a:r>
            <a:r>
              <a:rPr lang="fr-FR" sz="2800" dirty="0" smtClean="0"/>
              <a:t> : le sang qui inonde le drap évoque sa défloration, la décapitation pour certains historiens d’art est assimilée à une castration.</a:t>
            </a:r>
            <a:br>
              <a:rPr lang="fr-FR" sz="2800" dirty="0" smtClean="0"/>
            </a:br>
            <a:r>
              <a:rPr lang="fr-FR" sz="2800" dirty="0" smtClean="0"/>
              <a:t>Pour d’autres : on peut y voir une n</a:t>
            </a:r>
            <a:r>
              <a:rPr lang="fr-FR" sz="2800" b="1" dirty="0" smtClean="0"/>
              <a:t>aissance</a:t>
            </a:r>
            <a:r>
              <a:rPr lang="fr-FR" sz="2800" dirty="0" smtClean="0"/>
              <a:t> : celle d’</a:t>
            </a:r>
            <a:r>
              <a:rPr lang="fr-FR" sz="2800" dirty="0" err="1" smtClean="0"/>
              <a:t>Artemisia</a:t>
            </a:r>
            <a:r>
              <a:rPr lang="fr-FR" sz="2800" dirty="0" smtClean="0"/>
              <a:t> en tant </a:t>
            </a:r>
            <a:r>
              <a:rPr lang="fr-FR" sz="2800" b="1" dirty="0" smtClean="0"/>
              <a:t>qu’artiste</a:t>
            </a:r>
            <a:r>
              <a:rPr lang="fr-FR" sz="2800" dirty="0" smtClean="0"/>
              <a:t/>
            </a:r>
            <a:br>
              <a:rPr lang="fr-FR" sz="2800" dirty="0" smtClean="0"/>
            </a:br>
            <a:r>
              <a:rPr lang="fr-FR" sz="2800" dirty="0"/>
              <a:t/>
            </a:r>
            <a:br>
              <a:rPr lang="fr-FR" sz="2800" dirty="0"/>
            </a:br>
            <a:r>
              <a:rPr lang="fr-FR" sz="2800" dirty="0" smtClean="0"/>
              <a:t>On perçoit l’influence du Caravage avec l’important travail sur le clair-obscur</a:t>
            </a:r>
            <a:endParaRPr lang="fr-FR" sz="2800" dirty="0"/>
          </a:p>
        </p:txBody>
      </p:sp>
    </p:spTree>
    <p:extLst>
      <p:ext uri="{BB962C8B-B14F-4D97-AF65-F5344CB8AC3E}">
        <p14:creationId xmlns:p14="http://schemas.microsoft.com/office/powerpoint/2010/main" val="3722822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5462" y="2578389"/>
            <a:ext cx="11080174" cy="1325563"/>
          </a:xfrm>
        </p:spPr>
        <p:txBody>
          <a:bodyPr>
            <a:noAutofit/>
          </a:bodyPr>
          <a:lstStyle/>
          <a:p>
            <a:r>
              <a:rPr lang="fr-FR" sz="2800" dirty="0" smtClean="0"/>
              <a:t>Vers  1614, elle se marie, part pour Florence où son succès se confirme, elle reçoit des commandes des Médicis</a:t>
            </a:r>
            <a:br>
              <a:rPr lang="fr-FR" sz="2800" dirty="0" smtClean="0"/>
            </a:br>
            <a:r>
              <a:rPr lang="fr-FR" sz="2800" u="sng" dirty="0" smtClean="0"/>
              <a:t>Elle est la 1 ère femme à entrer à l’Académie de dessin</a:t>
            </a:r>
            <a:br>
              <a:rPr lang="fr-FR" sz="2800" u="sng" dirty="0" smtClean="0"/>
            </a:br>
            <a:r>
              <a:rPr lang="fr-FR" sz="2800" u="sng" dirty="0"/>
              <a:t/>
            </a:r>
            <a:br>
              <a:rPr lang="fr-FR" sz="2800" u="sng" dirty="0"/>
            </a:br>
            <a:r>
              <a:rPr lang="fr-FR" sz="2800" dirty="0"/>
              <a:t>S</a:t>
            </a:r>
            <a:r>
              <a:rPr lang="fr-FR" sz="2800" dirty="0" smtClean="0"/>
              <a:t>on mari étant un incapable qui, de surcroit, est très dépensier, elle le quitte et retourne à Rome en 1621, se lie d’amitié avec le secrétaire du</a:t>
            </a:r>
            <a:br>
              <a:rPr lang="fr-FR" sz="2800" dirty="0" smtClean="0"/>
            </a:br>
            <a:r>
              <a:rPr lang="fr-FR" sz="2800" dirty="0" smtClean="0"/>
              <a:t>cardinal Barberini ( protecteur de Nicolas POUSSIN) mais ayant peu de commandes, elle part pour Venise, puis pour Naples et enfin pour Londres (en 1638)où son père est installé à la demande du roi Charles 1</a:t>
            </a:r>
            <a:r>
              <a:rPr lang="fr-FR" sz="2800" baseline="30000" dirty="0" smtClean="0"/>
              <a:t>er</a:t>
            </a:r>
            <a:r>
              <a:rPr lang="fr-FR" sz="2800" dirty="0" smtClean="0"/>
              <a:t> d’Angleterre. Elle y restera jusqu’en 1642 puis finira ses jours à Naples où elle mourra sans doute de la peste.</a:t>
            </a:r>
            <a:br>
              <a:rPr lang="fr-FR" sz="2800" dirty="0" smtClean="0"/>
            </a:br>
            <a:r>
              <a:rPr lang="fr-FR" sz="2800" dirty="0"/>
              <a:t/>
            </a:r>
            <a:br>
              <a:rPr lang="fr-FR" sz="2800" dirty="0"/>
            </a:br>
            <a:r>
              <a:rPr lang="fr-FR" sz="2800" b="1" u="sng" dirty="0" smtClean="0"/>
              <a:t>C’est une artiste majeure du courant caravagesque </a:t>
            </a:r>
            <a:r>
              <a:rPr lang="fr-FR" sz="2800" dirty="0" smtClean="0"/>
              <a:t>qui </a:t>
            </a:r>
            <a:r>
              <a:rPr lang="fr-FR" sz="2800" dirty="0"/>
              <a:t>peindra une </a:t>
            </a:r>
            <a:r>
              <a:rPr lang="fr-FR" sz="2800" dirty="0" smtClean="0"/>
              <a:t>60taine </a:t>
            </a:r>
            <a:r>
              <a:rPr lang="fr-FR" sz="2800" dirty="0"/>
              <a:t>d’œuvres : beaucoup d’autoportraits ou des scènes inspirées de la Bible mettant en scène des </a:t>
            </a:r>
            <a:r>
              <a:rPr lang="fr-FR" sz="2800" dirty="0" smtClean="0"/>
              <a:t>héroïnes auxquelles elle prête ses traits.</a:t>
            </a:r>
            <a:endParaRPr lang="fr-FR" sz="2800" b="1" u="sng" dirty="0"/>
          </a:p>
        </p:txBody>
      </p:sp>
    </p:spTree>
    <p:extLst>
      <p:ext uri="{BB962C8B-B14F-4D97-AF65-F5344CB8AC3E}">
        <p14:creationId xmlns:p14="http://schemas.microsoft.com/office/powerpoint/2010/main" val="19571997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155" y="2058843"/>
            <a:ext cx="11897590" cy="1325563"/>
          </a:xfrm>
        </p:spPr>
        <p:txBody>
          <a:bodyPr>
            <a:normAutofit fontScale="90000"/>
          </a:bodyPr>
          <a:lstStyle/>
          <a:p>
            <a:r>
              <a:rPr lang="fr-FR" sz="2800" dirty="0" smtClean="0"/>
              <a:t>Illustration de l’influence caravagesque mais aussi pour chaque peintre expression de leur souffrance : Caravage se représente sous les traits de Goliath pour expier un crime qu’il a commis et pouvoir bénéficier de la grâce papale; quant à Artemisia ce sont les frais de Tassi</a:t>
            </a:r>
            <a:br>
              <a:rPr lang="fr-FR" sz="2800" dirty="0" smtClean="0"/>
            </a:br>
            <a:r>
              <a:rPr lang="fr-FR" sz="2800" dirty="0" smtClean="0"/>
              <a:t>qu’elle désigne avec cette victoire du faible sur le puissant.</a:t>
            </a:r>
            <a:endParaRPr lang="fr-FR" sz="2800" dirty="0"/>
          </a:p>
        </p:txBody>
      </p:sp>
      <p:sp>
        <p:nvSpPr>
          <p:cNvPr id="3" name="ZoneTexte 2"/>
          <p:cNvSpPr txBox="1"/>
          <p:nvPr/>
        </p:nvSpPr>
        <p:spPr>
          <a:xfrm>
            <a:off x="444212" y="233326"/>
            <a:ext cx="10684452" cy="2308324"/>
          </a:xfrm>
          <a:prstGeom prst="rect">
            <a:avLst/>
          </a:prstGeom>
          <a:noFill/>
        </p:spPr>
        <p:txBody>
          <a:bodyPr wrap="square" rtlCol="0">
            <a:spAutoFit/>
          </a:bodyPr>
          <a:lstStyle/>
          <a:p>
            <a:r>
              <a:rPr lang="fr-FR" sz="2400" b="1" dirty="0" smtClean="0"/>
              <a:t>« David tenant la tête de Goliath »</a:t>
            </a:r>
          </a:p>
          <a:p>
            <a:endParaRPr lang="fr-FR" sz="2400" b="1" dirty="0"/>
          </a:p>
          <a:p>
            <a:r>
              <a:rPr lang="fr-FR" sz="2400" dirty="0" smtClean="0"/>
              <a:t>LE CARAVAGE 1606/07(125x101cm)</a:t>
            </a:r>
          </a:p>
          <a:p>
            <a:r>
              <a:rPr lang="fr-FR" sz="2400" dirty="0" err="1" smtClean="0"/>
              <a:t>Artemisia</a:t>
            </a:r>
            <a:r>
              <a:rPr lang="fr-FR" sz="2400" dirty="0" smtClean="0"/>
              <a:t> </a:t>
            </a:r>
            <a:r>
              <a:rPr lang="fr-FR" sz="2400" dirty="0" smtClean="0"/>
              <a:t>vers 1612 ( 127x101cm)</a:t>
            </a:r>
          </a:p>
          <a:p>
            <a:endParaRPr lang="fr-FR" sz="2400" b="1" dirty="0"/>
          </a:p>
          <a:p>
            <a:endParaRPr lang="fr-FR" sz="2400" dirty="0"/>
          </a:p>
        </p:txBody>
      </p:sp>
      <p:sp>
        <p:nvSpPr>
          <p:cNvPr id="5" name="Rectangle 4"/>
          <p:cNvSpPr/>
          <p:nvPr/>
        </p:nvSpPr>
        <p:spPr>
          <a:xfrm>
            <a:off x="335971" y="3674055"/>
            <a:ext cx="10896601" cy="2677656"/>
          </a:xfrm>
          <a:prstGeom prst="rect">
            <a:avLst/>
          </a:prstGeom>
        </p:spPr>
        <p:txBody>
          <a:bodyPr wrap="square">
            <a:spAutoFit/>
          </a:bodyPr>
          <a:lstStyle/>
          <a:p>
            <a:r>
              <a:rPr lang="fr-FR" sz="2400" b="1" dirty="0"/>
              <a:t>« Autoportrait en joueuse de luth » </a:t>
            </a:r>
            <a:r>
              <a:rPr lang="fr-FR" sz="2400" dirty="0" smtClean="0"/>
              <a:t>1614/15   </a:t>
            </a:r>
            <a:r>
              <a:rPr lang="fr-FR" sz="2400" b="1" dirty="0" smtClean="0"/>
              <a:t>«</a:t>
            </a:r>
            <a:r>
              <a:rPr lang="fr-FR" sz="2400" b="1" dirty="0"/>
              <a:t> Le Joueur de Luth » </a:t>
            </a:r>
            <a:r>
              <a:rPr lang="fr-FR" sz="2400" dirty="0"/>
              <a:t>CARAVAGE 1596</a:t>
            </a:r>
          </a:p>
          <a:p>
            <a:r>
              <a:rPr lang="fr-FR" sz="2400" dirty="0"/>
              <a:t/>
            </a:r>
            <a:br>
              <a:rPr lang="fr-FR" sz="2400" dirty="0"/>
            </a:br>
            <a:r>
              <a:rPr lang="fr-FR" sz="2400" dirty="0"/>
              <a:t/>
            </a:r>
            <a:br>
              <a:rPr lang="fr-FR" sz="2400" dirty="0"/>
            </a:br>
            <a:r>
              <a:rPr lang="fr-FR" sz="2400" dirty="0"/>
              <a:t>Elle n’hésite pas à se montrer en femme séductrice avec son décolleté, son regard direct</a:t>
            </a:r>
            <a:br>
              <a:rPr lang="fr-FR" sz="2400" dirty="0"/>
            </a:br>
            <a:r>
              <a:rPr lang="fr-FR" sz="2400" dirty="0"/>
              <a:t>C’est un reflet du raffinement, de l’élégance et de la porosité entre peinture et musique</a:t>
            </a:r>
          </a:p>
        </p:txBody>
      </p:sp>
    </p:spTree>
    <p:extLst>
      <p:ext uri="{BB962C8B-B14F-4D97-AF65-F5344CB8AC3E}">
        <p14:creationId xmlns:p14="http://schemas.microsoft.com/office/powerpoint/2010/main" val="524494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946" y="2609561"/>
            <a:ext cx="11710554" cy="1325563"/>
          </a:xfrm>
        </p:spPr>
        <p:txBody>
          <a:bodyPr>
            <a:noAutofit/>
          </a:bodyPr>
          <a:lstStyle/>
          <a:p>
            <a:r>
              <a:rPr lang="fr-FR" sz="2800" b="1" dirty="0" smtClean="0"/>
              <a:t>José de RIBEIRA </a:t>
            </a:r>
            <a:r>
              <a:rPr lang="fr-FR" sz="2800" dirty="0" smtClean="0"/>
              <a:t>(1591-1652)</a:t>
            </a:r>
            <a:br>
              <a:rPr lang="fr-FR" sz="2800" dirty="0" smtClean="0"/>
            </a:br>
            <a:r>
              <a:rPr lang="fr-FR" sz="2800" i="1" dirty="0" smtClean="0"/>
              <a:t>Expo au Petit Palais «  Ténèbres et Lumière » de novembre 2024 à février 2025</a:t>
            </a:r>
            <a:r>
              <a:rPr lang="fr-FR" sz="2800" dirty="0" smtClean="0"/>
              <a:t/>
            </a:r>
            <a:br>
              <a:rPr lang="fr-FR" sz="2800" dirty="0" smtClean="0"/>
            </a:br>
            <a:r>
              <a:rPr lang="fr-FR" sz="2800" dirty="0"/>
              <a:t/>
            </a:r>
            <a:br>
              <a:rPr lang="fr-FR" sz="2800" dirty="0"/>
            </a:br>
            <a:r>
              <a:rPr lang="fr-FR" sz="2800" dirty="0" smtClean="0"/>
              <a:t>Il nait près de Valence mais très jeune et très pauvre, il part à Rome où on le surnommera «  il </a:t>
            </a:r>
            <a:r>
              <a:rPr lang="fr-FR" sz="2800" dirty="0" err="1" smtClean="0"/>
              <a:t>spagnoletto</a:t>
            </a:r>
            <a:r>
              <a:rPr lang="fr-FR" sz="2800" dirty="0" smtClean="0"/>
              <a:t> » ( le petit espagnol)</a:t>
            </a:r>
            <a:br>
              <a:rPr lang="fr-FR" sz="2800" dirty="0" smtClean="0"/>
            </a:br>
            <a:r>
              <a:rPr lang="fr-FR" sz="2800" dirty="0" smtClean="0"/>
              <a:t>Son travail montrera l’importante empreinte de MICHEL ANGE et surtout du CARAVAGE mais avec un aspect encore plus ténébreux : on parle parfois de </a:t>
            </a:r>
            <a:r>
              <a:rPr lang="fr-FR" sz="2800" b="1" dirty="0" smtClean="0"/>
              <a:t>ténébrisme</a:t>
            </a:r>
            <a:r>
              <a:rPr lang="fr-FR" sz="2800" dirty="0" smtClean="0"/>
              <a:t> pour qualifier ses œuvres où il accentue les ombres.</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33164666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6190" y="1249073"/>
            <a:ext cx="11232573" cy="1325563"/>
          </a:xfrm>
        </p:spPr>
        <p:txBody>
          <a:bodyPr>
            <a:normAutofit fontScale="90000"/>
          </a:bodyPr>
          <a:lstStyle/>
          <a:p>
            <a:r>
              <a:rPr lang="fr-FR" sz="2800" b="1" dirty="0" smtClean="0"/>
              <a:t>« Un Mendiant » </a:t>
            </a:r>
            <a:r>
              <a:rPr lang="fr-FR" sz="2800" dirty="0" smtClean="0"/>
              <a:t>1612-14 (110x76cm)</a:t>
            </a:r>
            <a:br>
              <a:rPr lang="fr-FR" sz="2800" dirty="0" smtClean="0"/>
            </a:br>
            <a:r>
              <a:rPr lang="fr-FR" sz="2800" dirty="0" smtClean="0"/>
              <a:t>Galerie Borghèse</a:t>
            </a:r>
            <a:br>
              <a:rPr lang="fr-FR" sz="2800" dirty="0" smtClean="0"/>
            </a:br>
            <a:r>
              <a:rPr lang="fr-FR" sz="2800" dirty="0"/>
              <a:t/>
            </a:r>
            <a:br>
              <a:rPr lang="fr-FR" sz="2800" dirty="0"/>
            </a:br>
            <a:r>
              <a:rPr lang="fr-FR" sz="2800" dirty="0" smtClean="0"/>
              <a:t>Tout comme LE CARAVAGE, il prend ses modèles dans la rue , dans les bas-fonds</a:t>
            </a:r>
            <a:br>
              <a:rPr lang="fr-FR" sz="2800" dirty="0" smtClean="0"/>
            </a:br>
            <a:r>
              <a:rPr lang="fr-FR" sz="2800" dirty="0"/>
              <a:t/>
            </a:r>
            <a:br>
              <a:rPr lang="fr-FR" sz="2800" dirty="0"/>
            </a:br>
            <a:r>
              <a:rPr lang="fr-FR" sz="2800" dirty="0" smtClean="0"/>
              <a:t>Représenter un mendiant dans un portrait frontal est totalement inédit : gamme chromatique pauvre et sombre et travail sur le clair obscur</a:t>
            </a:r>
            <a:endParaRPr lang="fr-FR" sz="2800" dirty="0"/>
          </a:p>
        </p:txBody>
      </p:sp>
    </p:spTree>
    <p:extLst>
      <p:ext uri="{BB962C8B-B14F-4D97-AF65-F5344CB8AC3E}">
        <p14:creationId xmlns:p14="http://schemas.microsoft.com/office/powerpoint/2010/main" val="312943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7419" y="1954933"/>
            <a:ext cx="10515600" cy="1325563"/>
          </a:xfrm>
        </p:spPr>
        <p:txBody>
          <a:bodyPr>
            <a:noAutofit/>
          </a:bodyPr>
          <a:lstStyle/>
          <a:p>
            <a:r>
              <a:rPr lang="fr-FR" sz="2800" dirty="0" smtClean="0"/>
              <a:t>Dans les années 1615 alors qu’il est encore à Rome, suite à un commande pour le roi d’Espagne, il peindra 5 tableaux pour montrer les 5 sens</a:t>
            </a:r>
            <a:br>
              <a:rPr lang="fr-FR" sz="2800" dirty="0" smtClean="0"/>
            </a:br>
            <a:r>
              <a:rPr lang="fr-FR" sz="2800" dirty="0" smtClean="0"/>
              <a:t>Seuls 4 sont conservés à ce jour : l’odorat, le toucher, la vue et le goût</a:t>
            </a:r>
            <a:br>
              <a:rPr lang="fr-FR" sz="2800" dirty="0" smtClean="0"/>
            </a:br>
            <a:r>
              <a:rPr lang="fr-FR" sz="2800" dirty="0" smtClean="0"/>
              <a:t>(On a tendance à associer «  la Joueuse de tambourin » à l’allégorie de l’ouïe)</a:t>
            </a:r>
            <a:br>
              <a:rPr lang="fr-FR" sz="2800" dirty="0" smtClean="0"/>
            </a:br>
            <a:r>
              <a:rPr lang="fr-FR" sz="2800" dirty="0"/>
              <a:t/>
            </a:r>
            <a:br>
              <a:rPr lang="fr-FR" sz="2800" dirty="0"/>
            </a:br>
            <a:r>
              <a:rPr lang="fr-FR" sz="2800" dirty="0" smtClean="0"/>
              <a:t>A chaque fois, il représente de manière frontale un homme face à une table de bois et des objets permettant d’identifier le sens représenté : des scènes de genre où il n’hésite pas à choisir des gens de condition modeste ( contraire aux allégories des siècles précédents)</a:t>
            </a:r>
            <a:endParaRPr lang="fr-FR" sz="2800" dirty="0"/>
          </a:p>
        </p:txBody>
      </p:sp>
    </p:spTree>
    <p:extLst>
      <p:ext uri="{BB962C8B-B14F-4D97-AF65-F5344CB8AC3E}">
        <p14:creationId xmlns:p14="http://schemas.microsoft.com/office/powerpoint/2010/main" val="1014560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3910" y="967799"/>
            <a:ext cx="11928763" cy="1325563"/>
          </a:xfrm>
        </p:spPr>
        <p:txBody>
          <a:bodyPr>
            <a:normAutofit fontScale="90000"/>
          </a:bodyPr>
          <a:lstStyle/>
          <a:p>
            <a:r>
              <a:rPr lang="fr-FR" sz="2800" b="1" dirty="0" smtClean="0"/>
              <a:t>« Allégorie de l’odorat » </a:t>
            </a:r>
            <a:r>
              <a:rPr lang="fr-FR" sz="2800" dirty="0" smtClean="0"/>
              <a:t>(114x88cm)</a:t>
            </a:r>
            <a:br>
              <a:rPr lang="fr-FR" sz="2800" dirty="0" smtClean="0"/>
            </a:br>
            <a:r>
              <a:rPr lang="fr-FR" sz="2800" dirty="0"/>
              <a:t/>
            </a:r>
            <a:br>
              <a:rPr lang="fr-FR" sz="2800" dirty="0"/>
            </a:br>
            <a:r>
              <a:rPr lang="fr-FR" sz="2800" dirty="0" smtClean="0"/>
              <a:t>Un homme aux joues creuses, en haillons tenant un oignon qu’il vient </a:t>
            </a:r>
            <a:r>
              <a:rPr lang="fr-FR" sz="2800" dirty="0" smtClean="0"/>
              <a:t>d’</a:t>
            </a:r>
            <a:r>
              <a:rPr lang="fr-FR" sz="2800" dirty="0" err="1" smtClean="0"/>
              <a:t>éplucheSur</a:t>
            </a:r>
            <a:r>
              <a:rPr lang="fr-FR" sz="2800" dirty="0" smtClean="0"/>
              <a:t> </a:t>
            </a:r>
            <a:r>
              <a:rPr lang="fr-FR" sz="2800" dirty="0" smtClean="0"/>
              <a:t>la table, un oignon entier, une gousse d’ail et une fleur d’oranger = tous faisant appel à l’odorat</a:t>
            </a:r>
            <a:br>
              <a:rPr lang="fr-FR" sz="2800" dirty="0" smtClean="0"/>
            </a:br>
            <a:r>
              <a:rPr lang="fr-FR" sz="2800" dirty="0" smtClean="0"/>
              <a:t>Questions </a:t>
            </a:r>
            <a:r>
              <a:rPr lang="fr-FR" sz="2800" dirty="0" smtClean="0"/>
              <a:t>:</a:t>
            </a:r>
            <a:br>
              <a:rPr lang="fr-FR" sz="2800" dirty="0" smtClean="0"/>
            </a:br>
            <a:r>
              <a:rPr lang="fr-FR" sz="2800" dirty="0" smtClean="0"/>
              <a:t>- les haillons dégagent ils eux aussi une odeur corporelle désagréable?</a:t>
            </a:r>
            <a:br>
              <a:rPr lang="fr-FR" sz="2800" dirty="0" smtClean="0"/>
            </a:br>
            <a:r>
              <a:rPr lang="fr-FR" sz="2800" dirty="0" smtClean="0"/>
              <a:t>- les haillons superposés font ils référence aux différentes couches de l’oignon épluché ?</a:t>
            </a:r>
            <a:br>
              <a:rPr lang="fr-FR" sz="2800" dirty="0" smtClean="0"/>
            </a:br>
            <a:r>
              <a:rPr lang="fr-FR" sz="2800" dirty="0" smtClean="0"/>
              <a:t>- sous les haillons ( comme dans l’oignon épluché) y a-t-il une forme de pureté?</a:t>
            </a:r>
            <a:endParaRPr lang="fr-FR" sz="2800" dirty="0"/>
          </a:p>
        </p:txBody>
      </p:sp>
      <p:sp>
        <p:nvSpPr>
          <p:cNvPr id="3" name="Rectangle 2"/>
          <p:cNvSpPr/>
          <p:nvPr/>
        </p:nvSpPr>
        <p:spPr>
          <a:xfrm>
            <a:off x="103910" y="3081553"/>
            <a:ext cx="11156372" cy="3785652"/>
          </a:xfrm>
          <a:prstGeom prst="rect">
            <a:avLst/>
          </a:prstGeom>
        </p:spPr>
        <p:txBody>
          <a:bodyPr wrap="square">
            <a:spAutoFit/>
          </a:bodyPr>
          <a:lstStyle/>
          <a:p>
            <a:r>
              <a:rPr lang="fr-FR" sz="2400" b="1" dirty="0"/>
              <a:t>« Allégorie du goût »</a:t>
            </a:r>
            <a:br>
              <a:rPr lang="fr-FR" sz="2400" b="1" dirty="0"/>
            </a:br>
            <a:r>
              <a:rPr lang="fr-FR" sz="2400" dirty="0" smtClean="0"/>
              <a:t>Un </a:t>
            </a:r>
            <a:r>
              <a:rPr lang="fr-FR" sz="2400" dirty="0"/>
              <a:t>homme de corpulence robuste, vêtu simplement d’une chemise grisâtre qui présente un certain contentement d’être à table</a:t>
            </a:r>
            <a:br>
              <a:rPr lang="fr-FR" sz="2400" dirty="0"/>
            </a:br>
            <a:r>
              <a:rPr lang="fr-FR" sz="2400" dirty="0"/>
              <a:t>Dans sa main gauche un verre de vin et dans la droite une carafe tandis que sur la table une assiette de nourriture(pâtes),</a:t>
            </a:r>
            <a:br>
              <a:rPr lang="fr-FR" sz="2400" dirty="0"/>
            </a:br>
            <a:r>
              <a:rPr lang="fr-FR" sz="2400" dirty="0"/>
              <a:t>une miche de pain, quelques olives et une salière</a:t>
            </a:r>
            <a:br>
              <a:rPr lang="fr-FR" sz="2400" dirty="0"/>
            </a:br>
            <a:r>
              <a:rPr lang="fr-FR" sz="2400" dirty="0"/>
              <a:t/>
            </a:r>
            <a:br>
              <a:rPr lang="fr-FR" sz="2400" dirty="0"/>
            </a:br>
            <a:r>
              <a:rPr lang="fr-FR" sz="2400" dirty="0"/>
              <a:t>Des couleurs sombres et malgré tout un focus sur l’ombre et la lumière</a:t>
            </a:r>
            <a:br>
              <a:rPr lang="fr-FR" sz="2400" dirty="0"/>
            </a:br>
            <a:r>
              <a:rPr lang="fr-FR" sz="2400" b="1" dirty="0"/>
              <a:t/>
            </a:r>
            <a:br>
              <a:rPr lang="fr-FR" sz="2400" b="1" dirty="0"/>
            </a:br>
            <a:endParaRPr lang="fr-FR" sz="2400" dirty="0"/>
          </a:p>
        </p:txBody>
      </p:sp>
    </p:spTree>
    <p:extLst>
      <p:ext uri="{BB962C8B-B14F-4D97-AF65-F5344CB8AC3E}">
        <p14:creationId xmlns:p14="http://schemas.microsoft.com/office/powerpoint/2010/main" val="18142430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772" y="2324636"/>
            <a:ext cx="4062846" cy="1325563"/>
          </a:xfrm>
        </p:spPr>
        <p:txBody>
          <a:bodyPr>
            <a:normAutofit fontScale="90000"/>
          </a:bodyPr>
          <a:lstStyle/>
          <a:p>
            <a:r>
              <a:rPr lang="fr-FR" sz="2800" b="1" dirty="0" smtClean="0"/>
              <a:t>« Allégorie du Toucher »</a:t>
            </a:r>
            <a:br>
              <a:rPr lang="fr-FR" sz="2800" b="1" dirty="0" smtClean="0"/>
            </a:br>
            <a:r>
              <a:rPr lang="fr-FR" sz="2800" b="1" dirty="0"/>
              <a:t/>
            </a:r>
            <a:br>
              <a:rPr lang="fr-FR" sz="2800" b="1" dirty="0"/>
            </a:br>
            <a:r>
              <a:rPr lang="fr-FR" sz="2800" dirty="0" smtClean="0"/>
              <a:t>L’homme(aveugle) touche une sculpture d’Apollon afin d’en imaginer les traits</a:t>
            </a:r>
            <a:br>
              <a:rPr lang="fr-FR" sz="2800" dirty="0" smtClean="0"/>
            </a:br>
            <a:r>
              <a:rPr lang="fr-FR" sz="2800" b="1" dirty="0"/>
              <a:t/>
            </a:r>
            <a:br>
              <a:rPr lang="fr-FR" sz="2800" b="1" dirty="0"/>
            </a:br>
            <a:r>
              <a:rPr lang="fr-FR" sz="2800" dirty="0" smtClean="0"/>
              <a:t/>
            </a:r>
            <a:br>
              <a:rPr lang="fr-FR" sz="2800" dirty="0" smtClean="0"/>
            </a:br>
            <a:r>
              <a:rPr lang="fr-FR" sz="2800" dirty="0"/>
              <a:t/>
            </a:r>
            <a:br>
              <a:rPr lang="fr-FR" sz="2800" dirty="0"/>
            </a:br>
            <a:r>
              <a:rPr lang="fr-FR" sz="2800" dirty="0" smtClean="0"/>
              <a:t/>
            </a:r>
            <a:br>
              <a:rPr lang="fr-FR" sz="2800" dirty="0" smtClean="0"/>
            </a:br>
            <a:r>
              <a:rPr lang="fr-FR" sz="2800" dirty="0"/>
              <a:t/>
            </a:r>
            <a:br>
              <a:rPr lang="fr-FR" sz="2800" dirty="0"/>
            </a:br>
            <a:r>
              <a:rPr lang="fr-FR" sz="2800" b="1" dirty="0" smtClean="0"/>
              <a:t>« Allégorie de la Vue »</a:t>
            </a:r>
            <a:br>
              <a:rPr lang="fr-FR" sz="2800" b="1" dirty="0" smtClean="0"/>
            </a:br>
            <a:r>
              <a:rPr lang="fr-FR" sz="2800" b="1" dirty="0"/>
              <a:t/>
            </a:r>
            <a:br>
              <a:rPr lang="fr-FR" sz="2800" b="1" dirty="0"/>
            </a:br>
            <a:r>
              <a:rPr lang="fr-FR" sz="2800" dirty="0" smtClean="0"/>
              <a:t>Une paire de bésicles sur la table et un instrument d’observation face à la fenêtre ouverte</a:t>
            </a:r>
            <a:endParaRPr lang="fr-FR" sz="2800" dirty="0"/>
          </a:p>
        </p:txBody>
      </p:sp>
      <p:sp>
        <p:nvSpPr>
          <p:cNvPr id="3" name="Rectangle 2"/>
          <p:cNvSpPr/>
          <p:nvPr/>
        </p:nvSpPr>
        <p:spPr>
          <a:xfrm>
            <a:off x="5489863" y="1724120"/>
            <a:ext cx="6096000" cy="3785652"/>
          </a:xfrm>
          <a:prstGeom prst="rect">
            <a:avLst/>
          </a:prstGeom>
        </p:spPr>
        <p:txBody>
          <a:bodyPr>
            <a:spAutoFit/>
          </a:bodyPr>
          <a:lstStyle/>
          <a:p>
            <a:r>
              <a:rPr lang="fr-FR" sz="2400" b="1" dirty="0"/>
              <a:t>« La jeune fille au tambourin » </a:t>
            </a:r>
            <a:r>
              <a:rPr lang="fr-FR" sz="2400" dirty="0"/>
              <a:t>- souvent associé</a:t>
            </a:r>
            <a:br>
              <a:rPr lang="fr-FR" sz="2400" dirty="0"/>
            </a:br>
            <a:r>
              <a:rPr lang="fr-FR" sz="2400" dirty="0"/>
              <a:t>à l’allégorie de l’Ouïe 1637  ( 59x45cm)</a:t>
            </a:r>
            <a:br>
              <a:rPr lang="fr-FR" sz="2400" dirty="0"/>
            </a:br>
            <a:r>
              <a:rPr lang="fr-FR" sz="2400" dirty="0"/>
              <a:t/>
            </a:r>
            <a:br>
              <a:rPr lang="fr-FR" sz="2400" dirty="0"/>
            </a:br>
            <a:r>
              <a:rPr lang="fr-FR" sz="2400" dirty="0"/>
              <a:t>Un sourire légèrement déformé, des yeux rieurs et en même temps impénétrables pour cette jeune fille qui pour certains historiens d’art semble présenter des signes de folie ( thème repris par GOYA dans «  les Caprices » puis par GERICAULT avec ses « Monomanes »)</a:t>
            </a:r>
          </a:p>
        </p:txBody>
      </p:sp>
    </p:spTree>
    <p:extLst>
      <p:ext uri="{BB962C8B-B14F-4D97-AF65-F5344CB8AC3E}">
        <p14:creationId xmlns:p14="http://schemas.microsoft.com/office/powerpoint/2010/main" val="21395074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072" y="1373044"/>
            <a:ext cx="10945091" cy="1325563"/>
          </a:xfrm>
        </p:spPr>
        <p:txBody>
          <a:bodyPr>
            <a:noAutofit/>
          </a:bodyPr>
          <a:lstStyle/>
          <a:p>
            <a:r>
              <a:rPr lang="fr-FR" sz="2800" dirty="0" smtClean="0"/>
              <a:t>RIBERA s’installe à Naples </a:t>
            </a:r>
            <a:r>
              <a:rPr lang="fr-FR" sz="2800" dirty="0"/>
              <a:t>( possession de la couronne d’Espagne) en </a:t>
            </a:r>
            <a:r>
              <a:rPr lang="fr-FR" sz="2800" dirty="0" smtClean="0"/>
              <a:t>1616, il épouse la fille d’un peintre reconnu de plus LE CARAVAGE est mort quelques années plus tôt(1610) :</a:t>
            </a:r>
            <a:br>
              <a:rPr lang="fr-FR" sz="2800" dirty="0" smtClean="0"/>
            </a:br>
            <a:r>
              <a:rPr lang="fr-FR" sz="2800" dirty="0" smtClean="0"/>
              <a:t> Il se trouve propulsé dans cette ville dynamique et s’impose comme le chef de file du mouvement caravagiste, il obtient le statut de peintre officiel bénéficiant ainsi d’importantes commandes tant à Naples que pour le roi d’Espagne Philippe IV </a:t>
            </a:r>
            <a:endParaRPr lang="fr-FR" sz="2800" dirty="0"/>
          </a:p>
        </p:txBody>
      </p:sp>
      <p:sp>
        <p:nvSpPr>
          <p:cNvPr id="3" name="Rectangle 2"/>
          <p:cNvSpPr/>
          <p:nvPr/>
        </p:nvSpPr>
        <p:spPr>
          <a:xfrm>
            <a:off x="858981" y="3663940"/>
            <a:ext cx="11173692" cy="2677656"/>
          </a:xfrm>
          <a:prstGeom prst="rect">
            <a:avLst/>
          </a:prstGeom>
        </p:spPr>
        <p:txBody>
          <a:bodyPr wrap="square">
            <a:spAutoFit/>
          </a:bodyPr>
          <a:lstStyle/>
          <a:p>
            <a:r>
              <a:rPr lang="fr-FR" sz="2800" dirty="0" smtClean="0"/>
              <a:t>Ses </a:t>
            </a:r>
            <a:r>
              <a:rPr lang="fr-FR" sz="2800" dirty="0"/>
              <a:t>œuvres ont une dimension dramatique par accentuation des teintes sombres appliquées en touches épaisses et des corps émaciés ( référence au GRECO) elles sont essentiellement d’inspiration religieuse ou </a:t>
            </a:r>
            <a:r>
              <a:rPr lang="fr-FR" sz="2800" dirty="0" smtClean="0"/>
              <a:t>liées à des </a:t>
            </a:r>
            <a:r>
              <a:rPr lang="fr-FR" sz="2800" dirty="0"/>
              <a:t>gens marginaux avec un souci de montrer les passions et les tourments de ses personnages ( très peu de figures féminines)</a:t>
            </a:r>
            <a:br>
              <a:rPr lang="fr-FR" sz="2800" dirty="0"/>
            </a:br>
            <a:endParaRPr lang="fr-FR" sz="2800" dirty="0"/>
          </a:p>
        </p:txBody>
      </p:sp>
    </p:spTree>
    <p:extLst>
      <p:ext uri="{BB962C8B-B14F-4D97-AF65-F5344CB8AC3E}">
        <p14:creationId xmlns:p14="http://schemas.microsoft.com/office/powerpoint/2010/main" val="7695907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209" y="1792580"/>
            <a:ext cx="11336482" cy="1325563"/>
          </a:xfrm>
        </p:spPr>
        <p:txBody>
          <a:bodyPr>
            <a:normAutofit fontScale="90000"/>
          </a:bodyPr>
          <a:lstStyle/>
          <a:p>
            <a:r>
              <a:rPr lang="fr-FR" sz="2800" dirty="0" smtClean="0"/>
              <a:t>Illustration du clair-obscur avec le corps de cet apôtre qui après évangélisé la Mésopotamie, l’Arabie.. aurait été écorché vif (supplice fréquemment utilisé déjà dans la mythologie grecque)</a:t>
            </a:r>
            <a:br>
              <a:rPr lang="fr-FR" sz="2800" dirty="0" smtClean="0"/>
            </a:br>
            <a:r>
              <a:rPr lang="fr-FR" sz="2800" dirty="0" smtClean="0"/>
              <a:t/>
            </a:r>
            <a:br>
              <a:rPr lang="fr-FR" sz="2800" dirty="0" smtClean="0"/>
            </a:br>
            <a:r>
              <a:rPr lang="fr-FR" sz="2800" dirty="0" smtClean="0"/>
              <a:t>Son corps en diagonale et en pleine lumière occupe le centre du tableau</a:t>
            </a:r>
            <a:br>
              <a:rPr lang="fr-FR" sz="2800" dirty="0" smtClean="0"/>
            </a:br>
            <a:r>
              <a:rPr lang="fr-FR" sz="2800" dirty="0" smtClean="0"/>
              <a:t>Il semble résigné à son martyr que le bourreau est entrain d’accomplir sous le regard de quelques spectateurs</a:t>
            </a:r>
            <a:endParaRPr lang="fr-FR" sz="2800" dirty="0"/>
          </a:p>
        </p:txBody>
      </p:sp>
      <p:sp>
        <p:nvSpPr>
          <p:cNvPr id="4" name="ZoneTexte 3"/>
          <p:cNvSpPr txBox="1"/>
          <p:nvPr/>
        </p:nvSpPr>
        <p:spPr>
          <a:xfrm>
            <a:off x="218209" y="187036"/>
            <a:ext cx="7907482" cy="830997"/>
          </a:xfrm>
          <a:prstGeom prst="rect">
            <a:avLst/>
          </a:prstGeom>
          <a:noFill/>
        </p:spPr>
        <p:txBody>
          <a:bodyPr wrap="square" rtlCol="0">
            <a:spAutoFit/>
          </a:bodyPr>
          <a:lstStyle/>
          <a:p>
            <a:r>
              <a:rPr lang="fr-FR" sz="2400" b="1" dirty="0" smtClean="0"/>
              <a:t>« Le martyr de St Barthelemy » </a:t>
            </a:r>
            <a:r>
              <a:rPr lang="fr-FR" sz="2400" dirty="0" smtClean="0"/>
              <a:t>1620-26 (178x235cm) </a:t>
            </a:r>
          </a:p>
          <a:p>
            <a:r>
              <a:rPr lang="fr-FR" sz="2400" dirty="0" smtClean="0"/>
              <a:t>Real </a:t>
            </a:r>
            <a:r>
              <a:rPr lang="fr-FR" sz="2400" dirty="0" err="1" smtClean="0"/>
              <a:t>Academie</a:t>
            </a:r>
            <a:r>
              <a:rPr lang="fr-FR" sz="2400" dirty="0" smtClean="0"/>
              <a:t> Madrid(</a:t>
            </a:r>
            <a:r>
              <a:rPr lang="fr-FR" sz="2400" i="1" dirty="0" smtClean="0"/>
              <a:t>RIBEIRA en a réalisé plusieurs versions)</a:t>
            </a:r>
            <a:endParaRPr lang="fr-FR" sz="2400" i="1" dirty="0"/>
          </a:p>
        </p:txBody>
      </p:sp>
      <p:sp>
        <p:nvSpPr>
          <p:cNvPr id="3" name="Rectangle 2"/>
          <p:cNvSpPr/>
          <p:nvPr/>
        </p:nvSpPr>
        <p:spPr>
          <a:xfrm>
            <a:off x="689263" y="3892690"/>
            <a:ext cx="11249892" cy="2677656"/>
          </a:xfrm>
          <a:prstGeom prst="rect">
            <a:avLst/>
          </a:prstGeom>
        </p:spPr>
        <p:txBody>
          <a:bodyPr wrap="square">
            <a:spAutoFit/>
          </a:bodyPr>
          <a:lstStyle/>
          <a:p>
            <a:r>
              <a:rPr lang="fr-FR" sz="2400" dirty="0"/>
              <a:t>1618 et 1644</a:t>
            </a:r>
            <a:br>
              <a:rPr lang="fr-FR" sz="2400" dirty="0"/>
            </a:br>
            <a:r>
              <a:rPr lang="fr-FR" sz="2400" dirty="0"/>
              <a:t/>
            </a:r>
            <a:br>
              <a:rPr lang="fr-FR" sz="2400" dirty="0"/>
            </a:br>
            <a:r>
              <a:rPr lang="fr-FR" sz="2400" i="1" dirty="0" smtClean="0"/>
              <a:t>«</a:t>
            </a:r>
            <a:r>
              <a:rPr lang="fr-FR" sz="2400" i="1" dirty="0"/>
              <a:t> Un pinceau trempé dans le sang de tous les saints » ( </a:t>
            </a:r>
            <a:r>
              <a:rPr lang="fr-FR" sz="2400" dirty="0"/>
              <a:t>Lord Byron)</a:t>
            </a:r>
            <a:br>
              <a:rPr lang="fr-FR" sz="2400" dirty="0"/>
            </a:br>
            <a:r>
              <a:rPr lang="fr-FR" sz="2400" dirty="0"/>
              <a:t/>
            </a:r>
            <a:br>
              <a:rPr lang="fr-FR" sz="2400" dirty="0"/>
            </a:br>
            <a:r>
              <a:rPr lang="fr-FR" sz="2400" dirty="0"/>
              <a:t/>
            </a:r>
            <a:br>
              <a:rPr lang="fr-FR" sz="2400" dirty="0"/>
            </a:br>
            <a:r>
              <a:rPr lang="fr-FR" sz="2400" dirty="0"/>
              <a:t>Même si la description est remarquable ( écorché anatomique) les tableaux suscitent de la répulsion</a:t>
            </a:r>
          </a:p>
        </p:txBody>
      </p:sp>
    </p:spTree>
    <p:extLst>
      <p:ext uri="{BB962C8B-B14F-4D97-AF65-F5344CB8AC3E}">
        <p14:creationId xmlns:p14="http://schemas.microsoft.com/office/powerpoint/2010/main" val="2087050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818" y="2401743"/>
            <a:ext cx="11675918" cy="1325563"/>
          </a:xfrm>
        </p:spPr>
        <p:txBody>
          <a:bodyPr>
            <a:normAutofit/>
          </a:bodyPr>
          <a:lstStyle/>
          <a:p>
            <a:pPr algn="ctr"/>
            <a:r>
              <a:rPr lang="fr-FR" b="1" u="sng" dirty="0" smtClean="0"/>
              <a:t>Le Baroque</a:t>
            </a:r>
            <a:endParaRPr lang="fr-FR" b="1" u="sng" dirty="0"/>
          </a:p>
        </p:txBody>
      </p:sp>
    </p:spTree>
    <p:extLst>
      <p:ext uri="{BB962C8B-B14F-4D97-AF65-F5344CB8AC3E}">
        <p14:creationId xmlns:p14="http://schemas.microsoft.com/office/powerpoint/2010/main" val="10533520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4854" y="1154835"/>
            <a:ext cx="10203873" cy="1325563"/>
          </a:xfrm>
        </p:spPr>
        <p:txBody>
          <a:bodyPr>
            <a:normAutofit fontScale="90000"/>
          </a:bodyPr>
          <a:lstStyle/>
          <a:p>
            <a:r>
              <a:rPr lang="fr-FR" sz="2800" b="1" dirty="0" smtClean="0"/>
              <a:t>« Apollon écorchant Marysas »</a:t>
            </a:r>
            <a:br>
              <a:rPr lang="fr-FR" sz="2800" b="1" dirty="0" smtClean="0"/>
            </a:br>
            <a:r>
              <a:rPr lang="fr-FR" sz="2800" dirty="0" smtClean="0"/>
              <a:t>1637 ( 205x255cm) Musées Royaux de Bruxelles</a:t>
            </a:r>
            <a:br>
              <a:rPr lang="fr-FR" sz="2800" dirty="0" smtClean="0"/>
            </a:br>
            <a:r>
              <a:rPr lang="fr-FR" sz="2800" dirty="0"/>
              <a:t/>
            </a:r>
            <a:br>
              <a:rPr lang="fr-FR" sz="2800" dirty="0"/>
            </a:br>
            <a:r>
              <a:rPr lang="fr-FR" sz="2800" dirty="0" smtClean="0"/>
              <a:t>Il reprend ce thème avec une histoire mythologique ( Marysas jouant de la flûte aussi bien qu’Apollon, celui-ci décide d’éliminer un potentiel rival)</a:t>
            </a:r>
            <a:br>
              <a:rPr lang="fr-FR" sz="2800" dirty="0" smtClean="0"/>
            </a:br>
            <a:r>
              <a:rPr lang="fr-FR" sz="2800" dirty="0" smtClean="0"/>
              <a:t>Même traitement en diagonale pour le corps du supplicié à l’anatomie parfaite, aux traits qui expriment magistralement la souffrance. </a:t>
            </a:r>
            <a:br>
              <a:rPr lang="fr-FR" sz="2800" dirty="0" smtClean="0"/>
            </a:br>
            <a:r>
              <a:rPr lang="fr-FR" sz="2800" dirty="0" smtClean="0"/>
              <a:t>Travail intéressant sur les drapés qui donnent un côté fluide et aérien en opposition au côté très sombre de la scène</a:t>
            </a:r>
            <a:endParaRPr lang="fr-FR" sz="2800" dirty="0"/>
          </a:p>
        </p:txBody>
      </p:sp>
      <p:sp>
        <p:nvSpPr>
          <p:cNvPr id="3" name="Rectangle 2"/>
          <p:cNvSpPr/>
          <p:nvPr/>
        </p:nvSpPr>
        <p:spPr>
          <a:xfrm>
            <a:off x="394854" y="3815973"/>
            <a:ext cx="11357264" cy="1200329"/>
          </a:xfrm>
          <a:prstGeom prst="rect">
            <a:avLst/>
          </a:prstGeom>
        </p:spPr>
        <p:txBody>
          <a:bodyPr wrap="square">
            <a:spAutoFit/>
          </a:bodyPr>
          <a:lstStyle/>
          <a:p>
            <a:r>
              <a:rPr lang="fr-FR" sz="2400" dirty="0"/>
              <a:t>En plus de ses séries sur les apôtres ( et leurs supplices) ainsi que beaucoup de tableaux sur la passion du Christ, il a réalisé quelques scènes mythologiques et  une série de portraits de grands philosophes de l’Antiquité</a:t>
            </a:r>
            <a:endParaRPr lang="fr-FR" sz="2400" dirty="0"/>
          </a:p>
        </p:txBody>
      </p:sp>
      <p:sp>
        <p:nvSpPr>
          <p:cNvPr id="4" name="Rectangle 3"/>
          <p:cNvSpPr/>
          <p:nvPr/>
        </p:nvSpPr>
        <p:spPr>
          <a:xfrm>
            <a:off x="543790" y="5620435"/>
            <a:ext cx="10958945" cy="461665"/>
          </a:xfrm>
          <a:prstGeom prst="rect">
            <a:avLst/>
          </a:prstGeom>
        </p:spPr>
        <p:txBody>
          <a:bodyPr wrap="square">
            <a:spAutoFit/>
          </a:bodyPr>
          <a:lstStyle/>
          <a:p>
            <a:r>
              <a:rPr lang="fr-FR" sz="2400" dirty="0"/>
              <a:t>« Esope » 1630                 « Platon » 1631                      « Pythagore »  1632</a:t>
            </a:r>
          </a:p>
        </p:txBody>
      </p:sp>
    </p:spTree>
    <p:extLst>
      <p:ext uri="{BB962C8B-B14F-4D97-AF65-F5344CB8AC3E}">
        <p14:creationId xmlns:p14="http://schemas.microsoft.com/office/powerpoint/2010/main" val="16342581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4000357"/>
            <a:ext cx="11461173" cy="1325563"/>
          </a:xfrm>
        </p:spPr>
        <p:txBody>
          <a:bodyPr>
            <a:normAutofit fontScale="90000"/>
          </a:bodyPr>
          <a:lstStyle/>
          <a:p>
            <a:r>
              <a:rPr lang="fr-FR" sz="2800" dirty="0" smtClean="0"/>
              <a:t>Allongé </a:t>
            </a:r>
            <a:r>
              <a:rPr lang="fr-FR" sz="2800" dirty="0"/>
              <a:t>entièrement nu </a:t>
            </a:r>
            <a:r>
              <a:rPr lang="fr-FR" sz="2800" dirty="0" smtClean="0"/>
              <a:t>tel une Vénus,, Silène (le père adoptif de Bacchus)se fait servir un verre de vin par des satyres et des faunes :</a:t>
            </a:r>
            <a:br>
              <a:rPr lang="fr-FR" sz="2800" dirty="0" smtClean="0"/>
            </a:br>
            <a:r>
              <a:rPr lang="fr-FR" sz="2800" dirty="0" smtClean="0"/>
              <a:t>C’est une masse adipeuse, un personnage ventripotent que le dieu Pan ( reconnaissable avec ses cornes et ses pattes de bouc) est entrain de couronner</a:t>
            </a:r>
            <a:br>
              <a:rPr lang="fr-FR" sz="2800" dirty="0" smtClean="0"/>
            </a:br>
            <a:r>
              <a:rPr lang="fr-FR" sz="2800" dirty="0" smtClean="0"/>
              <a:t>On aperçoit sa monture à gauche de la scène : un âne, une tortue ( symboles de la paresse)</a:t>
            </a:r>
            <a:br>
              <a:rPr lang="fr-FR" sz="2800" dirty="0" smtClean="0"/>
            </a:br>
            <a:r>
              <a:rPr lang="fr-FR" sz="2800" dirty="0" smtClean="0"/>
              <a:t>En bas, un serpent entrain de mordre un papier sur lequel est inscrit le nom de RIBERA et son appartenance à l’Académie de St Luc à Rome</a:t>
            </a:r>
            <a:br>
              <a:rPr lang="fr-FR" sz="2800" dirty="0" smtClean="0"/>
            </a:br>
            <a:r>
              <a:rPr lang="fr-FR" sz="2800" dirty="0"/>
              <a:t/>
            </a:r>
            <a:br>
              <a:rPr lang="fr-FR" sz="2800" dirty="0"/>
            </a:br>
            <a:r>
              <a:rPr lang="fr-FR" sz="2800" dirty="0" smtClean="0"/>
              <a:t>Une scène parodique et burlesque, inédite pour une scène mythologique</a:t>
            </a:r>
            <a:endParaRPr lang="fr-FR" sz="2800" dirty="0"/>
          </a:p>
        </p:txBody>
      </p:sp>
      <p:sp>
        <p:nvSpPr>
          <p:cNvPr id="3" name="ZoneTexte 2"/>
          <p:cNvSpPr txBox="1"/>
          <p:nvPr/>
        </p:nvSpPr>
        <p:spPr>
          <a:xfrm>
            <a:off x="134865" y="538741"/>
            <a:ext cx="5621482" cy="892552"/>
          </a:xfrm>
          <a:prstGeom prst="rect">
            <a:avLst/>
          </a:prstGeom>
          <a:noFill/>
        </p:spPr>
        <p:txBody>
          <a:bodyPr wrap="square" rtlCol="0">
            <a:spAutoFit/>
          </a:bodyPr>
          <a:lstStyle/>
          <a:p>
            <a:r>
              <a:rPr lang="fr-FR" sz="2800" b="1" dirty="0" smtClean="0"/>
              <a:t>« Silène ivre »</a:t>
            </a:r>
            <a:r>
              <a:rPr lang="fr-FR" sz="2800" dirty="0" smtClean="0"/>
              <a:t>1624 ( 185x229cm</a:t>
            </a:r>
            <a:r>
              <a:rPr lang="fr-FR" sz="2400" dirty="0" smtClean="0"/>
              <a:t>)</a:t>
            </a:r>
          </a:p>
          <a:p>
            <a:r>
              <a:rPr lang="fr-FR" sz="2400" dirty="0" smtClean="0"/>
              <a:t>Musée de Naples</a:t>
            </a:r>
            <a:endParaRPr lang="fr-FR" sz="2400" dirty="0"/>
          </a:p>
        </p:txBody>
      </p:sp>
    </p:spTree>
    <p:extLst>
      <p:ext uri="{BB962C8B-B14F-4D97-AF65-F5344CB8AC3E}">
        <p14:creationId xmlns:p14="http://schemas.microsoft.com/office/powerpoint/2010/main" val="38182681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4073" y="2588418"/>
            <a:ext cx="11634354" cy="1325563"/>
          </a:xfrm>
        </p:spPr>
        <p:txBody>
          <a:bodyPr>
            <a:normAutofit fontScale="90000"/>
          </a:bodyPr>
          <a:lstStyle/>
          <a:p>
            <a:r>
              <a:rPr lang="fr-FR" sz="2800" b="1" dirty="0" smtClean="0"/>
              <a:t>« La femme à barbe »</a:t>
            </a:r>
            <a:r>
              <a:rPr lang="fr-FR" sz="2800" dirty="0" smtClean="0"/>
              <a:t> 1631 ( 196x127cm)</a:t>
            </a:r>
            <a:br>
              <a:rPr lang="fr-FR" sz="2800" dirty="0" smtClean="0"/>
            </a:br>
            <a:r>
              <a:rPr lang="fr-FR" sz="2800" dirty="0" smtClean="0"/>
              <a:t>Musée de Tolède</a:t>
            </a:r>
            <a:br>
              <a:rPr lang="fr-FR" sz="2800" dirty="0" smtClean="0"/>
            </a:br>
            <a:r>
              <a:rPr lang="fr-FR" sz="2800" dirty="0"/>
              <a:t/>
            </a:r>
            <a:br>
              <a:rPr lang="fr-FR" sz="2800" dirty="0"/>
            </a:br>
            <a:r>
              <a:rPr lang="fr-FR" sz="2800" dirty="0" smtClean="0"/>
              <a:t>Comme CARAVAGE, il fréquente les bas-fonds de Naples</a:t>
            </a:r>
            <a:br>
              <a:rPr lang="fr-FR" sz="2800" dirty="0" smtClean="0"/>
            </a:br>
            <a:r>
              <a:rPr lang="fr-FR" sz="2800" dirty="0" smtClean="0"/>
              <a:t/>
            </a:r>
            <a:br>
              <a:rPr lang="fr-FR" sz="2800" dirty="0" smtClean="0"/>
            </a:br>
            <a:r>
              <a:rPr lang="fr-FR" sz="2800" dirty="0" smtClean="0"/>
              <a:t>Il nous montre ici le portrait saisissant de Maddalena Ventura, une femme à la barbe fournie ( dérèglement hormonal) Le coquillage à droite est le symbole de l’hermaphrodisme, de plus il joint une longue inscription afin de décrire cette anomalie</a:t>
            </a:r>
            <a:br>
              <a:rPr lang="fr-FR" sz="2800" dirty="0" smtClean="0"/>
            </a:br>
            <a:r>
              <a:rPr lang="fr-FR" sz="2800" dirty="0" smtClean="0"/>
              <a:t/>
            </a:r>
            <a:br>
              <a:rPr lang="fr-FR" sz="2800" dirty="0" smtClean="0"/>
            </a:br>
            <a:r>
              <a:rPr lang="fr-FR" sz="2800" dirty="0" smtClean="0"/>
              <a:t>Opposition entre la barbe noire et le sein nacré</a:t>
            </a:r>
            <a:br>
              <a:rPr lang="fr-FR" sz="2800" dirty="0" smtClean="0"/>
            </a:br>
            <a:r>
              <a:rPr lang="fr-FR" sz="2800" dirty="0" smtClean="0"/>
              <a:t/>
            </a:r>
            <a:br>
              <a:rPr lang="fr-FR" sz="2800" dirty="0" smtClean="0"/>
            </a:br>
            <a:r>
              <a:rPr lang="fr-FR" sz="2800" dirty="0" smtClean="0"/>
              <a:t>Malgré la singularité de ce portrait, il dépeint une forme d’humanité car il représente cette femme allaitant son enfant : </a:t>
            </a:r>
            <a:r>
              <a:rPr lang="fr-FR" sz="2800" u="sng" dirty="0" smtClean="0"/>
              <a:t>une mère et non un monstre</a:t>
            </a:r>
            <a:endParaRPr lang="fr-FR" sz="2800" u="sng" dirty="0"/>
          </a:p>
        </p:txBody>
      </p:sp>
    </p:spTree>
    <p:extLst>
      <p:ext uri="{BB962C8B-B14F-4D97-AF65-F5344CB8AC3E}">
        <p14:creationId xmlns:p14="http://schemas.microsoft.com/office/powerpoint/2010/main" val="39706131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8431" y="126134"/>
            <a:ext cx="11546033" cy="1325563"/>
          </a:xfrm>
        </p:spPr>
        <p:txBody>
          <a:bodyPr>
            <a:normAutofit fontScale="90000"/>
          </a:bodyPr>
          <a:lstStyle/>
          <a:p>
            <a:r>
              <a:rPr lang="fr-FR" sz="2800" dirty="0" smtClean="0"/>
              <a:t>On considère que ses peintures vont s’éclaircir autour des années 1635</a:t>
            </a:r>
            <a:br>
              <a:rPr lang="fr-FR" sz="2800" dirty="0" smtClean="0"/>
            </a:br>
            <a:r>
              <a:rPr lang="fr-FR" sz="2800" dirty="0" smtClean="0"/>
              <a:t>avec des paysages plus lumineux. Même si ses thèmes sont inchangés, ils sont moins violents, la souffrance est moins horrifiante comme dans </a:t>
            </a:r>
            <a:r>
              <a:rPr lang="fr-FR" sz="2800" b="1" dirty="0" smtClean="0"/>
              <a:t>« Le Martyr de Saint Philippe »</a:t>
            </a:r>
            <a:br>
              <a:rPr lang="fr-FR" sz="2800" b="1" dirty="0" smtClean="0"/>
            </a:br>
            <a:endParaRPr lang="fr-FR" sz="2800" b="1" dirty="0"/>
          </a:p>
        </p:txBody>
      </p:sp>
      <p:sp>
        <p:nvSpPr>
          <p:cNvPr id="3" name="ZoneTexte 2"/>
          <p:cNvSpPr txBox="1"/>
          <p:nvPr/>
        </p:nvSpPr>
        <p:spPr>
          <a:xfrm>
            <a:off x="268431" y="1340427"/>
            <a:ext cx="11346873" cy="1938992"/>
          </a:xfrm>
          <a:prstGeom prst="rect">
            <a:avLst/>
          </a:prstGeom>
          <a:noFill/>
        </p:spPr>
        <p:txBody>
          <a:bodyPr wrap="square" rtlCol="0">
            <a:spAutoFit/>
          </a:bodyPr>
          <a:lstStyle/>
          <a:p>
            <a:r>
              <a:rPr lang="fr-FR" sz="2400" dirty="0" smtClean="0"/>
              <a:t>Ce tableau réalisé en 1639 – Musée du Prado »</a:t>
            </a:r>
          </a:p>
          <a:p>
            <a:r>
              <a:rPr lang="fr-FR" sz="2400" dirty="0" smtClean="0"/>
              <a:t>en est une parfaite illustration : pas de bourreaux grimaçants, le saint semble résigné mais ne montre pas de signe de souffrance; quant à l’arrière-plan il est clair</a:t>
            </a:r>
          </a:p>
          <a:p>
            <a:endParaRPr lang="fr-FR" sz="2400" dirty="0"/>
          </a:p>
          <a:p>
            <a:r>
              <a:rPr lang="fr-FR" sz="2400" dirty="0" smtClean="0"/>
              <a:t>Les contrastes ombre/lumière sont absents; il y a davantage de transparence</a:t>
            </a:r>
            <a:endParaRPr lang="fr-FR" sz="2400" dirty="0"/>
          </a:p>
        </p:txBody>
      </p:sp>
    </p:spTree>
    <p:extLst>
      <p:ext uri="{BB962C8B-B14F-4D97-AF65-F5344CB8AC3E}">
        <p14:creationId xmlns:p14="http://schemas.microsoft.com/office/powerpoint/2010/main" val="35828577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Le Pied b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6" name="Rectangle 5"/>
          <p:cNvSpPr/>
          <p:nvPr/>
        </p:nvSpPr>
        <p:spPr>
          <a:xfrm>
            <a:off x="72737" y="160338"/>
            <a:ext cx="12119264" cy="5262979"/>
          </a:xfrm>
          <a:prstGeom prst="rect">
            <a:avLst/>
          </a:prstGeom>
        </p:spPr>
        <p:txBody>
          <a:bodyPr wrap="square">
            <a:spAutoFit/>
          </a:bodyPr>
          <a:lstStyle/>
          <a:p>
            <a:r>
              <a:rPr lang="fr-FR" sz="2400" b="1" dirty="0"/>
              <a:t>« Le Pied Bot </a:t>
            </a:r>
            <a:r>
              <a:rPr lang="fr-FR" sz="2400" b="1" dirty="0" smtClean="0"/>
              <a:t>»</a:t>
            </a:r>
            <a:r>
              <a:rPr lang="fr-FR" sz="2400" dirty="0" smtClean="0"/>
              <a:t>– </a:t>
            </a:r>
            <a:r>
              <a:rPr lang="fr-FR" sz="2400" dirty="0"/>
              <a:t>1642-</a:t>
            </a:r>
            <a:br>
              <a:rPr lang="fr-FR" sz="2400" dirty="0"/>
            </a:br>
            <a:r>
              <a:rPr lang="fr-FR" sz="2400" dirty="0"/>
              <a:t>(164 x 92 cm) Musée du LOUVRE</a:t>
            </a:r>
            <a:br>
              <a:rPr lang="fr-FR" sz="2400" dirty="0"/>
            </a:br>
            <a:r>
              <a:rPr lang="fr-FR" sz="2400" dirty="0"/>
              <a:t/>
            </a:r>
            <a:br>
              <a:rPr lang="fr-FR" sz="2400" dirty="0"/>
            </a:br>
            <a:r>
              <a:rPr lang="fr-FR" sz="2400" dirty="0"/>
              <a:t>Petit mendiant napolitain qui présente l’infirmité d’un pied bot; il tient sa béquille et un permis </a:t>
            </a:r>
            <a:r>
              <a:rPr lang="fr-FR" sz="2400" dirty="0" smtClean="0"/>
              <a:t>(nécessaire pour mendier)sur </a:t>
            </a:r>
            <a:r>
              <a:rPr lang="fr-FR" sz="2400" dirty="0"/>
              <a:t>lequel on peut lire «  Donnez moi l’aumône pour l’Amour de Dieu ».</a:t>
            </a:r>
            <a:br>
              <a:rPr lang="fr-FR" sz="2400" dirty="0"/>
            </a:br>
            <a:r>
              <a:rPr lang="fr-FR" sz="2400" dirty="0"/>
              <a:t>Il semble fier de prendre la pose pour que l’on réalise son portrait et exprime dignité et joie avec ses fossettes bien marquées et son sourire éclatant.</a:t>
            </a:r>
            <a:br>
              <a:rPr lang="fr-FR" sz="2400" dirty="0"/>
            </a:br>
            <a:r>
              <a:rPr lang="fr-FR" sz="2400" dirty="0"/>
              <a:t>Malgré son infirmité, il affirme un côté très volontaire </a:t>
            </a:r>
            <a:r>
              <a:rPr lang="fr-FR" sz="2400" dirty="0" smtClean="0"/>
              <a:t>tenant sa béquille comme s’il s’agissait d’un fusil</a:t>
            </a:r>
          </a:p>
          <a:p>
            <a:r>
              <a:rPr lang="fr-FR" sz="2400" dirty="0" smtClean="0"/>
              <a:t>L’importance du ciel bleu donne une certaine forme d’optimisme</a:t>
            </a:r>
          </a:p>
          <a:p>
            <a:endParaRPr lang="fr-FR" sz="2400" dirty="0"/>
          </a:p>
          <a:p>
            <a:r>
              <a:rPr lang="fr-FR" sz="2400" dirty="0" smtClean="0"/>
              <a:t>Connotation religieuse = nous sommes tous des enfants de Dieu ; de plus nous devons secourir les plus déshérités.</a:t>
            </a:r>
            <a:endParaRPr lang="fr-FR" sz="2400" dirty="0"/>
          </a:p>
        </p:txBody>
      </p:sp>
      <p:sp>
        <p:nvSpPr>
          <p:cNvPr id="2" name="AutoShape 2" descr="Le Pied b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9049450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818" y="2308225"/>
            <a:ext cx="11779828" cy="1325563"/>
          </a:xfrm>
        </p:spPr>
        <p:txBody>
          <a:bodyPr>
            <a:normAutofit fontScale="90000"/>
          </a:bodyPr>
          <a:lstStyle/>
          <a:p>
            <a:r>
              <a:rPr lang="fr-FR" sz="2800" dirty="0" smtClean="0"/>
              <a:t>L’œuvre de RIBERA est très importante </a:t>
            </a:r>
            <a:br>
              <a:rPr lang="fr-FR" sz="2800" dirty="0" smtClean="0"/>
            </a:br>
            <a:r>
              <a:rPr lang="fr-FR" sz="2800" dirty="0" smtClean="0"/>
              <a:t>( + 100 peintures) Il maitrise parfaitement  le dessin ( sanguine, plume et encre) et la gravure comme ici </a:t>
            </a:r>
            <a:r>
              <a:rPr lang="fr-FR" sz="2800" b="1" dirty="0" smtClean="0"/>
              <a:t>«  Isaac bénissant Jacob »</a:t>
            </a:r>
            <a:br>
              <a:rPr lang="fr-FR" sz="2800" b="1" dirty="0" smtClean="0"/>
            </a:br>
            <a:r>
              <a:rPr lang="fr-FR" sz="2800" dirty="0" smtClean="0"/>
              <a:t>A Naples, il a dirigé un important atelier où de grands peintres ont été formés</a:t>
            </a:r>
            <a:r>
              <a:rPr lang="fr-FR" sz="2800" b="1" dirty="0" smtClean="0"/>
              <a:t/>
            </a:r>
            <a:br>
              <a:rPr lang="fr-FR" sz="2800" b="1" dirty="0" smtClean="0"/>
            </a:br>
            <a:r>
              <a:rPr lang="fr-FR" sz="2800" b="1" dirty="0"/>
              <a:t/>
            </a:r>
            <a:br>
              <a:rPr lang="fr-FR" sz="2800" b="1" dirty="0"/>
            </a:br>
            <a:r>
              <a:rPr lang="fr-FR" sz="2800" dirty="0" smtClean="0"/>
              <a:t>En 1640, il est atteint d’une maladie neurodégénérative qui le rend infirme</a:t>
            </a:r>
            <a:br>
              <a:rPr lang="fr-FR" sz="2800" dirty="0" smtClean="0"/>
            </a:br>
            <a:r>
              <a:rPr lang="fr-FR" sz="2800" dirty="0" smtClean="0"/>
              <a:t>Malgré tout il continue de répondre aux nombreuses commandes ( religieuses)</a:t>
            </a:r>
            <a:br>
              <a:rPr lang="fr-FR" sz="2800" dirty="0" smtClean="0"/>
            </a:br>
            <a:r>
              <a:rPr lang="fr-FR" sz="2800" dirty="0"/>
              <a:t/>
            </a:r>
            <a:br>
              <a:rPr lang="fr-FR" sz="2800" dirty="0"/>
            </a:br>
            <a:r>
              <a:rPr lang="fr-FR" sz="2800" dirty="0" smtClean="0"/>
              <a:t>Il meurt en 1652</a:t>
            </a:r>
            <a:endParaRPr lang="fr-FR" sz="2800" dirty="0"/>
          </a:p>
        </p:txBody>
      </p:sp>
    </p:spTree>
    <p:extLst>
      <p:ext uri="{BB962C8B-B14F-4D97-AF65-F5344CB8AC3E}">
        <p14:creationId xmlns:p14="http://schemas.microsoft.com/office/powerpoint/2010/main" val="10740581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545" y="2038061"/>
            <a:ext cx="10515600" cy="1325563"/>
          </a:xfrm>
        </p:spPr>
        <p:txBody>
          <a:bodyPr>
            <a:noAutofit/>
          </a:bodyPr>
          <a:lstStyle/>
          <a:p>
            <a:r>
              <a:rPr lang="fr-FR" sz="2800" dirty="0" smtClean="0"/>
              <a:t>Le caravagisme s’étend donc dans toute l’Italie, de surcroit les peintres étrangers venus à Rome vont diffuser très largement ce courant avec ses caractéristiques majeures :</a:t>
            </a:r>
            <a:br>
              <a:rPr lang="fr-FR" sz="2800" dirty="0" smtClean="0"/>
            </a:br>
            <a:r>
              <a:rPr lang="fr-FR" sz="2800" dirty="0"/>
              <a:t/>
            </a:r>
            <a:br>
              <a:rPr lang="fr-FR" sz="2800" dirty="0"/>
            </a:br>
            <a:r>
              <a:rPr lang="fr-FR" sz="2800" dirty="0" smtClean="0"/>
              <a:t/>
            </a:r>
            <a:br>
              <a:rPr lang="fr-FR" sz="2800" dirty="0" smtClean="0"/>
            </a:br>
            <a:r>
              <a:rPr lang="fr-FR" sz="2800" dirty="0" smtClean="0"/>
              <a:t>- couleurs dominantes autour des rouges, des bruns et du noir</a:t>
            </a:r>
            <a:br>
              <a:rPr lang="fr-FR" sz="2800" dirty="0" smtClean="0"/>
            </a:br>
            <a:r>
              <a:rPr lang="fr-FR" sz="2800" dirty="0" smtClean="0"/>
              <a:t>- clair obscur</a:t>
            </a:r>
            <a:br>
              <a:rPr lang="fr-FR" sz="2800" dirty="0" smtClean="0"/>
            </a:br>
            <a:r>
              <a:rPr lang="fr-FR" sz="2800" dirty="0" smtClean="0"/>
              <a:t>- personnages aux accents dramatiques</a:t>
            </a:r>
            <a:br>
              <a:rPr lang="fr-FR" sz="2800" dirty="0" smtClean="0"/>
            </a:br>
            <a:r>
              <a:rPr lang="fr-FR" sz="2800" dirty="0" smtClean="0"/>
              <a:t>- peu de dessin préparatoire mais la couleur appliquée directement</a:t>
            </a:r>
            <a:br>
              <a:rPr lang="fr-FR" sz="2800" dirty="0" smtClean="0"/>
            </a:br>
            <a:r>
              <a:rPr lang="fr-FR" sz="2800" dirty="0" smtClean="0"/>
              <a:t>( </a:t>
            </a:r>
            <a:r>
              <a:rPr lang="fr-FR" sz="2800" b="1" u="sng" dirty="0" smtClean="0"/>
              <a:t>alla prima</a:t>
            </a:r>
            <a:r>
              <a:rPr lang="fr-FR" sz="2800" dirty="0" smtClean="0"/>
              <a:t>) qui définit les gestes et les formes</a:t>
            </a:r>
            <a:endParaRPr lang="fr-FR" sz="2800" dirty="0"/>
          </a:p>
        </p:txBody>
      </p:sp>
    </p:spTree>
    <p:extLst>
      <p:ext uri="{BB962C8B-B14F-4D97-AF65-F5344CB8AC3E}">
        <p14:creationId xmlns:p14="http://schemas.microsoft.com/office/powerpoint/2010/main" val="39834374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6083" y="3149889"/>
            <a:ext cx="10515600" cy="1325563"/>
          </a:xfrm>
        </p:spPr>
        <p:txBody>
          <a:bodyPr>
            <a:normAutofit fontScale="90000"/>
          </a:bodyPr>
          <a:lstStyle/>
          <a:p>
            <a:r>
              <a:rPr lang="fr-FR" sz="3100" dirty="0" smtClean="0"/>
              <a:t>En Espagne, nous retiendrons les noms de Francisco de </a:t>
            </a:r>
            <a:r>
              <a:rPr lang="fr-FR" sz="3100" b="1" dirty="0" smtClean="0"/>
              <a:t>ZURBARAN,</a:t>
            </a:r>
            <a:r>
              <a:rPr lang="fr-FR" sz="3100" dirty="0" smtClean="0"/>
              <a:t/>
            </a:r>
            <a:br>
              <a:rPr lang="fr-FR" sz="3100" dirty="0" smtClean="0"/>
            </a:br>
            <a:r>
              <a:rPr lang="fr-FR" sz="3100" dirty="0" smtClean="0"/>
              <a:t>Diego </a:t>
            </a:r>
            <a:r>
              <a:rPr lang="fr-FR" sz="3100" b="1" dirty="0" smtClean="0"/>
              <a:t>VELASQUEZ</a:t>
            </a:r>
            <a:r>
              <a:rPr lang="fr-FR" sz="3100" dirty="0" smtClean="0"/>
              <a:t> et Bartolomé </a:t>
            </a:r>
            <a:r>
              <a:rPr lang="fr-FR" sz="3100" dirty="0" err="1" smtClean="0"/>
              <a:t>Esteban</a:t>
            </a:r>
            <a:r>
              <a:rPr lang="fr-FR" sz="3100" dirty="0" smtClean="0"/>
              <a:t> </a:t>
            </a:r>
            <a:r>
              <a:rPr lang="fr-FR" sz="3100" b="1" dirty="0" smtClean="0"/>
              <a:t>MURILLO</a:t>
            </a:r>
            <a:br>
              <a:rPr lang="fr-FR" sz="3100" b="1" dirty="0" smtClean="0"/>
            </a:br>
            <a:r>
              <a:rPr lang="fr-FR" sz="3100" dirty="0" smtClean="0"/>
              <a:t>Ils veulent asseoir la primauté du catholicisme, reconquérir l’âme des fidèles pour contrer le protestantisme sur les bases des fondements des ordres franciscains et jésuites. </a:t>
            </a:r>
            <a:br>
              <a:rPr lang="fr-FR" sz="3100" dirty="0" smtClean="0"/>
            </a:br>
            <a:r>
              <a:rPr lang="fr-FR" sz="3100" dirty="0" smtClean="0"/>
              <a:t>On peut dire que </a:t>
            </a:r>
            <a:r>
              <a:rPr lang="fr-FR" sz="3100" b="1" u="sng" dirty="0" smtClean="0"/>
              <a:t>la religion est l’âme de la peinture espagnole</a:t>
            </a:r>
            <a:br>
              <a:rPr lang="fr-FR" sz="3100" b="1" u="sng" dirty="0" smtClean="0"/>
            </a:br>
            <a:r>
              <a:rPr lang="fr-FR" sz="3100" b="1" u="sng" dirty="0"/>
              <a:t/>
            </a:r>
            <a:br>
              <a:rPr lang="fr-FR" sz="3100" b="1" u="sng" dirty="0"/>
            </a:br>
            <a:r>
              <a:rPr lang="fr-FR" sz="3100" b="1" dirty="0" smtClean="0"/>
              <a:t/>
            </a:r>
            <a:br>
              <a:rPr lang="fr-FR" sz="3100" b="1" dirty="0" smtClean="0"/>
            </a:br>
            <a:r>
              <a:rPr lang="fr-FR" sz="2800" b="1" dirty="0"/>
              <a:t/>
            </a:r>
            <a:br>
              <a:rPr lang="fr-FR" sz="2800" b="1" dirty="0"/>
            </a:br>
            <a:r>
              <a:rPr lang="fr-FR" sz="2800" b="1" dirty="0" smtClean="0"/>
              <a:t/>
            </a:r>
            <a:br>
              <a:rPr lang="fr-FR" sz="2800" b="1" dirty="0" smtClean="0"/>
            </a:br>
            <a:r>
              <a:rPr lang="fr-FR" sz="2800" b="1" dirty="0"/>
              <a:t/>
            </a:r>
            <a:br>
              <a:rPr lang="fr-FR" sz="2800" b="1" dirty="0"/>
            </a:br>
            <a:r>
              <a:rPr lang="fr-FR" b="1" u="sng" dirty="0" smtClean="0">
                <a:solidFill>
                  <a:schemeClr val="accent1"/>
                </a:solidFill>
              </a:rPr>
              <a:t>à noter  </a:t>
            </a:r>
            <a:r>
              <a:rPr lang="fr-FR" b="1" dirty="0" smtClean="0">
                <a:solidFill>
                  <a:schemeClr val="accent1"/>
                </a:solidFill>
              </a:rPr>
              <a:t> :  le Musée Jacquemart André présentera      	du 26 mars au 2 août 2026</a:t>
            </a:r>
            <a:br>
              <a:rPr lang="fr-FR" b="1" dirty="0" smtClean="0">
                <a:solidFill>
                  <a:schemeClr val="accent1"/>
                </a:solidFill>
              </a:rPr>
            </a:br>
            <a:r>
              <a:rPr lang="fr-FR" b="1" dirty="0" smtClean="0">
                <a:solidFill>
                  <a:schemeClr val="accent1"/>
                </a:solidFill>
              </a:rPr>
              <a:t>«  SPLENDEURS du BAROQUE ESPAGNOL »</a:t>
            </a:r>
            <a:r>
              <a:rPr lang="fr-FR" b="1" dirty="0" smtClean="0"/>
              <a:t/>
            </a:r>
            <a:br>
              <a:rPr lang="fr-FR" b="1" dirty="0" smtClean="0"/>
            </a:br>
            <a:endParaRPr lang="fr-FR" b="1" dirty="0"/>
          </a:p>
        </p:txBody>
      </p:sp>
    </p:spTree>
    <p:extLst>
      <p:ext uri="{BB962C8B-B14F-4D97-AF65-F5344CB8AC3E}">
        <p14:creationId xmlns:p14="http://schemas.microsoft.com/office/powerpoint/2010/main" val="206223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7254" y="1227571"/>
            <a:ext cx="11381510" cy="1325563"/>
          </a:xfrm>
        </p:spPr>
        <p:txBody>
          <a:bodyPr>
            <a:noAutofit/>
          </a:bodyPr>
          <a:lstStyle/>
          <a:p>
            <a:r>
              <a:rPr lang="fr-FR" sz="2800" dirty="0" smtClean="0"/>
              <a:t>Francisco de </a:t>
            </a:r>
            <a:r>
              <a:rPr lang="fr-FR" sz="2800" b="1" dirty="0" smtClean="0"/>
              <a:t>ZURBARAN</a:t>
            </a:r>
            <a:r>
              <a:rPr lang="fr-FR" sz="2800" dirty="0" smtClean="0"/>
              <a:t> nait en 1598, fils de commerçant modeste, il entre comme apprenti à l‘âge de 14 ans chez un peintre de Séville.</a:t>
            </a:r>
            <a:br>
              <a:rPr lang="fr-FR" sz="2800" dirty="0" smtClean="0"/>
            </a:br>
            <a:r>
              <a:rPr lang="fr-FR" sz="2800" dirty="0"/>
              <a:t/>
            </a:r>
            <a:br>
              <a:rPr lang="fr-FR" sz="2800" dirty="0"/>
            </a:br>
            <a:r>
              <a:rPr lang="fr-FR" sz="2800" dirty="0" smtClean="0"/>
              <a:t>Dès les années 1620( il a 22 ans) il est déjà connu et reçoit des commandes pour les églises locales.</a:t>
            </a:r>
            <a:br>
              <a:rPr lang="fr-FR" sz="2800" dirty="0" smtClean="0"/>
            </a:br>
            <a:r>
              <a:rPr lang="fr-FR" sz="2800" dirty="0" smtClean="0"/>
              <a:t>En 1626, il est chargé de réaliser 21 tableaux pour une Communauté de frères dominicains de Séville dont notamment un Christ en Croix.</a:t>
            </a:r>
            <a:endParaRPr lang="fr-FR" sz="2800" dirty="0"/>
          </a:p>
        </p:txBody>
      </p:sp>
    </p:spTree>
    <p:extLst>
      <p:ext uri="{BB962C8B-B14F-4D97-AF65-F5344CB8AC3E}">
        <p14:creationId xmlns:p14="http://schemas.microsoft.com/office/powerpoint/2010/main" val="13170956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6974" y="2432267"/>
            <a:ext cx="11360728" cy="1325563"/>
          </a:xfrm>
        </p:spPr>
        <p:txBody>
          <a:bodyPr>
            <a:normAutofit fontScale="90000"/>
          </a:bodyPr>
          <a:lstStyle/>
          <a:p>
            <a:r>
              <a:rPr lang="fr-FR" sz="2800" b="1" dirty="0" smtClean="0"/>
              <a:t/>
            </a:r>
            <a:br>
              <a:rPr lang="fr-FR" sz="2800" b="1" dirty="0" smtClean="0"/>
            </a:br>
            <a:r>
              <a:rPr lang="fr-FR" sz="2800" b="1" dirty="0"/>
              <a:t/>
            </a:r>
            <a:br>
              <a:rPr lang="fr-FR" sz="2800" b="1" dirty="0"/>
            </a:br>
            <a:r>
              <a:rPr lang="fr-FR" sz="2800" b="1" dirty="0" smtClean="0"/>
              <a:t>« Christ en Croix » </a:t>
            </a:r>
            <a:r>
              <a:rPr lang="fr-FR" sz="2800" dirty="0" smtClean="0"/>
              <a:t>1627 ( </a:t>
            </a:r>
            <a:r>
              <a:rPr lang="fr-FR" sz="2800" u="sng" dirty="0" smtClean="0"/>
              <a:t>291x165 cm)</a:t>
            </a:r>
            <a:br>
              <a:rPr lang="fr-FR" sz="2800" u="sng" dirty="0" smtClean="0"/>
            </a:br>
            <a:r>
              <a:rPr lang="fr-FR" sz="2800" dirty="0" smtClean="0"/>
              <a:t>Art Institute of Chicago</a:t>
            </a:r>
            <a:br>
              <a:rPr lang="fr-FR" sz="2800" dirty="0" smtClean="0"/>
            </a:br>
            <a:r>
              <a:rPr lang="fr-FR" sz="2800" dirty="0"/>
              <a:t/>
            </a:r>
            <a:br>
              <a:rPr lang="fr-FR" sz="2800" dirty="0"/>
            </a:br>
            <a:r>
              <a:rPr lang="fr-FR" sz="2800" dirty="0" smtClean="0"/>
              <a:t/>
            </a:r>
            <a:br>
              <a:rPr lang="fr-FR" sz="2800" dirty="0" smtClean="0"/>
            </a:br>
            <a:r>
              <a:rPr lang="fr-FR" sz="2800" dirty="0" smtClean="0"/>
              <a:t>Le tableau placé dans une chapelle assez sombre et le clair obscur est tellement important qu’il crée un effet d’une présence presque surnaturelle, traduisant la double nature du Christ = humaine et divine</a:t>
            </a:r>
            <a:br>
              <a:rPr lang="fr-FR" sz="2800" dirty="0" smtClean="0"/>
            </a:br>
            <a:r>
              <a:rPr lang="fr-FR" sz="2800" dirty="0" smtClean="0"/>
              <a:t>La tridimensionnalité fait penser à une sculpture</a:t>
            </a:r>
            <a:br>
              <a:rPr lang="fr-FR" sz="2800" dirty="0" smtClean="0"/>
            </a:br>
            <a:r>
              <a:rPr lang="fr-FR" sz="2800" dirty="0" smtClean="0"/>
              <a:t>Le Christ est idéalisé dans une sorte de beauté sereine car il n’y a pas de pathos, de plaies sanguinolentes…</a:t>
            </a:r>
            <a:br>
              <a:rPr lang="fr-FR" sz="2800" dirty="0" smtClean="0"/>
            </a:br>
            <a:r>
              <a:rPr lang="fr-FR" sz="2800" dirty="0" smtClean="0"/>
              <a:t>L’austérité est apparente : pas de Golgotha mais un arrière plan sombre ( sans doute pour répondre aux exigences de l’Eglise espagnole) aucun personnage au pied de la croix  traitée de manière brute avec un bois mal équarri. Seul le périzonium éclaire la scène</a:t>
            </a:r>
            <a:br>
              <a:rPr lang="fr-FR" sz="2800" dirty="0" smtClean="0"/>
            </a:br>
            <a:r>
              <a:rPr lang="fr-FR" sz="2800" dirty="0" smtClean="0"/>
              <a:t>Le peintre a inscrit la date de réalisation et sa signature sur le papier froissé</a:t>
            </a:r>
            <a:endParaRPr lang="fr-FR" sz="2800" dirty="0"/>
          </a:p>
        </p:txBody>
      </p:sp>
    </p:spTree>
    <p:extLst>
      <p:ext uri="{BB962C8B-B14F-4D97-AF65-F5344CB8AC3E}">
        <p14:creationId xmlns:p14="http://schemas.microsoft.com/office/powerpoint/2010/main" val="2109332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6082" y="2495263"/>
            <a:ext cx="11339946" cy="1325563"/>
          </a:xfrm>
        </p:spPr>
        <p:txBody>
          <a:bodyPr>
            <a:noAutofit/>
          </a:bodyPr>
          <a:lstStyle/>
          <a:p>
            <a:r>
              <a:rPr lang="fr-FR" sz="2800" dirty="0" smtClean="0"/>
              <a:t>Le terme «  baroque » dérive du portugais « </a:t>
            </a:r>
            <a:r>
              <a:rPr lang="fr-FR" sz="2800" i="1" dirty="0" err="1" smtClean="0"/>
              <a:t>barroco</a:t>
            </a:r>
            <a:r>
              <a:rPr lang="fr-FR" sz="2800" i="1" dirty="0" smtClean="0"/>
              <a:t> » </a:t>
            </a:r>
            <a:r>
              <a:rPr lang="fr-FR" sz="2800" dirty="0" smtClean="0"/>
              <a:t>il</a:t>
            </a:r>
            <a:r>
              <a:rPr lang="fr-FR" sz="2800" i="1" dirty="0" smtClean="0"/>
              <a:t> </a:t>
            </a:r>
            <a:r>
              <a:rPr lang="fr-FR" sz="2800" dirty="0" smtClean="0"/>
              <a:t>peut être traduit par «  bizarre » et il va s’appliquer à </a:t>
            </a:r>
            <a:r>
              <a:rPr lang="fr-FR" sz="2800" b="1" u="sng" dirty="0" smtClean="0"/>
              <a:t>tous les arts </a:t>
            </a:r>
            <a:r>
              <a:rPr lang="fr-FR" sz="2800" dirty="0" smtClean="0"/>
              <a:t>(architecture, peinture, sculpture, littérature et musique)</a:t>
            </a:r>
            <a:br>
              <a:rPr lang="fr-FR" sz="2800" dirty="0" smtClean="0"/>
            </a:br>
            <a:r>
              <a:rPr lang="fr-FR" sz="2800" dirty="0" smtClean="0"/>
              <a:t>Il nait à Rome dans les années 1630 et va se développer à travers l’Europe</a:t>
            </a:r>
            <a:br>
              <a:rPr lang="fr-FR" sz="2800" dirty="0" smtClean="0"/>
            </a:br>
            <a:r>
              <a:rPr lang="fr-FR" sz="2800" dirty="0" smtClean="0"/>
              <a:t>avec comme priorité l’essor des œuvres d’art religieuses à travers la peinture décorative ( fresques sur les plafonds des palais et des églises)</a:t>
            </a:r>
            <a:br>
              <a:rPr lang="fr-FR" sz="2800" dirty="0" smtClean="0"/>
            </a:br>
            <a:r>
              <a:rPr lang="fr-FR" sz="2800" dirty="0" smtClean="0"/>
              <a:t>On trouve également des inspirations mythologiques à caractère dramatique mais aussi de nombreuses scènes de la vie quotidienne: </a:t>
            </a:r>
            <a:r>
              <a:rPr lang="fr-FR" sz="2800" b="1" dirty="0" smtClean="0"/>
              <a:t>les scènes de genre</a:t>
            </a:r>
            <a:br>
              <a:rPr lang="fr-FR" sz="2800" b="1" dirty="0" smtClean="0"/>
            </a:br>
            <a:r>
              <a:rPr lang="fr-FR" sz="2800" b="1" dirty="0"/>
              <a:t/>
            </a:r>
            <a:br>
              <a:rPr lang="fr-FR" sz="2800" b="1" dirty="0"/>
            </a:br>
            <a:r>
              <a:rPr lang="fr-FR" sz="2800" dirty="0" smtClean="0"/>
              <a:t>A travers ce courant artistique, on cherche à surprendre et à éblouir à travers </a:t>
            </a:r>
            <a:br>
              <a:rPr lang="fr-FR" sz="2800" dirty="0" smtClean="0"/>
            </a:br>
            <a:r>
              <a:rPr lang="fr-FR" sz="2800" dirty="0" smtClean="0"/>
              <a:t>des compositions monumentales dominées par le mouvement et la lumière, celle-ci s’exprimant par des zones éclairées, d’autres dans l’ombre : le clair-obscur</a:t>
            </a:r>
            <a:endParaRPr lang="fr-FR" sz="2800" b="1" u="sng" dirty="0"/>
          </a:p>
        </p:txBody>
      </p:sp>
    </p:spTree>
    <p:extLst>
      <p:ext uri="{BB962C8B-B14F-4D97-AF65-F5344CB8AC3E}">
        <p14:creationId xmlns:p14="http://schemas.microsoft.com/office/powerpoint/2010/main" val="42485023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1944" y="2599170"/>
            <a:ext cx="11111346" cy="1325563"/>
          </a:xfrm>
        </p:spPr>
        <p:txBody>
          <a:bodyPr>
            <a:noAutofit/>
          </a:bodyPr>
          <a:lstStyle/>
          <a:p>
            <a:r>
              <a:rPr lang="fr-FR" sz="2800" dirty="0" smtClean="0"/>
              <a:t>En 1634, il quitte Séville pour Madrid où il retrouve VELASQUEZ qu’il avait connu précédemment et avec lequel il s’était lié d’amitié.</a:t>
            </a:r>
            <a:br>
              <a:rPr lang="fr-FR" sz="2800" dirty="0" smtClean="0"/>
            </a:br>
            <a:r>
              <a:rPr lang="fr-FR" sz="2800" dirty="0" smtClean="0"/>
              <a:t/>
            </a:r>
            <a:br>
              <a:rPr lang="fr-FR" sz="2800" dirty="0" smtClean="0"/>
            </a:br>
            <a:r>
              <a:rPr lang="fr-FR" sz="2800" dirty="0" smtClean="0"/>
              <a:t>Il s’éloigne du ténébrisme de ses débuts, il devient «  peintre du Roi » le principal représentant de la peinture religieuse et reçoit de nombreuses commandes tant pour le royaume d’ Espagne pour que l’Amérique du Sud: 38 tableaux pour un couvent péruvien.</a:t>
            </a:r>
            <a:br>
              <a:rPr lang="fr-FR" sz="2800" dirty="0" smtClean="0"/>
            </a:br>
            <a:r>
              <a:rPr lang="fr-FR" sz="2800" dirty="0"/>
              <a:t/>
            </a:r>
            <a:br>
              <a:rPr lang="fr-FR" sz="2800" dirty="0"/>
            </a:br>
            <a:r>
              <a:rPr lang="fr-FR" sz="2800" dirty="0" smtClean="0"/>
              <a:t>Outre ses nombreuses peintures religieuses, il exécutera des portraits ( de la Vierge ( le culte de l’Immaculée Conception est important), de saint(e)s ainsi que de nombreuses natures mortes.</a:t>
            </a:r>
            <a:br>
              <a:rPr lang="fr-FR" sz="2800" dirty="0" smtClean="0"/>
            </a:br>
            <a:r>
              <a:rPr lang="fr-FR" sz="2800" dirty="0"/>
              <a:t/>
            </a:r>
            <a:br>
              <a:rPr lang="fr-FR" sz="2800" dirty="0"/>
            </a:br>
            <a:r>
              <a:rPr lang="fr-FR" sz="2800" dirty="0" smtClean="0"/>
              <a:t>Il meurt en 1664 à la tête d’un atelier important dans lequel un de ses fils</a:t>
            </a:r>
            <a:br>
              <a:rPr lang="fr-FR" sz="2800" dirty="0" smtClean="0"/>
            </a:br>
            <a:r>
              <a:rPr lang="fr-FR" sz="2800" dirty="0" smtClean="0"/>
              <a:t>exerce le métier de peintre</a:t>
            </a:r>
            <a:endParaRPr lang="fr-FR" sz="2800" dirty="0"/>
          </a:p>
        </p:txBody>
      </p:sp>
    </p:spTree>
    <p:extLst>
      <p:ext uri="{BB962C8B-B14F-4D97-AF65-F5344CB8AC3E}">
        <p14:creationId xmlns:p14="http://schemas.microsoft.com/office/powerpoint/2010/main" val="8690549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8991" y="1934152"/>
            <a:ext cx="11613571" cy="1325563"/>
          </a:xfrm>
        </p:spPr>
        <p:txBody>
          <a:bodyPr>
            <a:normAutofit fontScale="90000"/>
          </a:bodyPr>
          <a:lstStyle/>
          <a:p>
            <a:r>
              <a:rPr lang="fr-FR" sz="2800" b="1" dirty="0" smtClean="0"/>
              <a:t>« Saint </a:t>
            </a:r>
            <a:r>
              <a:rPr lang="fr-FR" sz="2800" b="1" dirty="0" err="1" smtClean="0"/>
              <a:t>Sérapion</a:t>
            </a:r>
            <a:r>
              <a:rPr lang="fr-FR" sz="2800" b="1" dirty="0" smtClean="0"/>
              <a:t> » </a:t>
            </a:r>
            <a:r>
              <a:rPr lang="fr-FR" sz="2800" dirty="0" smtClean="0"/>
              <a:t>1628 ( 120x103cm)</a:t>
            </a:r>
            <a:br>
              <a:rPr lang="fr-FR" sz="2800" dirty="0" smtClean="0"/>
            </a:br>
            <a:r>
              <a:rPr lang="fr-FR" sz="2800" dirty="0" smtClean="0"/>
              <a:t>Les </a:t>
            </a:r>
            <a:r>
              <a:rPr lang="fr-FR" sz="2800" dirty="0" smtClean="0"/>
              <a:t>camaïeux de bruns évoquent les sculptures en bois polychrome, les plis par le biais de la lumière forment des creux et des sinuosités </a:t>
            </a:r>
            <a:br>
              <a:rPr lang="fr-FR" sz="2800" dirty="0" smtClean="0"/>
            </a:br>
            <a:r>
              <a:rPr lang="fr-FR" sz="2800" dirty="0" smtClean="0"/>
              <a:t>Le </a:t>
            </a:r>
            <a:r>
              <a:rPr lang="fr-FR" sz="2800" dirty="0" smtClean="0"/>
              <a:t>caractère pathétique de la scène de supplice de ce missionnaire est renforcé par le fond sombre, toutefois il ne peint pas la cruauté ni la souffrance endurée par ce martyr</a:t>
            </a:r>
            <a:br>
              <a:rPr lang="fr-FR" sz="2800" dirty="0" smtClean="0"/>
            </a:br>
            <a:r>
              <a:rPr lang="fr-FR" sz="2800" dirty="0" smtClean="0"/>
              <a:t>Sur </a:t>
            </a:r>
            <a:r>
              <a:rPr lang="fr-FR" sz="2800" dirty="0" smtClean="0"/>
              <a:t>une sorte de petit cartel ZURBARAN a inscrit le nom du tableau, sa date de création et sa signature qui peut faire penser à un trompe-l'œil</a:t>
            </a:r>
            <a:br>
              <a:rPr lang="fr-FR" sz="2800" dirty="0" smtClean="0"/>
            </a:br>
            <a:r>
              <a:rPr lang="fr-FR" sz="2800" dirty="0"/>
              <a:t/>
            </a:r>
            <a:br>
              <a:rPr lang="fr-FR" sz="2800" dirty="0"/>
            </a:br>
            <a:endParaRPr lang="fr-FR" sz="2800" dirty="0"/>
          </a:p>
        </p:txBody>
      </p:sp>
      <p:sp>
        <p:nvSpPr>
          <p:cNvPr id="3" name="Rectangle 2"/>
          <p:cNvSpPr/>
          <p:nvPr/>
        </p:nvSpPr>
        <p:spPr>
          <a:xfrm>
            <a:off x="574963" y="4093247"/>
            <a:ext cx="11364191" cy="2308324"/>
          </a:xfrm>
          <a:prstGeom prst="rect">
            <a:avLst/>
          </a:prstGeom>
        </p:spPr>
        <p:txBody>
          <a:bodyPr wrap="square">
            <a:spAutoFit/>
          </a:bodyPr>
          <a:lstStyle/>
          <a:p>
            <a:r>
              <a:rPr lang="fr-FR" sz="2400" b="1" dirty="0"/>
              <a:t>« L’Exposition du corps de St Bonaventure »</a:t>
            </a:r>
            <a:br>
              <a:rPr lang="fr-FR" sz="2400" b="1" dirty="0"/>
            </a:br>
            <a:r>
              <a:rPr lang="fr-FR" sz="2400" dirty="0"/>
              <a:t>1629 ( 250x225cm) Musée du Louvre</a:t>
            </a:r>
            <a:br>
              <a:rPr lang="fr-FR" sz="2400" dirty="0"/>
            </a:br>
            <a:r>
              <a:rPr lang="fr-FR" sz="2400" dirty="0"/>
              <a:t/>
            </a:r>
            <a:br>
              <a:rPr lang="fr-FR" sz="2400" dirty="0"/>
            </a:br>
            <a:r>
              <a:rPr lang="fr-FR" sz="2400" dirty="0"/>
              <a:t>Ce «  portrait de groupe » est un exemple </a:t>
            </a:r>
            <a:r>
              <a:rPr lang="fr-FR" sz="2400" dirty="0" smtClean="0"/>
              <a:t>de </a:t>
            </a:r>
            <a:r>
              <a:rPr lang="fr-FR" sz="2400" dirty="0"/>
              <a:t>ses talents de portraitiste</a:t>
            </a:r>
            <a:br>
              <a:rPr lang="fr-FR" sz="2400" dirty="0"/>
            </a:br>
            <a:r>
              <a:rPr lang="fr-FR" sz="2400" dirty="0"/>
              <a:t/>
            </a:r>
            <a:br>
              <a:rPr lang="fr-FR" sz="2400" dirty="0"/>
            </a:br>
            <a:r>
              <a:rPr lang="fr-FR" sz="2400" dirty="0"/>
              <a:t>Tous les personnages rassemblés pour les funérailles expriment la gravité du moment</a:t>
            </a:r>
          </a:p>
        </p:txBody>
      </p:sp>
    </p:spTree>
    <p:extLst>
      <p:ext uri="{BB962C8B-B14F-4D97-AF65-F5344CB8AC3E}">
        <p14:creationId xmlns:p14="http://schemas.microsoft.com/office/powerpoint/2010/main" val="21363831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54613"/>
            <a:ext cx="11963400" cy="1325563"/>
          </a:xfrm>
        </p:spPr>
        <p:txBody>
          <a:bodyPr>
            <a:normAutofit fontScale="90000"/>
          </a:bodyPr>
          <a:lstStyle/>
          <a:p>
            <a:r>
              <a:rPr lang="fr-FR" sz="2800" b="1" dirty="0" smtClean="0"/>
              <a:t>«  Saint François »</a:t>
            </a:r>
            <a:r>
              <a:rPr lang="fr-FR" sz="2800" dirty="0"/>
              <a:t> </a:t>
            </a:r>
            <a:r>
              <a:rPr lang="fr-FR" sz="2800" dirty="0" smtClean="0"/>
              <a:t> </a:t>
            </a:r>
            <a:r>
              <a:rPr lang="fr-FR" sz="2800" dirty="0" smtClean="0"/>
              <a:t>1659 </a:t>
            </a:r>
            <a:r>
              <a:rPr lang="fr-FR" sz="2800" b="1" dirty="0" smtClean="0"/>
              <a:t>(</a:t>
            </a:r>
            <a:r>
              <a:rPr lang="fr-FR" sz="2800" u="sng" dirty="0" smtClean="0"/>
              <a:t>209x110m</a:t>
            </a:r>
            <a:r>
              <a:rPr lang="fr-FR" sz="2800" u="sng" dirty="0" smtClean="0"/>
              <a:t>) </a:t>
            </a:r>
            <a:r>
              <a:rPr lang="fr-FR" sz="2800" dirty="0" smtClean="0"/>
              <a:t>Musée des Beaux Arts de Lyon</a:t>
            </a:r>
            <a:r>
              <a:rPr lang="fr-FR" sz="2800" b="1" dirty="0" smtClean="0"/>
              <a:t/>
            </a:r>
            <a:br>
              <a:rPr lang="fr-FR" sz="2800" b="1" dirty="0" smtClean="0"/>
            </a:br>
            <a:r>
              <a:rPr lang="fr-FR" sz="2800" dirty="0" smtClean="0"/>
              <a:t>(Il a peint ce saint à de nombreuses reprises)</a:t>
            </a:r>
            <a:br>
              <a:rPr lang="fr-FR" sz="2800" dirty="0" smtClean="0"/>
            </a:br>
            <a:r>
              <a:rPr lang="fr-FR" sz="2800" dirty="0"/>
              <a:t/>
            </a:r>
            <a:br>
              <a:rPr lang="fr-FR" sz="2800" dirty="0"/>
            </a:br>
            <a:r>
              <a:rPr lang="fr-FR" sz="2800" dirty="0" smtClean="0"/>
              <a:t>Il est dans sa robe de bure, en prière avec les yeux levés vers le ciel.</a:t>
            </a:r>
            <a:br>
              <a:rPr lang="fr-FR" sz="2800" dirty="0" smtClean="0"/>
            </a:br>
            <a:r>
              <a:rPr lang="fr-FR" sz="2800" dirty="0" smtClean="0"/>
              <a:t>Camaïeu de couleurs sombres mais avec un léger éclairage qui accentue le caractère austère; on remarque l’ombre projetée sur le mur</a:t>
            </a:r>
            <a:endParaRPr lang="fr-FR" sz="2800" dirty="0"/>
          </a:p>
        </p:txBody>
      </p:sp>
      <p:sp>
        <p:nvSpPr>
          <p:cNvPr id="3" name="Rectangle 2"/>
          <p:cNvSpPr/>
          <p:nvPr/>
        </p:nvSpPr>
        <p:spPr>
          <a:xfrm>
            <a:off x="148934" y="3313653"/>
            <a:ext cx="9649691" cy="461665"/>
          </a:xfrm>
          <a:prstGeom prst="rect">
            <a:avLst/>
          </a:prstGeom>
        </p:spPr>
        <p:txBody>
          <a:bodyPr wrap="square">
            <a:spAutoFit/>
          </a:bodyPr>
          <a:lstStyle/>
          <a:p>
            <a:r>
              <a:rPr lang="fr-FR" sz="2400" b="1" dirty="0"/>
              <a:t>« Agnus Dei »</a:t>
            </a:r>
            <a:r>
              <a:rPr lang="fr-FR" sz="2400" dirty="0"/>
              <a:t> 1635-40 ( </a:t>
            </a:r>
            <a:r>
              <a:rPr lang="fr-FR" sz="2400" dirty="0" smtClean="0"/>
              <a:t>37x62cm) Musée </a:t>
            </a:r>
            <a:r>
              <a:rPr lang="fr-FR" sz="2400" dirty="0"/>
              <a:t>du Prado Madrid</a:t>
            </a:r>
            <a:endParaRPr lang="fr-FR" sz="2400" dirty="0"/>
          </a:p>
        </p:txBody>
      </p:sp>
      <p:sp>
        <p:nvSpPr>
          <p:cNvPr id="4" name="Rectangle 3"/>
          <p:cNvSpPr/>
          <p:nvPr/>
        </p:nvSpPr>
        <p:spPr>
          <a:xfrm>
            <a:off x="148934" y="4016955"/>
            <a:ext cx="10668001" cy="1938992"/>
          </a:xfrm>
          <a:prstGeom prst="rect">
            <a:avLst/>
          </a:prstGeom>
        </p:spPr>
        <p:txBody>
          <a:bodyPr wrap="square">
            <a:spAutoFit/>
          </a:bodyPr>
          <a:lstStyle/>
          <a:p>
            <a:r>
              <a:rPr lang="fr-FR" sz="2400" dirty="0"/>
              <a:t>Une image de dévotion iconique pour cet agneau mort aux pattes attachées mais qui pourrait dormir tant son apparence est calme</a:t>
            </a:r>
            <a:br>
              <a:rPr lang="fr-FR" sz="2400" dirty="0"/>
            </a:br>
            <a:r>
              <a:rPr lang="fr-FR" sz="2400" dirty="0"/>
              <a:t> </a:t>
            </a:r>
            <a:br>
              <a:rPr lang="fr-FR" sz="2400" dirty="0"/>
            </a:br>
            <a:r>
              <a:rPr lang="fr-FR" sz="2400" dirty="0"/>
              <a:t>Travail remarquable de réalisme sur l’animal avec sa blancheur qui éclaire le noir de l’arrière plan et le gris du billot</a:t>
            </a:r>
          </a:p>
        </p:txBody>
      </p:sp>
    </p:spTree>
    <p:extLst>
      <p:ext uri="{BB962C8B-B14F-4D97-AF65-F5344CB8AC3E}">
        <p14:creationId xmlns:p14="http://schemas.microsoft.com/office/powerpoint/2010/main" val="18404319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9381" y="1019753"/>
            <a:ext cx="12178145" cy="1325563"/>
          </a:xfrm>
        </p:spPr>
        <p:txBody>
          <a:bodyPr>
            <a:normAutofit fontScale="90000"/>
          </a:bodyPr>
          <a:lstStyle/>
          <a:p>
            <a:r>
              <a:rPr lang="fr-FR" sz="2800" dirty="0" smtClean="0"/>
              <a:t>Une disposition très équilibrée mais dépouillée. Si les objets disposés semblent humbles ils ont une dimension religieuse : 3 objets= la Trinité, les fleurs d’oranger, la rose sans épine et l’eau pure font allusion à la Vierge</a:t>
            </a:r>
            <a:br>
              <a:rPr lang="fr-FR" sz="2800" dirty="0" smtClean="0"/>
            </a:br>
            <a:r>
              <a:rPr lang="fr-FR" sz="2800" dirty="0" smtClean="0"/>
              <a:t>Cette œuvre est jugée comme symbole de perfection artistique et source de méditation</a:t>
            </a:r>
            <a:endParaRPr lang="fr-FR" sz="2800" dirty="0"/>
          </a:p>
        </p:txBody>
      </p:sp>
      <p:sp>
        <p:nvSpPr>
          <p:cNvPr id="3" name="ZoneTexte 2"/>
          <p:cNvSpPr txBox="1"/>
          <p:nvPr/>
        </p:nvSpPr>
        <p:spPr>
          <a:xfrm>
            <a:off x="384463" y="348306"/>
            <a:ext cx="11232573" cy="461665"/>
          </a:xfrm>
          <a:prstGeom prst="rect">
            <a:avLst/>
          </a:prstGeom>
          <a:noFill/>
        </p:spPr>
        <p:txBody>
          <a:bodyPr wrap="square" rtlCol="0">
            <a:spAutoFit/>
          </a:bodyPr>
          <a:lstStyle/>
          <a:p>
            <a:r>
              <a:rPr lang="fr-FR" b="1" dirty="0" smtClean="0"/>
              <a:t>« </a:t>
            </a:r>
            <a:r>
              <a:rPr lang="fr-FR" sz="2400" b="1" dirty="0" smtClean="0"/>
              <a:t>Nature morte aux citrons et oranges avec une rose » </a:t>
            </a:r>
            <a:r>
              <a:rPr lang="fr-FR" sz="2400" dirty="0" smtClean="0"/>
              <a:t>1633 (60x17cm</a:t>
            </a:r>
            <a:r>
              <a:rPr lang="fr-FR" sz="2400" dirty="0" smtClean="0"/>
              <a:t>)</a:t>
            </a:r>
            <a:endParaRPr lang="fr-FR" dirty="0"/>
          </a:p>
        </p:txBody>
      </p:sp>
    </p:spTree>
    <p:extLst>
      <p:ext uri="{BB962C8B-B14F-4D97-AF65-F5344CB8AC3E}">
        <p14:creationId xmlns:p14="http://schemas.microsoft.com/office/powerpoint/2010/main" val="4909114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83673" y="1788681"/>
            <a:ext cx="10515600" cy="1325563"/>
          </a:xfrm>
        </p:spPr>
        <p:txBody>
          <a:bodyPr>
            <a:noAutofit/>
          </a:bodyPr>
          <a:lstStyle/>
          <a:p>
            <a:r>
              <a:rPr lang="fr-FR" sz="2800" b="1" dirty="0" smtClean="0"/>
              <a:t>Bartolomé Estéban MURILLO </a:t>
            </a:r>
            <a:r>
              <a:rPr lang="fr-FR" sz="2800" dirty="0" smtClean="0"/>
              <a:t>nait en 1617 à Séville où son père est</a:t>
            </a:r>
            <a:br>
              <a:rPr lang="fr-FR" sz="2800" dirty="0" smtClean="0"/>
            </a:br>
            <a:r>
              <a:rPr lang="fr-FR" sz="2800" dirty="0" smtClean="0"/>
              <a:t>chirurgien-barbier; dès l’âge de 10 ans, il se retrouve orphelin de père et de mère</a:t>
            </a:r>
            <a:br>
              <a:rPr lang="fr-FR" sz="2800" dirty="0" smtClean="0"/>
            </a:br>
            <a:r>
              <a:rPr lang="fr-FR" sz="2800" dirty="0" smtClean="0"/>
              <a:t>A l’âge de 16 ans, il entre en apprentissage chez un peintre baroque puis rapidement il s’installe à Cadix (1639) où il découvre les œuvres du grand peintre flamand VAN </a:t>
            </a:r>
            <a:r>
              <a:rPr lang="fr-FR" sz="2800" dirty="0" smtClean="0"/>
              <a:t>DYCK</a:t>
            </a:r>
            <a:br>
              <a:rPr lang="fr-FR" sz="2800" dirty="0" smtClean="0"/>
            </a:br>
            <a:r>
              <a:rPr lang="fr-FR" sz="2800" dirty="0" smtClean="0"/>
              <a:t/>
            </a:r>
            <a:br>
              <a:rPr lang="fr-FR" sz="2800" dirty="0" smtClean="0"/>
            </a:br>
            <a:r>
              <a:rPr lang="fr-FR" sz="2800" dirty="0" smtClean="0"/>
              <a:t>Rapidement, il repart à Séville où il reçoit commande de 11 tableaux pour le cloitre d’un couvent de franciscains avec notamment </a:t>
            </a:r>
            <a:r>
              <a:rPr lang="fr-FR" sz="2800" b="1" dirty="0" smtClean="0"/>
              <a:t>«  La Cuisine des Anges »</a:t>
            </a:r>
            <a:r>
              <a:rPr lang="fr-FR" sz="2800" dirty="0" smtClean="0"/>
              <a:t>-1646- ( </a:t>
            </a:r>
            <a:r>
              <a:rPr lang="fr-FR" sz="2800" b="1" u="sng" dirty="0" smtClean="0"/>
              <a:t>180 x450cm</a:t>
            </a:r>
            <a:r>
              <a:rPr lang="fr-FR" sz="2800" dirty="0" smtClean="0"/>
              <a:t>) Musée du Louvre</a:t>
            </a:r>
            <a:endParaRPr lang="fr-FR" sz="2800" dirty="0"/>
          </a:p>
        </p:txBody>
      </p:sp>
      <p:sp>
        <p:nvSpPr>
          <p:cNvPr id="3" name="Rectangle 2"/>
          <p:cNvSpPr/>
          <p:nvPr/>
        </p:nvSpPr>
        <p:spPr>
          <a:xfrm>
            <a:off x="398317" y="4789438"/>
            <a:ext cx="11686309" cy="1938992"/>
          </a:xfrm>
          <a:prstGeom prst="rect">
            <a:avLst/>
          </a:prstGeom>
        </p:spPr>
        <p:txBody>
          <a:bodyPr wrap="square">
            <a:spAutoFit/>
          </a:bodyPr>
          <a:lstStyle/>
          <a:p>
            <a:r>
              <a:rPr lang="fr-FR" sz="2400" dirty="0"/>
              <a:t>Un frère chargé des cuisines est surpris dans son extase par son supérieur et d’autres frères qui constatent avec stupéfaction que ce sont des anges qui s’activent à préparer le repas.</a:t>
            </a:r>
            <a:br>
              <a:rPr lang="fr-FR" sz="2400" dirty="0"/>
            </a:br>
            <a:r>
              <a:rPr lang="fr-FR" sz="2400" dirty="0"/>
              <a:t>Le frère éclairé par un nimbe lumineux semble séparer le monde humain et le monde céleste</a:t>
            </a:r>
            <a:br>
              <a:rPr lang="fr-FR" sz="2400" dirty="0"/>
            </a:br>
            <a:r>
              <a:rPr lang="fr-FR" sz="2400" dirty="0"/>
              <a:t>Scène religieuse avec des caractéristiques de la peinture de genre ( sacré + profane)</a:t>
            </a:r>
            <a:br>
              <a:rPr lang="fr-FR" sz="2400" dirty="0"/>
            </a:br>
            <a:endParaRPr lang="fr-FR" sz="2400" dirty="0"/>
          </a:p>
        </p:txBody>
      </p:sp>
    </p:spTree>
    <p:extLst>
      <p:ext uri="{BB962C8B-B14F-4D97-AF65-F5344CB8AC3E}">
        <p14:creationId xmlns:p14="http://schemas.microsoft.com/office/powerpoint/2010/main" val="35823782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4691" y="4947443"/>
            <a:ext cx="11710553" cy="1325563"/>
          </a:xfrm>
        </p:spPr>
        <p:txBody>
          <a:bodyPr>
            <a:normAutofit fontScale="90000"/>
          </a:bodyPr>
          <a:lstStyle/>
          <a:p>
            <a:r>
              <a:rPr lang="fr-FR" sz="2800" dirty="0" smtClean="0"/>
              <a:t>Un frère chargé des cuisines est surpris dans son extase par son supérieur et d’autres frères qui constatent avec stupéfaction que ce sont des anges qui s’activent à préparer le repas.</a:t>
            </a:r>
            <a:br>
              <a:rPr lang="fr-FR" sz="2800" dirty="0" smtClean="0"/>
            </a:br>
            <a:r>
              <a:rPr lang="fr-FR" sz="2800" dirty="0" smtClean="0"/>
              <a:t>Le frère éclairé par un nimbe lumineux semble séparer le monde humain et le monde céleste</a:t>
            </a:r>
            <a:br>
              <a:rPr lang="fr-FR" sz="2800" dirty="0" smtClean="0"/>
            </a:br>
            <a:r>
              <a:rPr lang="fr-FR" sz="2800" dirty="0" smtClean="0"/>
              <a:t>Scène religieuse avec des caractéristiques de la peinture de genre ( sacré + profane)</a:t>
            </a:r>
            <a:br>
              <a:rPr lang="fr-FR" sz="2800" dirty="0" smtClean="0"/>
            </a:br>
            <a:endParaRPr lang="fr-FR" sz="2800" dirty="0"/>
          </a:p>
        </p:txBody>
      </p:sp>
    </p:spTree>
    <p:extLst>
      <p:ext uri="{BB962C8B-B14F-4D97-AF65-F5344CB8AC3E}">
        <p14:creationId xmlns:p14="http://schemas.microsoft.com/office/powerpoint/2010/main" val="26624225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5917" y="1102879"/>
            <a:ext cx="12088091" cy="1325563"/>
          </a:xfrm>
        </p:spPr>
        <p:txBody>
          <a:bodyPr>
            <a:noAutofit/>
          </a:bodyPr>
          <a:lstStyle/>
          <a:p>
            <a:r>
              <a:rPr lang="fr-FR" sz="2800" b="1" dirty="0" smtClean="0"/>
              <a:t>« Le Jeune mendiant » </a:t>
            </a:r>
            <a:r>
              <a:rPr lang="fr-FR" sz="2800" dirty="0" smtClean="0"/>
              <a:t>1645-50 ( </a:t>
            </a:r>
            <a:r>
              <a:rPr lang="fr-FR" sz="2800" dirty="0" smtClean="0"/>
              <a:t>134x110cm) Musée </a:t>
            </a:r>
            <a:r>
              <a:rPr lang="fr-FR" sz="2800" dirty="0" smtClean="0"/>
              <a:t>du Louvre</a:t>
            </a:r>
            <a:br>
              <a:rPr lang="fr-FR" sz="2800" dirty="0" smtClean="0"/>
            </a:br>
            <a:r>
              <a:rPr lang="fr-FR" sz="2800" dirty="0"/>
              <a:t/>
            </a:r>
            <a:br>
              <a:rPr lang="fr-FR" sz="2800" dirty="0"/>
            </a:br>
            <a:r>
              <a:rPr lang="fr-FR" sz="2800" dirty="0" smtClean="0"/>
              <a:t>Une scène très réaliste avec un remarquable clair-obscur pour ce jeune mendiant en haillons, aux pieds sales entrain de s’épouiller après un pauvre repas </a:t>
            </a:r>
            <a:br>
              <a:rPr lang="fr-FR" sz="2800" dirty="0" smtClean="0"/>
            </a:br>
            <a:endParaRPr lang="fr-FR" sz="2800" dirty="0"/>
          </a:p>
        </p:txBody>
      </p:sp>
      <p:sp>
        <p:nvSpPr>
          <p:cNvPr id="3" name="Rectangle 2"/>
          <p:cNvSpPr/>
          <p:nvPr/>
        </p:nvSpPr>
        <p:spPr>
          <a:xfrm>
            <a:off x="193961" y="2593401"/>
            <a:ext cx="11745193" cy="1569660"/>
          </a:xfrm>
          <a:prstGeom prst="rect">
            <a:avLst/>
          </a:prstGeom>
        </p:spPr>
        <p:txBody>
          <a:bodyPr wrap="square">
            <a:spAutoFit/>
          </a:bodyPr>
          <a:lstStyle/>
          <a:p>
            <a:r>
              <a:rPr lang="fr-FR" sz="2400" b="1" dirty="0"/>
              <a:t>« Garçon avec un chien » </a:t>
            </a:r>
            <a:r>
              <a:rPr lang="fr-FR" sz="2400" dirty="0"/>
              <a:t>1650 ( </a:t>
            </a:r>
            <a:r>
              <a:rPr lang="fr-FR" sz="2400" dirty="0" smtClean="0"/>
              <a:t>70x60cm)Musée </a:t>
            </a:r>
            <a:r>
              <a:rPr lang="fr-FR" sz="2400" dirty="0"/>
              <a:t>de l’Ermitage St Pétersbourg</a:t>
            </a:r>
            <a:br>
              <a:rPr lang="fr-FR" sz="2400" dirty="0"/>
            </a:br>
            <a:r>
              <a:rPr lang="fr-FR" sz="2400" dirty="0"/>
              <a:t/>
            </a:r>
            <a:br>
              <a:rPr lang="fr-FR" sz="2400" dirty="0"/>
            </a:br>
            <a:r>
              <a:rPr lang="fr-FR" sz="2400" dirty="0"/>
              <a:t>Un gamin des rues de Séville dont le visage est éclairé et qui arbore un large sourire à son chien : signes de tendresse et de complicité</a:t>
            </a:r>
          </a:p>
        </p:txBody>
      </p:sp>
      <p:sp>
        <p:nvSpPr>
          <p:cNvPr id="4" name="Rectangle 3"/>
          <p:cNvSpPr/>
          <p:nvPr/>
        </p:nvSpPr>
        <p:spPr>
          <a:xfrm>
            <a:off x="193960" y="4616072"/>
            <a:ext cx="11745193" cy="830997"/>
          </a:xfrm>
          <a:prstGeom prst="rect">
            <a:avLst/>
          </a:prstGeom>
        </p:spPr>
        <p:txBody>
          <a:bodyPr wrap="square">
            <a:spAutoFit/>
          </a:bodyPr>
          <a:lstStyle/>
          <a:p>
            <a:r>
              <a:rPr lang="fr-FR" sz="2400" b="1" dirty="0"/>
              <a:t>« Les Mangeurs de melon et de raisin » </a:t>
            </a:r>
            <a:r>
              <a:rPr lang="fr-FR" sz="2400" dirty="0"/>
              <a:t>vers </a:t>
            </a:r>
            <a:r>
              <a:rPr lang="fr-FR" sz="2400" dirty="0" smtClean="0"/>
              <a:t>1650Musée </a:t>
            </a:r>
            <a:r>
              <a:rPr lang="fr-FR" sz="2400" dirty="0"/>
              <a:t>de Munich</a:t>
            </a:r>
          </a:p>
          <a:p>
            <a:r>
              <a:rPr lang="fr-FR" sz="2400" dirty="0"/>
              <a:t>Les mêmes remarques du «  Jeune mendiant » peuvent s’appliquer</a:t>
            </a:r>
            <a:endParaRPr lang="fr-FR" sz="2400" dirty="0"/>
          </a:p>
        </p:txBody>
      </p:sp>
    </p:spTree>
    <p:extLst>
      <p:ext uri="{BB962C8B-B14F-4D97-AF65-F5344CB8AC3E}">
        <p14:creationId xmlns:p14="http://schemas.microsoft.com/office/powerpoint/2010/main" val="8104629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8927" y="2371733"/>
            <a:ext cx="10650681" cy="1325563"/>
          </a:xfrm>
        </p:spPr>
        <p:txBody>
          <a:bodyPr>
            <a:normAutofit fontScale="90000"/>
          </a:bodyPr>
          <a:lstStyle/>
          <a:p>
            <a:r>
              <a:rPr lang="fr-FR" sz="2800" b="1" dirty="0" smtClean="0"/>
              <a:t>« L’Immaculée Conception » </a:t>
            </a:r>
            <a:r>
              <a:rPr lang="fr-FR" sz="2800" dirty="0" smtClean="0"/>
              <a:t>1678 (</a:t>
            </a:r>
            <a:r>
              <a:rPr lang="fr-FR" sz="2800" b="1" u="sng" dirty="0" smtClean="0"/>
              <a:t>276x190cm</a:t>
            </a:r>
            <a:r>
              <a:rPr lang="fr-FR" sz="2800" dirty="0" smtClean="0"/>
              <a:t>) Musée du Prado</a:t>
            </a:r>
            <a:br>
              <a:rPr lang="fr-FR" sz="2800" dirty="0" smtClean="0"/>
            </a:br>
            <a:r>
              <a:rPr lang="fr-FR" sz="2800" dirty="0"/>
              <a:t/>
            </a:r>
            <a:br>
              <a:rPr lang="fr-FR" sz="2800" dirty="0"/>
            </a:br>
            <a:r>
              <a:rPr lang="fr-FR" sz="2800" dirty="0" smtClean="0"/>
              <a:t>MURILLO a réalisé une vingtaine de tableaux autour de cette thématique avec comme constante une grande valeur iconographique</a:t>
            </a:r>
            <a:br>
              <a:rPr lang="fr-FR" sz="2800" dirty="0" smtClean="0"/>
            </a:br>
            <a:r>
              <a:rPr lang="fr-FR" sz="2800" dirty="0"/>
              <a:t/>
            </a:r>
            <a:br>
              <a:rPr lang="fr-FR" sz="2800" dirty="0"/>
            </a:br>
            <a:r>
              <a:rPr lang="fr-FR" sz="2800" dirty="0" smtClean="0"/>
              <a:t>Marie est représentée debout sur un croissant de lune, elle porte une robe blanche (=pureté) et un manteau bleu(= éternité) et montre un visage juvénile en extase; elle est entourée de nombreux angelots dans la pure tradition baroque</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42813327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0380" y="2858942"/>
            <a:ext cx="10851573" cy="1325563"/>
          </a:xfrm>
        </p:spPr>
        <p:txBody>
          <a:bodyPr>
            <a:noAutofit/>
          </a:bodyPr>
          <a:lstStyle/>
          <a:p>
            <a:r>
              <a:rPr lang="fr-FR" sz="2800" dirty="0" smtClean="0"/>
              <a:t>L’œuvre de MURILLO se traduit par autant de scènes religieuses que de scènes profanes où il peint de nombreuses scènes de genre dans lesquelles il excelle, des portraits notamment de gens du peuple s</a:t>
            </a:r>
            <a:r>
              <a:rPr lang="fr-FR" sz="2800" b="1" dirty="0" smtClean="0"/>
              <a:t>ans</a:t>
            </a:r>
            <a:r>
              <a:rPr lang="fr-FR" sz="2800" dirty="0" smtClean="0"/>
              <a:t> </a:t>
            </a:r>
            <a:r>
              <a:rPr lang="fr-FR" sz="2800" b="1" dirty="0" smtClean="0"/>
              <a:t>tomber dans le misérabilisme</a:t>
            </a:r>
            <a:r>
              <a:rPr lang="fr-FR" sz="2800" dirty="0" smtClean="0"/>
              <a:t>. </a:t>
            </a:r>
            <a:br>
              <a:rPr lang="fr-FR" sz="2800" dirty="0" smtClean="0"/>
            </a:br>
            <a:r>
              <a:rPr lang="fr-FR" sz="2800" dirty="0" smtClean="0"/>
              <a:t/>
            </a:r>
            <a:br>
              <a:rPr lang="fr-FR" sz="2800" dirty="0" smtClean="0"/>
            </a:br>
            <a:r>
              <a:rPr lang="fr-FR" sz="2800" dirty="0" smtClean="0"/>
              <a:t>Progressivement, il se détachera du caravagisme et du ténébrisme de ZURBARAN par l’utilisation d’une palette chromatique beaucoup plus claire</a:t>
            </a:r>
            <a:br>
              <a:rPr lang="fr-FR" sz="2800" dirty="0" smtClean="0"/>
            </a:br>
            <a:r>
              <a:rPr lang="fr-FR" sz="2800" dirty="0" smtClean="0"/>
              <a:t>Sa renommée sera importante, il dirigera un imposant atelier, fondera une Académie des Beaux Arts (rivalisant ainsi avec celle de Madrid)</a:t>
            </a:r>
            <a:br>
              <a:rPr lang="fr-FR" sz="2800" dirty="0" smtClean="0"/>
            </a:br>
            <a:r>
              <a:rPr lang="fr-FR" sz="2800" dirty="0"/>
              <a:t/>
            </a:r>
            <a:br>
              <a:rPr lang="fr-FR" sz="2800" dirty="0"/>
            </a:br>
            <a:r>
              <a:rPr lang="fr-FR" sz="2800" dirty="0" smtClean="0"/>
              <a:t>Il meurt en </a:t>
            </a:r>
            <a:r>
              <a:rPr lang="fr-FR" sz="2800" b="1" dirty="0" smtClean="0"/>
              <a:t>1682</a:t>
            </a:r>
            <a:r>
              <a:rPr lang="fr-FR" sz="2800" dirty="0" smtClean="0"/>
              <a:t> des suites d’une chute d’un échafaudage alors qu’il peignait un retable</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20848610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7026" y="1487344"/>
            <a:ext cx="10903527" cy="1325563"/>
          </a:xfrm>
        </p:spPr>
        <p:txBody>
          <a:bodyPr>
            <a:normAutofit fontScale="90000"/>
          </a:bodyPr>
          <a:lstStyle/>
          <a:p>
            <a:r>
              <a:rPr lang="fr-FR" sz="2800" dirty="0" smtClean="0"/>
              <a:t>Pour les Flandres, Pierre-Paul </a:t>
            </a:r>
            <a:r>
              <a:rPr lang="fr-FR" sz="2800" b="1" dirty="0" smtClean="0"/>
              <a:t>RUBENS,</a:t>
            </a:r>
            <a:r>
              <a:rPr lang="fr-FR" sz="2800" dirty="0" smtClean="0"/>
              <a:t> Anton </a:t>
            </a:r>
            <a:r>
              <a:rPr lang="fr-FR" sz="2800" b="1" dirty="0" smtClean="0"/>
              <a:t>VAN DYCK </a:t>
            </a:r>
            <a:r>
              <a:rPr lang="fr-FR" sz="2800" dirty="0"/>
              <a:t>,</a:t>
            </a:r>
            <a:r>
              <a:rPr lang="fr-FR" sz="2800" dirty="0" smtClean="0"/>
              <a:t> Jacob </a:t>
            </a:r>
            <a:r>
              <a:rPr lang="fr-FR" sz="2800" b="1" dirty="0" smtClean="0"/>
              <a:t>JORDAENS</a:t>
            </a:r>
            <a:r>
              <a:rPr lang="fr-FR" sz="2800" dirty="0" smtClean="0"/>
              <a:t> et </a:t>
            </a:r>
            <a:r>
              <a:rPr lang="fr-FR" sz="2800" b="1" dirty="0" smtClean="0">
                <a:solidFill>
                  <a:schemeClr val="accent2"/>
                </a:solidFill>
              </a:rPr>
              <a:t>REMBRANDT</a:t>
            </a:r>
            <a:r>
              <a:rPr lang="fr-FR" sz="2800" dirty="0" smtClean="0">
                <a:solidFill>
                  <a:schemeClr val="accent2"/>
                </a:solidFill>
              </a:rPr>
              <a:t> s</a:t>
            </a:r>
            <a:r>
              <a:rPr lang="fr-FR" sz="2800" dirty="0" smtClean="0"/>
              <a:t>eront marqués par ce courant emprunté au CARAVAGE</a:t>
            </a:r>
            <a:br>
              <a:rPr lang="fr-FR" sz="2800" dirty="0" smtClean="0"/>
            </a:br>
            <a:r>
              <a:rPr lang="fr-FR" sz="2800" dirty="0"/>
              <a:t/>
            </a:r>
            <a:br>
              <a:rPr lang="fr-FR" sz="2800" dirty="0"/>
            </a:br>
            <a:r>
              <a:rPr lang="fr-FR" sz="2800" dirty="0" smtClean="0"/>
              <a:t>On parlera de «  </a:t>
            </a:r>
            <a:r>
              <a:rPr lang="fr-FR" sz="2800" u="sng" dirty="0" smtClean="0"/>
              <a:t>Siècle d’or hollandais</a:t>
            </a:r>
            <a:r>
              <a:rPr lang="fr-FR" sz="2800" dirty="0" smtClean="0"/>
              <a:t> » pour évoquer le XVII ème avec de grands peintres comme </a:t>
            </a:r>
            <a:r>
              <a:rPr lang="fr-FR" sz="2800" b="1" dirty="0" smtClean="0"/>
              <a:t>VERMEER </a:t>
            </a:r>
            <a:r>
              <a:rPr lang="fr-FR" sz="2800" dirty="0" smtClean="0"/>
              <a:t>mais surtout pour voir apparaitre une sorte de spécialisation pour les peintres : natures mortes, paysages et marines, peinture animalière et surtout scènes de genre.</a:t>
            </a:r>
            <a:endParaRPr lang="fr-FR" sz="2800" dirty="0"/>
          </a:p>
        </p:txBody>
      </p:sp>
    </p:spTree>
    <p:extLst>
      <p:ext uri="{BB962C8B-B14F-4D97-AF65-F5344CB8AC3E}">
        <p14:creationId xmlns:p14="http://schemas.microsoft.com/office/powerpoint/2010/main" val="4073161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2282" y="3181060"/>
            <a:ext cx="11398827" cy="1325563"/>
          </a:xfrm>
        </p:spPr>
        <p:txBody>
          <a:bodyPr>
            <a:noAutofit/>
          </a:bodyPr>
          <a:lstStyle/>
          <a:p>
            <a:r>
              <a:rPr lang="fr-FR" sz="2800" dirty="0" smtClean="0"/>
              <a:t>En Italie, la figure phare du baroque c’est </a:t>
            </a:r>
            <a:r>
              <a:rPr lang="fr-FR" sz="2800" b="1" dirty="0" smtClean="0"/>
              <a:t>LE CARAVAGE </a:t>
            </a:r>
            <a:r>
              <a:rPr lang="fr-FR" sz="2800" dirty="0" smtClean="0"/>
              <a:t>au point que certains historiens d’art parlent de ce mouvement comme «  </a:t>
            </a:r>
            <a:r>
              <a:rPr lang="fr-FR" sz="2800" u="sng" dirty="0" smtClean="0"/>
              <a:t>le caravagisme »</a:t>
            </a:r>
            <a:br>
              <a:rPr lang="fr-FR" sz="2800" u="sng" dirty="0" smtClean="0"/>
            </a:br>
            <a:r>
              <a:rPr lang="fr-FR" sz="2800" dirty="0" smtClean="0"/>
              <a:t>Dans son sillage, on trouvera Orazio </a:t>
            </a:r>
            <a:r>
              <a:rPr lang="fr-FR" sz="2800" b="1" dirty="0" smtClean="0"/>
              <a:t>GENTILESCHI</a:t>
            </a:r>
            <a:r>
              <a:rPr lang="fr-FR" sz="2800" dirty="0" smtClean="0"/>
              <a:t>, puis sa fille Artemisia</a:t>
            </a:r>
            <a:br>
              <a:rPr lang="fr-FR" sz="2800" dirty="0" smtClean="0"/>
            </a:br>
            <a:r>
              <a:rPr lang="fr-FR" sz="2800" dirty="0" smtClean="0"/>
              <a:t>ainsi que José </a:t>
            </a:r>
            <a:r>
              <a:rPr lang="fr-FR" sz="2800" b="1" dirty="0" smtClean="0"/>
              <a:t>de RIBERA</a:t>
            </a:r>
            <a:br>
              <a:rPr lang="fr-FR" sz="2800" b="1" dirty="0" smtClean="0"/>
            </a:br>
            <a:r>
              <a:rPr lang="fr-FR" sz="2800" dirty="0" smtClean="0"/>
              <a:t>En Espagne</a:t>
            </a:r>
            <a:r>
              <a:rPr lang="fr-FR" sz="2800" b="1" dirty="0" smtClean="0"/>
              <a:t>, </a:t>
            </a:r>
            <a:r>
              <a:rPr lang="fr-FR" sz="2800" dirty="0" smtClean="0"/>
              <a:t>émergent les peintres Francisco </a:t>
            </a:r>
            <a:r>
              <a:rPr lang="fr-FR" sz="2800" b="1" dirty="0" smtClean="0"/>
              <a:t>de ZURBARAN</a:t>
            </a:r>
            <a:r>
              <a:rPr lang="fr-FR" sz="2800" dirty="0" smtClean="0"/>
              <a:t>, Bartolomé</a:t>
            </a:r>
            <a:br>
              <a:rPr lang="fr-FR" sz="2800" dirty="0" smtClean="0"/>
            </a:br>
            <a:r>
              <a:rPr lang="fr-FR" sz="2800" b="1" dirty="0" smtClean="0"/>
              <a:t>MURILLO</a:t>
            </a:r>
            <a:r>
              <a:rPr lang="fr-FR" sz="2800" dirty="0" smtClean="0"/>
              <a:t> et </a:t>
            </a:r>
            <a:r>
              <a:rPr lang="fr-FR" sz="2800" dirty="0" smtClean="0">
                <a:solidFill>
                  <a:schemeClr val="accent2"/>
                </a:solidFill>
              </a:rPr>
              <a:t>Diego </a:t>
            </a:r>
            <a:r>
              <a:rPr lang="fr-FR" sz="2800" b="1" dirty="0" smtClean="0">
                <a:solidFill>
                  <a:schemeClr val="accent2"/>
                </a:solidFill>
              </a:rPr>
              <a:t>VELASQUEZ</a:t>
            </a:r>
            <a:r>
              <a:rPr lang="fr-FR" sz="2800" b="1" dirty="0" smtClean="0"/>
              <a:t/>
            </a:r>
            <a:br>
              <a:rPr lang="fr-FR" sz="2800" b="1" dirty="0" smtClean="0"/>
            </a:br>
            <a:r>
              <a:rPr lang="fr-FR" sz="2800" b="1" dirty="0"/>
              <a:t/>
            </a:r>
            <a:br>
              <a:rPr lang="fr-FR" sz="2800" b="1" dirty="0"/>
            </a:br>
            <a:r>
              <a:rPr lang="fr-FR" sz="2800" dirty="0" smtClean="0"/>
              <a:t>Dans les Flandres, les noms à retenir sont Pierre Paul </a:t>
            </a:r>
            <a:r>
              <a:rPr lang="fr-FR" sz="2800" b="1" dirty="0" smtClean="0"/>
              <a:t>RUBENS</a:t>
            </a:r>
            <a:r>
              <a:rPr lang="fr-FR" sz="2800" dirty="0" smtClean="0"/>
              <a:t>, Antoon </a:t>
            </a:r>
            <a:br>
              <a:rPr lang="fr-FR" sz="2800" dirty="0" smtClean="0"/>
            </a:br>
            <a:r>
              <a:rPr lang="fr-FR" sz="2800" b="1" dirty="0" smtClean="0"/>
              <a:t>VAN DYCK </a:t>
            </a:r>
            <a:r>
              <a:rPr lang="fr-FR" sz="2800" dirty="0" smtClean="0"/>
              <a:t>et Jacob </a:t>
            </a:r>
            <a:r>
              <a:rPr lang="fr-FR" sz="2800" b="1" dirty="0" smtClean="0"/>
              <a:t>JORDAENS </a:t>
            </a:r>
            <a:r>
              <a:rPr lang="fr-FR" sz="2800" dirty="0" smtClean="0"/>
              <a:t>puis </a:t>
            </a:r>
            <a:r>
              <a:rPr lang="fr-FR" sz="2800" dirty="0" smtClean="0">
                <a:solidFill>
                  <a:schemeClr val="accent2"/>
                </a:solidFill>
              </a:rPr>
              <a:t>REMBRANDT</a:t>
            </a:r>
            <a:r>
              <a:rPr lang="fr-FR" sz="2800" b="1" dirty="0" smtClean="0"/>
              <a:t/>
            </a:r>
            <a:br>
              <a:rPr lang="fr-FR" sz="2800" b="1" dirty="0" smtClean="0"/>
            </a:br>
            <a:r>
              <a:rPr lang="fr-FR" sz="2800" b="1" dirty="0"/>
              <a:t/>
            </a:r>
            <a:br>
              <a:rPr lang="fr-FR" sz="2800" b="1" dirty="0"/>
            </a:br>
            <a:r>
              <a:rPr lang="fr-FR" sz="2800" dirty="0" smtClean="0"/>
              <a:t>En France, c’est Simon </a:t>
            </a:r>
            <a:r>
              <a:rPr lang="fr-FR" sz="2800" b="1" dirty="0" smtClean="0"/>
              <a:t>VOUET</a:t>
            </a:r>
            <a:r>
              <a:rPr lang="fr-FR" sz="2800" dirty="0" smtClean="0"/>
              <a:t> et surtout  </a:t>
            </a:r>
            <a:r>
              <a:rPr lang="fr-FR" sz="2800" dirty="0" smtClean="0">
                <a:solidFill>
                  <a:schemeClr val="accent2"/>
                </a:solidFill>
              </a:rPr>
              <a:t>Georges </a:t>
            </a:r>
            <a:r>
              <a:rPr lang="fr-FR" sz="2800" b="1" dirty="0" smtClean="0">
                <a:solidFill>
                  <a:schemeClr val="accent2"/>
                </a:solidFill>
              </a:rPr>
              <a:t>de la TOUR</a:t>
            </a:r>
            <a:br>
              <a:rPr lang="fr-FR" sz="2800" b="1" dirty="0" smtClean="0">
                <a:solidFill>
                  <a:schemeClr val="accent2"/>
                </a:solidFill>
              </a:rPr>
            </a:br>
            <a:r>
              <a:rPr lang="fr-FR" sz="2800" b="1" dirty="0"/>
              <a:t/>
            </a:r>
            <a:br>
              <a:rPr lang="fr-FR" sz="2800" b="1" dirty="0"/>
            </a:br>
            <a:r>
              <a:rPr lang="fr-FR" sz="2800" b="1" dirty="0" smtClean="0"/>
              <a:t/>
            </a:r>
            <a:br>
              <a:rPr lang="fr-FR" sz="2800" b="1" dirty="0" smtClean="0"/>
            </a:br>
            <a:r>
              <a:rPr lang="fr-FR" sz="2800" b="1" dirty="0"/>
              <a:t/>
            </a:r>
            <a:br>
              <a:rPr lang="fr-FR" sz="2800" b="1" dirty="0"/>
            </a:br>
            <a:r>
              <a:rPr lang="fr-FR" sz="2800" dirty="0" smtClean="0"/>
              <a:t> 	</a:t>
            </a:r>
            <a:br>
              <a:rPr lang="fr-FR" sz="2800" dirty="0" smtClean="0"/>
            </a:br>
            <a:endParaRPr lang="fr-FR" sz="2800" dirty="0"/>
          </a:p>
        </p:txBody>
      </p:sp>
    </p:spTree>
    <p:extLst>
      <p:ext uri="{BB962C8B-B14F-4D97-AF65-F5344CB8AC3E}">
        <p14:creationId xmlns:p14="http://schemas.microsoft.com/office/powerpoint/2010/main" val="9795733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8981" y="2869334"/>
            <a:ext cx="10882745" cy="1325563"/>
          </a:xfrm>
        </p:spPr>
        <p:txBody>
          <a:bodyPr>
            <a:noAutofit/>
          </a:bodyPr>
          <a:lstStyle/>
          <a:p>
            <a:r>
              <a:rPr lang="fr-FR" sz="2800" b="1" dirty="0" smtClean="0"/>
              <a:t>Pierre-Paul RUBENS </a:t>
            </a:r>
            <a:r>
              <a:rPr lang="fr-FR" sz="2800" dirty="0" smtClean="0"/>
              <a:t>est né en 1577 en Allemagne où son père, un riche avocat anversois converti au calvinisme, avait été contraint de se refugier. C’est à Cologne qu’il reçoit ses 1ers rudiments artistiques mais c’est vraiment à Anvers qu’il fera son apprentissage.</a:t>
            </a:r>
            <a:br>
              <a:rPr lang="fr-FR" sz="2800" dirty="0" smtClean="0"/>
            </a:br>
            <a:r>
              <a:rPr lang="fr-FR" sz="2800" dirty="0" smtClean="0"/>
              <a:t>A peine âgé de 19 ans, il est admis à la Guilde de St Luc puis il part en Italie</a:t>
            </a:r>
            <a:br>
              <a:rPr lang="fr-FR" sz="2800" dirty="0" smtClean="0"/>
            </a:br>
            <a:r>
              <a:rPr lang="fr-FR" sz="2800" dirty="0" smtClean="0"/>
              <a:t>(Venise et Rome) où  il admire outre le travail des grands peintres de la Renaissance celui du CARAVAGE;</a:t>
            </a:r>
            <a:br>
              <a:rPr lang="fr-FR" sz="2800" dirty="0" smtClean="0"/>
            </a:br>
            <a:r>
              <a:rPr lang="fr-FR" sz="2800" dirty="0" smtClean="0"/>
              <a:t>Il devient le peintre attitré du prince de Mantoue, réalise de nombreux retables où son style caractéristique s’affirme:</a:t>
            </a:r>
            <a:br>
              <a:rPr lang="fr-FR" sz="2800" dirty="0" smtClean="0"/>
            </a:br>
            <a:r>
              <a:rPr lang="fr-FR" sz="2800" dirty="0" smtClean="0"/>
              <a:t>- dilatation des corps</a:t>
            </a:r>
            <a:br>
              <a:rPr lang="fr-FR" sz="2800" dirty="0" smtClean="0"/>
            </a:br>
            <a:r>
              <a:rPr lang="fr-FR" sz="2800" dirty="0" smtClean="0"/>
              <a:t>- richesse chromatique empruntée à la peinture vénitienne</a:t>
            </a:r>
            <a:br>
              <a:rPr lang="fr-FR" sz="2800" dirty="0" smtClean="0"/>
            </a:br>
            <a:r>
              <a:rPr lang="fr-FR" sz="2800" dirty="0" smtClean="0"/>
              <a:t>Après la mort de sa mère en 1608 il rentre à Anvers où il est largement reconnu avec à la clé de nombreuses commandes.</a:t>
            </a:r>
            <a:br>
              <a:rPr lang="fr-FR" sz="2800" dirty="0" smtClean="0"/>
            </a:br>
            <a:r>
              <a:rPr lang="fr-FR" sz="2800" dirty="0"/>
              <a:t/>
            </a:r>
            <a:br>
              <a:rPr lang="fr-FR" sz="2800" dirty="0"/>
            </a:br>
            <a:endParaRPr lang="fr-FR" sz="2800" dirty="0"/>
          </a:p>
        </p:txBody>
      </p:sp>
    </p:spTree>
    <p:extLst>
      <p:ext uri="{BB962C8B-B14F-4D97-AF65-F5344CB8AC3E}">
        <p14:creationId xmlns:p14="http://schemas.microsoft.com/office/powerpoint/2010/main" val="17855356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209" y="1019753"/>
            <a:ext cx="11836987" cy="1325563"/>
          </a:xfrm>
        </p:spPr>
        <p:txBody>
          <a:bodyPr>
            <a:normAutofit fontScale="90000"/>
          </a:bodyPr>
          <a:lstStyle/>
          <a:p>
            <a:r>
              <a:rPr lang="fr-FR" sz="2800" dirty="0" smtClean="0"/>
              <a:t>Ces triptyques </a:t>
            </a:r>
            <a:r>
              <a:rPr lang="fr-FR" sz="2800" b="1" dirty="0" smtClean="0"/>
              <a:t>« l’Erection de la Croix » </a:t>
            </a:r>
            <a:r>
              <a:rPr lang="fr-FR" sz="2800" dirty="0" smtClean="0"/>
              <a:t>et</a:t>
            </a:r>
            <a:r>
              <a:rPr lang="fr-FR" sz="2800" b="1" dirty="0" smtClean="0"/>
              <a:t> «  La Descente de Croix » </a:t>
            </a:r>
            <a:r>
              <a:rPr lang="fr-FR" sz="2800" dirty="0" smtClean="0"/>
              <a:t>réalisés en 1610-11 et le 2</a:t>
            </a:r>
            <a:r>
              <a:rPr lang="fr-FR" sz="2800" baseline="30000" dirty="0" smtClean="0"/>
              <a:t>nd</a:t>
            </a:r>
            <a:r>
              <a:rPr lang="fr-FR" sz="2800" dirty="0" smtClean="0"/>
              <a:t> en 1612-14 étaient destinés à la cathédrale d’Anvers ( avaient été « dérobés »par Napoléon puis furent restitués en 1815)</a:t>
            </a:r>
            <a:br>
              <a:rPr lang="fr-FR" sz="2800" dirty="0" smtClean="0"/>
            </a:br>
            <a:r>
              <a:rPr lang="fr-FR" sz="2800" dirty="0"/>
              <a:t/>
            </a:r>
            <a:br>
              <a:rPr lang="fr-FR" sz="2800" dirty="0"/>
            </a:br>
            <a:r>
              <a:rPr lang="fr-FR" sz="2800" dirty="0" smtClean="0"/>
              <a:t>RUBENS réalisa d’autres versions pour d’autres églises.</a:t>
            </a:r>
            <a:r>
              <a:rPr lang="fr-FR" sz="2800" b="1" dirty="0" smtClean="0"/>
              <a:t/>
            </a:r>
            <a:br>
              <a:rPr lang="fr-FR" sz="2800" b="1" dirty="0" smtClean="0"/>
            </a:br>
            <a:endParaRPr lang="fr-FR" sz="2800" b="1" dirty="0"/>
          </a:p>
        </p:txBody>
      </p:sp>
      <p:sp>
        <p:nvSpPr>
          <p:cNvPr id="3" name="ZoneTexte 2"/>
          <p:cNvSpPr txBox="1"/>
          <p:nvPr/>
        </p:nvSpPr>
        <p:spPr>
          <a:xfrm>
            <a:off x="342900" y="3231572"/>
            <a:ext cx="10837718" cy="892552"/>
          </a:xfrm>
          <a:prstGeom prst="rect">
            <a:avLst/>
          </a:prstGeom>
          <a:noFill/>
        </p:spPr>
        <p:txBody>
          <a:bodyPr wrap="square" rtlCol="0">
            <a:spAutoFit/>
          </a:bodyPr>
          <a:lstStyle/>
          <a:p>
            <a:r>
              <a:rPr lang="fr-FR" sz="2400" dirty="0" smtClean="0"/>
              <a:t>Icônes du baroque, ils sont caractéristiques d’1 synthèse entre l’œuvre du CARAVAGE et celle du TITIEN: corps en mouvement, expressivité des personnage</a:t>
            </a:r>
            <a:r>
              <a:rPr lang="fr-FR" sz="2800" dirty="0" smtClean="0"/>
              <a:t>s</a:t>
            </a:r>
            <a:endParaRPr lang="fr-FR" sz="2800" dirty="0"/>
          </a:p>
        </p:txBody>
      </p:sp>
    </p:spTree>
    <p:extLst>
      <p:ext uri="{BB962C8B-B14F-4D97-AF65-F5344CB8AC3E}">
        <p14:creationId xmlns:p14="http://schemas.microsoft.com/office/powerpoint/2010/main" val="19029946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4682" y="2069234"/>
            <a:ext cx="11059391" cy="1325563"/>
          </a:xfrm>
        </p:spPr>
        <p:txBody>
          <a:bodyPr>
            <a:normAutofit fontScale="90000"/>
          </a:bodyPr>
          <a:lstStyle/>
          <a:p>
            <a:r>
              <a:rPr lang="fr-FR" sz="2800" dirty="0" smtClean="0"/>
              <a:t>Après un riche mariage, il transforme sa maison en un superbe palais-atelier; il reçoit de + en+ de commandes au point que son atelier compte jusqu’à 100 collaborateurs.</a:t>
            </a:r>
            <a:br>
              <a:rPr lang="fr-FR" sz="2800" dirty="0" smtClean="0"/>
            </a:br>
            <a:r>
              <a:rPr lang="fr-FR" sz="2800" dirty="0" smtClean="0"/>
              <a:t>Non seulement il travaille pour Anvers mais rapidement, grâce à ses voyages, il va recevoir des commandes de toutes les Cours d’Europe</a:t>
            </a:r>
            <a:br>
              <a:rPr lang="fr-FR" sz="2800" dirty="0" smtClean="0"/>
            </a:br>
            <a:r>
              <a:rPr lang="fr-FR" sz="2800" dirty="0"/>
              <a:t/>
            </a:r>
            <a:br>
              <a:rPr lang="fr-FR" sz="2800" dirty="0"/>
            </a:br>
            <a:r>
              <a:rPr lang="fr-FR" sz="2800" dirty="0" smtClean="0"/>
              <a:t>- à Paris, un cycle consacré à Marie de Médicis et Henri IV à travers  21 compositions </a:t>
            </a:r>
            <a:br>
              <a:rPr lang="fr-FR" sz="2800" dirty="0" smtClean="0"/>
            </a:br>
            <a:r>
              <a:rPr lang="fr-FR" sz="2800" dirty="0" smtClean="0"/>
              <a:t>( actuellement au Louvre)</a:t>
            </a:r>
            <a:br>
              <a:rPr lang="fr-FR" sz="2800" dirty="0" smtClean="0"/>
            </a:br>
            <a:r>
              <a:rPr lang="fr-FR" sz="2800" dirty="0" smtClean="0"/>
              <a:t>- à Londres (offrira à Charles 1</a:t>
            </a:r>
            <a:r>
              <a:rPr lang="fr-FR" sz="2800" baseline="30000" dirty="0" smtClean="0"/>
              <a:t>er</a:t>
            </a:r>
            <a:r>
              <a:rPr lang="fr-FR" sz="2800" dirty="0" smtClean="0"/>
              <a:t> « Allégorie sur les bénédictions de la Paix »)</a:t>
            </a:r>
            <a:br>
              <a:rPr lang="fr-FR" sz="2800" dirty="0" smtClean="0"/>
            </a:br>
            <a:r>
              <a:rPr lang="fr-FR" sz="2800" dirty="0" smtClean="0"/>
              <a:t>- à Madrid ( 60 tableaux pour Philippe IV) Il se liera d’amitié avec VELASQUEZ</a:t>
            </a:r>
            <a:br>
              <a:rPr lang="fr-FR" sz="2800" dirty="0" smtClean="0"/>
            </a:br>
            <a:r>
              <a:rPr lang="fr-FR" sz="2800" dirty="0" smtClean="0"/>
              <a:t>- en Allemagne</a:t>
            </a:r>
            <a:br>
              <a:rPr lang="fr-FR" sz="2800" dirty="0" smtClean="0"/>
            </a:br>
            <a:r>
              <a:rPr lang="fr-FR" sz="2800" dirty="0"/>
              <a:t/>
            </a:r>
            <a:br>
              <a:rPr lang="fr-FR" sz="2800" dirty="0"/>
            </a:br>
            <a:r>
              <a:rPr lang="fr-FR" sz="2800" dirty="0" smtClean="0"/>
              <a:t>C’est un des hommes les plus célèbres d’Europe </a:t>
            </a:r>
            <a:r>
              <a:rPr lang="fr-FR" sz="2800" u="sng" dirty="0" smtClean="0"/>
              <a:t>en charge de missions diplomatiques</a:t>
            </a:r>
            <a:r>
              <a:rPr lang="fr-FR" sz="2800" dirty="0" smtClean="0"/>
              <a:t> avec celle notamment de ramener la paix entre l’Espagne et les Pays Bas</a:t>
            </a:r>
            <a:endParaRPr lang="fr-FR" sz="2800" u="sng" dirty="0"/>
          </a:p>
        </p:txBody>
      </p:sp>
    </p:spTree>
    <p:extLst>
      <p:ext uri="{BB962C8B-B14F-4D97-AF65-F5344CB8AC3E}">
        <p14:creationId xmlns:p14="http://schemas.microsoft.com/office/powerpoint/2010/main" val="367579477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8928" y="2869406"/>
            <a:ext cx="10668000" cy="1325563"/>
          </a:xfrm>
        </p:spPr>
        <p:txBody>
          <a:bodyPr>
            <a:normAutofit fontScale="90000"/>
          </a:bodyPr>
          <a:lstStyle/>
          <a:p>
            <a:r>
              <a:rPr lang="fr-FR" sz="2800" b="1" dirty="0" smtClean="0"/>
              <a:t>« Portrait de l’artiste et de sa femme sous le chèvrefeuille » </a:t>
            </a:r>
            <a:r>
              <a:rPr lang="fr-FR" sz="2800" dirty="0" smtClean="0"/>
              <a:t>1610 (178x141xm)Pinacothèque de Munich</a:t>
            </a:r>
            <a:br>
              <a:rPr lang="fr-FR" sz="2800" dirty="0" smtClean="0"/>
            </a:br>
            <a:r>
              <a:rPr lang="fr-FR" sz="2800" dirty="0" smtClean="0"/>
              <a:t/>
            </a:r>
            <a:br>
              <a:rPr lang="fr-FR" sz="2800" dirty="0" smtClean="0"/>
            </a:br>
            <a:r>
              <a:rPr lang="fr-FR" sz="2800" dirty="0" smtClean="0"/>
              <a:t>On voit un RUBENS satisfait, sûr de lui qui pose une main sur son épée tel un gentilhomme raffiné et aisé</a:t>
            </a:r>
            <a:br>
              <a:rPr lang="fr-FR" sz="2800" dirty="0" smtClean="0"/>
            </a:br>
            <a:r>
              <a:rPr lang="fr-FR" sz="2800" dirty="0" smtClean="0"/>
              <a:t>Son autre main est posée sur celle d’Isabelle BRANDT sa 1</a:t>
            </a:r>
            <a:r>
              <a:rPr lang="fr-FR" sz="2800" baseline="30000" dirty="0" smtClean="0"/>
              <a:t>ère</a:t>
            </a:r>
            <a:r>
              <a:rPr lang="fr-FR" sz="2800" dirty="0" smtClean="0"/>
              <a:t> épouse ( = liens du mariage)</a:t>
            </a:r>
            <a:br>
              <a:rPr lang="fr-FR" sz="2800" dirty="0" smtClean="0"/>
            </a:br>
            <a:r>
              <a:rPr lang="fr-FR" sz="2800" dirty="0" smtClean="0"/>
              <a:t>Celle-ci est vêtue avec beaucoup de raffinement de vêtements précieux</a:t>
            </a:r>
            <a:br>
              <a:rPr lang="fr-FR" sz="2800" dirty="0" smtClean="0"/>
            </a:br>
            <a:r>
              <a:rPr lang="fr-FR" sz="2800" dirty="0"/>
              <a:t/>
            </a:r>
            <a:br>
              <a:rPr lang="fr-FR" sz="2800" dirty="0"/>
            </a:br>
            <a:r>
              <a:rPr lang="fr-FR" sz="2800" dirty="0" smtClean="0"/>
              <a:t>Il a choisi le cadre d’un jardin avec un chèvrefeuille : symboles d’amour et de fidélité</a:t>
            </a:r>
            <a:br>
              <a:rPr lang="fr-FR" sz="2800" dirty="0" smtClean="0"/>
            </a:br>
            <a:r>
              <a:rPr lang="fr-FR" sz="2800" dirty="0" smtClean="0"/>
              <a:t/>
            </a:r>
            <a:br>
              <a:rPr lang="fr-FR" sz="2800" dirty="0" smtClean="0"/>
            </a:br>
            <a:endParaRPr lang="fr-FR" sz="2800" dirty="0"/>
          </a:p>
        </p:txBody>
      </p:sp>
    </p:spTree>
    <p:extLst>
      <p:ext uri="{BB962C8B-B14F-4D97-AF65-F5344CB8AC3E}">
        <p14:creationId xmlns:p14="http://schemas.microsoft.com/office/powerpoint/2010/main" val="12508612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7037" y="934363"/>
            <a:ext cx="11859490" cy="1325563"/>
          </a:xfrm>
        </p:spPr>
        <p:txBody>
          <a:bodyPr>
            <a:normAutofit fontScale="90000"/>
          </a:bodyPr>
          <a:lstStyle/>
          <a:p>
            <a:r>
              <a:rPr lang="fr-FR" sz="2800" b="1" dirty="0" smtClean="0"/>
              <a:t>« Les 4 Continents </a:t>
            </a:r>
            <a:r>
              <a:rPr lang="fr-FR" sz="2800" b="1" dirty="0" smtClean="0"/>
              <a:t>»</a:t>
            </a:r>
            <a:r>
              <a:rPr lang="fr-FR" sz="2800" dirty="0"/>
              <a:t> </a:t>
            </a:r>
            <a:r>
              <a:rPr lang="fr-FR" sz="2800" dirty="0" smtClean="0"/>
              <a:t>1612-15(209x284cm) Musée </a:t>
            </a:r>
            <a:r>
              <a:rPr lang="fr-FR" sz="2800" dirty="0" smtClean="0"/>
              <a:t>de Vienne</a:t>
            </a:r>
            <a:br>
              <a:rPr lang="fr-FR" sz="2800" dirty="0" smtClean="0"/>
            </a:br>
            <a:r>
              <a:rPr lang="fr-FR" sz="2800" dirty="0"/>
              <a:t/>
            </a:r>
            <a:br>
              <a:rPr lang="fr-FR" sz="2800" dirty="0"/>
            </a:br>
            <a:r>
              <a:rPr lang="fr-FR" sz="2800" dirty="0" smtClean="0"/>
              <a:t>Aux connaissances scientifiques et géographiques qui viennent d’apparaitre, il fait figurer des animaux exotiques qu’il a pu voir dans le riche port d’Anvers </a:t>
            </a:r>
            <a:br>
              <a:rPr lang="fr-FR" sz="2800" dirty="0" smtClean="0"/>
            </a:br>
            <a:r>
              <a:rPr lang="fr-FR" sz="2800" dirty="0" smtClean="0"/>
              <a:t>Allégorie  typiquement baroque des 4 continents symbolisés par des jeunes filles qui</a:t>
            </a:r>
            <a:r>
              <a:rPr lang="fr-FR" sz="2800" dirty="0"/>
              <a:t> </a:t>
            </a:r>
            <a:r>
              <a:rPr lang="fr-FR" sz="2800" dirty="0" smtClean="0"/>
              <a:t>sont accompagnées de vieillards barbus qui , eux, symbolisent le principal fleuve du continent </a:t>
            </a:r>
            <a:endParaRPr lang="fr-FR" sz="2800" dirty="0"/>
          </a:p>
        </p:txBody>
      </p:sp>
      <p:sp>
        <p:nvSpPr>
          <p:cNvPr id="3" name="Rectangle 2"/>
          <p:cNvSpPr/>
          <p:nvPr/>
        </p:nvSpPr>
        <p:spPr>
          <a:xfrm>
            <a:off x="86591" y="2825695"/>
            <a:ext cx="11260282" cy="3046988"/>
          </a:xfrm>
          <a:prstGeom prst="rect">
            <a:avLst/>
          </a:prstGeom>
        </p:spPr>
        <p:txBody>
          <a:bodyPr wrap="square">
            <a:spAutoFit/>
          </a:bodyPr>
          <a:lstStyle/>
          <a:p>
            <a:r>
              <a:rPr lang="fr-FR" sz="2400" dirty="0"/>
              <a:t>En haut à gauche :l’EUROPE et le </a:t>
            </a:r>
            <a:r>
              <a:rPr lang="fr-FR" sz="2400" dirty="0" smtClean="0"/>
              <a:t>Danube </a:t>
            </a:r>
            <a:r>
              <a:rPr lang="fr-FR" sz="2400" dirty="0"/>
              <a:t>qui tient un gouvernail</a:t>
            </a:r>
            <a:br>
              <a:rPr lang="fr-FR" sz="2400" dirty="0"/>
            </a:br>
            <a:r>
              <a:rPr lang="fr-FR" sz="2400" dirty="0"/>
              <a:t>Au centre: l’AFRIQUE et le Nil fertile couronné d’épis</a:t>
            </a:r>
            <a:br>
              <a:rPr lang="fr-FR" sz="2400" dirty="0"/>
            </a:br>
            <a:r>
              <a:rPr lang="fr-FR" sz="2400" dirty="0"/>
              <a:t>Au 1er plan à droite ; l’ASIE et le Gange avec à leurs pieds une tigresse qui allaite ses petits et se montre menaçante face au crocodile aux dents bien visibles</a:t>
            </a:r>
            <a:br>
              <a:rPr lang="fr-FR" sz="2400" dirty="0"/>
            </a:br>
            <a:r>
              <a:rPr lang="fr-FR" sz="2400" dirty="0"/>
              <a:t>A l’arrière-plan : l’AMERIQUE et le Rio de la </a:t>
            </a:r>
            <a:r>
              <a:rPr lang="fr-FR" sz="2400" dirty="0" err="1"/>
              <a:t>Plata</a:t>
            </a:r>
            <a:r>
              <a:rPr lang="fr-FR" sz="2400" dirty="0"/>
              <a:t/>
            </a:r>
            <a:br>
              <a:rPr lang="fr-FR" sz="2400" dirty="0"/>
            </a:br>
            <a:r>
              <a:rPr lang="fr-FR" sz="2400" dirty="0" smtClean="0"/>
              <a:t>Des </a:t>
            </a:r>
            <a:r>
              <a:rPr lang="fr-FR" sz="2400" dirty="0"/>
              <a:t>petits angelots accompagnent les 8 personnages, bravant le danger représenté par les animaux sauvages.</a:t>
            </a:r>
            <a:br>
              <a:rPr lang="fr-FR" sz="2400" dirty="0"/>
            </a:br>
            <a:endParaRPr lang="fr-FR" sz="2400" dirty="0">
              <a:solidFill>
                <a:srgbClr val="FF0000"/>
              </a:solidFill>
            </a:endParaRPr>
          </a:p>
        </p:txBody>
      </p:sp>
      <p:sp>
        <p:nvSpPr>
          <p:cNvPr id="4" name="Rectangle 3"/>
          <p:cNvSpPr/>
          <p:nvPr/>
        </p:nvSpPr>
        <p:spPr>
          <a:xfrm>
            <a:off x="86592" y="5515122"/>
            <a:ext cx="11644744" cy="830997"/>
          </a:xfrm>
          <a:prstGeom prst="rect">
            <a:avLst/>
          </a:prstGeom>
        </p:spPr>
        <p:txBody>
          <a:bodyPr wrap="square">
            <a:spAutoFit/>
          </a:bodyPr>
          <a:lstStyle/>
          <a:p>
            <a:r>
              <a:rPr lang="fr-FR" sz="2400" dirty="0"/>
              <a:t>Des scènes luxuriantes et sensuelles admirablement représentées pour ce tableau dont parfois le titre est </a:t>
            </a:r>
            <a:r>
              <a:rPr lang="fr-FR" sz="2400" b="1" dirty="0"/>
              <a:t>«  les 4 fleuves du Paradis » </a:t>
            </a:r>
            <a:endParaRPr lang="fr-FR" sz="2400" b="1" dirty="0"/>
          </a:p>
        </p:txBody>
      </p:sp>
    </p:spTree>
    <p:extLst>
      <p:ext uri="{BB962C8B-B14F-4D97-AF65-F5344CB8AC3E}">
        <p14:creationId xmlns:p14="http://schemas.microsoft.com/office/powerpoint/2010/main" val="54882692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9763" y="2723862"/>
            <a:ext cx="10515600" cy="1325563"/>
          </a:xfrm>
        </p:spPr>
        <p:txBody>
          <a:bodyPr>
            <a:noAutofit/>
          </a:bodyPr>
          <a:lstStyle/>
          <a:p>
            <a:r>
              <a:rPr lang="fr-FR" sz="2800" dirty="0" smtClean="0"/>
              <a:t>Ce qui est novateur c’est la collaboration artistique qui va se mettre en place </a:t>
            </a:r>
            <a:r>
              <a:rPr lang="fr-FR" sz="2800" b="1" u="sng" dirty="0" smtClean="0"/>
              <a:t>entre RUBENS et Jan BRUEGEL – dit de Velours</a:t>
            </a:r>
            <a:r>
              <a:rPr lang="fr-FR" sz="2800" dirty="0" smtClean="0"/>
              <a:t>( fils de Peter</a:t>
            </a:r>
            <a:r>
              <a:rPr lang="fr-FR" sz="2800" b="1" u="sng" dirty="0"/>
              <a:t> </a:t>
            </a:r>
            <a:r>
              <a:rPr lang="fr-FR" sz="2800" dirty="0" smtClean="0"/>
              <a:t>)de 1598 à 1625 ( date de la mort de Bruegel)</a:t>
            </a:r>
            <a:br>
              <a:rPr lang="fr-FR" sz="2800" dirty="0" smtClean="0"/>
            </a:br>
            <a:r>
              <a:rPr lang="fr-FR" sz="2800" dirty="0"/>
              <a:t/>
            </a:r>
            <a:br>
              <a:rPr lang="fr-FR" sz="2800" dirty="0"/>
            </a:br>
            <a:r>
              <a:rPr lang="fr-FR" sz="2800" dirty="0" smtClean="0"/>
              <a:t>Des tableaux à 4 mains où RUBENS réalise les personnages et BRUEGEL le décor ( notamment nature vivante et natures mortes) </a:t>
            </a:r>
            <a:br>
              <a:rPr lang="fr-FR" sz="2800" dirty="0" smtClean="0"/>
            </a:br>
            <a:r>
              <a:rPr lang="fr-FR" sz="2800" dirty="0" smtClean="0"/>
              <a:t>Ils illustrent à la fois l’amitié qui existait entre les 2 peintres et surtout une réussite exemplaire comme dans  la série de </a:t>
            </a:r>
            <a:r>
              <a:rPr lang="fr-FR" sz="2800" b="1" dirty="0" smtClean="0"/>
              <a:t>«  l’Allégorie des 5 sens » </a:t>
            </a:r>
            <a:r>
              <a:rPr lang="fr-FR" sz="2800" dirty="0" smtClean="0"/>
              <a:t>Ces 5 chefs d’œuvre ( conservés au Musée du Prado) ont été réalisés entre 1617 et 1618 à Anvers</a:t>
            </a:r>
            <a:br>
              <a:rPr lang="fr-FR" sz="2800" dirty="0" smtClean="0"/>
            </a:br>
            <a:r>
              <a:rPr lang="fr-FR" sz="2800" dirty="0"/>
              <a:t/>
            </a:r>
            <a:br>
              <a:rPr lang="fr-FR" sz="2800" dirty="0"/>
            </a:br>
            <a:r>
              <a:rPr lang="fr-FR" sz="2800" dirty="0" smtClean="0"/>
              <a:t>RUBENS représente chaque allégorie sous la forme d’une jeune femme accompagné d’un putto ( ou d’un satyre) dans un décor somptueux</a:t>
            </a:r>
            <a:br>
              <a:rPr lang="fr-FR" sz="2800" dirty="0" smtClean="0"/>
            </a:br>
            <a:r>
              <a:rPr lang="fr-FR" sz="2800" dirty="0"/>
              <a:t/>
            </a:r>
            <a:br>
              <a:rPr lang="fr-FR" sz="2800" dirty="0"/>
            </a:br>
            <a:r>
              <a:rPr lang="fr-FR" sz="2800" dirty="0" smtClean="0"/>
              <a:t>BRUEGEL incorpore des éléments en relation directe avec le sens évoqué</a:t>
            </a:r>
            <a:endParaRPr lang="fr-FR" sz="2800" dirty="0"/>
          </a:p>
        </p:txBody>
      </p:sp>
    </p:spTree>
    <p:extLst>
      <p:ext uri="{BB962C8B-B14F-4D97-AF65-F5344CB8AC3E}">
        <p14:creationId xmlns:p14="http://schemas.microsoft.com/office/powerpoint/2010/main" val="2521219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7365" y="2607945"/>
            <a:ext cx="11305308" cy="1325563"/>
          </a:xfrm>
        </p:spPr>
        <p:txBody>
          <a:bodyPr>
            <a:normAutofit fontScale="90000"/>
          </a:bodyPr>
          <a:lstStyle/>
          <a:p>
            <a:r>
              <a:rPr lang="fr-FR" sz="2800" dirty="0" smtClean="0"/>
              <a:t>«</a:t>
            </a:r>
            <a:r>
              <a:rPr lang="fr-FR" sz="2800" b="1" dirty="0" smtClean="0"/>
              <a:t> L’Enlèvement des filles de Leucippe »</a:t>
            </a:r>
            <a:br>
              <a:rPr lang="fr-FR" sz="2800" b="1" dirty="0" smtClean="0"/>
            </a:br>
            <a:r>
              <a:rPr lang="fr-FR" sz="2800" dirty="0" smtClean="0"/>
              <a:t>1618 ( </a:t>
            </a:r>
            <a:r>
              <a:rPr lang="fr-FR" sz="2800" b="1" u="sng" dirty="0" smtClean="0"/>
              <a:t>224x210cm</a:t>
            </a:r>
            <a:r>
              <a:rPr lang="fr-FR" sz="2800" dirty="0" smtClean="0"/>
              <a:t>) Pinacothèque Munich</a:t>
            </a:r>
            <a:br>
              <a:rPr lang="fr-FR" sz="2800" dirty="0" smtClean="0"/>
            </a:br>
            <a:r>
              <a:rPr lang="fr-FR" sz="2800" dirty="0"/>
              <a:t/>
            </a:r>
            <a:br>
              <a:rPr lang="fr-FR" sz="2800" dirty="0"/>
            </a:br>
            <a:r>
              <a:rPr lang="fr-FR" sz="2800" dirty="0" smtClean="0"/>
              <a:t>Référence mythologique où les jumeaux Castor et Pollux enlèvent les filles de Leucippe, sujet traité par RUBENS de manière érotique avec son idéal de beauté féminine qui n’est plus associé à l’Antique, à celui des peintres de la Renaissance mais qui se caractérise par des femmes aux formes généreuses, plantureuses voire grassouillettes</a:t>
            </a:r>
            <a:br>
              <a:rPr lang="fr-FR" sz="2800" dirty="0" smtClean="0"/>
            </a:br>
            <a:r>
              <a:rPr lang="fr-FR" sz="2800" dirty="0"/>
              <a:t/>
            </a:r>
            <a:br>
              <a:rPr lang="fr-FR" sz="2800" dirty="0"/>
            </a:br>
            <a:r>
              <a:rPr lang="fr-FR" sz="2800" dirty="0" smtClean="0"/>
              <a:t>Beaucoup de dynamisme : mouvement des </a:t>
            </a:r>
            <a:br>
              <a:rPr lang="fr-FR" sz="2800" dirty="0" smtClean="0"/>
            </a:br>
            <a:r>
              <a:rPr lang="fr-FR" sz="2800" dirty="0" smtClean="0"/>
              <a:t>personnages et des chevaux</a:t>
            </a:r>
            <a:br>
              <a:rPr lang="fr-FR" sz="2800" dirty="0" smtClean="0"/>
            </a:br>
            <a:r>
              <a:rPr lang="fr-FR" sz="2800" dirty="0" smtClean="0"/>
              <a:t>Contraste des couleurs : peaux basanées pour Castor et Pollux, carnation nacrée pour les jeunes filles avec effet de reflets dans la chevelure</a:t>
            </a:r>
            <a:br>
              <a:rPr lang="fr-FR" sz="2800" dirty="0" smtClean="0"/>
            </a:br>
            <a:r>
              <a:rPr lang="fr-FR" sz="2800" dirty="0" smtClean="0"/>
              <a:t>Travail remarquable sur le ciel</a:t>
            </a:r>
            <a:endParaRPr lang="fr-FR" sz="2800" dirty="0"/>
          </a:p>
        </p:txBody>
      </p:sp>
    </p:spTree>
    <p:extLst>
      <p:ext uri="{BB962C8B-B14F-4D97-AF65-F5344CB8AC3E}">
        <p14:creationId xmlns:p14="http://schemas.microsoft.com/office/powerpoint/2010/main" val="32003184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2214706"/>
            <a:ext cx="11080173" cy="1325563"/>
          </a:xfrm>
        </p:spPr>
        <p:txBody>
          <a:bodyPr>
            <a:normAutofit fontScale="90000"/>
          </a:bodyPr>
          <a:lstStyle/>
          <a:p>
            <a:r>
              <a:rPr lang="fr-FR" sz="2800" b="1" dirty="0" smtClean="0"/>
              <a:t>« l’Education de Marie de Médicis » </a:t>
            </a:r>
            <a:r>
              <a:rPr lang="fr-FR" sz="2800" dirty="0" smtClean="0"/>
              <a:t>1621-25</a:t>
            </a:r>
            <a:r>
              <a:rPr lang="fr-FR" sz="2800" dirty="0"/>
              <a:t/>
            </a:r>
            <a:br>
              <a:rPr lang="fr-FR" sz="2800" dirty="0"/>
            </a:br>
            <a:r>
              <a:rPr lang="fr-FR" sz="2800" dirty="0" smtClean="0"/>
              <a:t>(394x285cm) Musée du Louvre</a:t>
            </a:r>
            <a:br>
              <a:rPr lang="fr-FR" sz="2800" dirty="0" smtClean="0"/>
            </a:br>
            <a:r>
              <a:rPr lang="fr-FR" sz="2800" dirty="0"/>
              <a:t/>
            </a:r>
            <a:br>
              <a:rPr lang="fr-FR" sz="2800" dirty="0"/>
            </a:br>
            <a:r>
              <a:rPr lang="fr-FR" sz="2800" dirty="0" smtClean="0"/>
              <a:t>Dans une sorte de grotte au décor théâtral, la jeune Marie apprend à écrire sur les genoux de Minerve</a:t>
            </a:r>
            <a:br>
              <a:rPr lang="fr-FR" sz="2800" dirty="0" smtClean="0"/>
            </a:br>
            <a:r>
              <a:rPr lang="fr-FR" sz="2800" dirty="0" smtClean="0"/>
              <a:t>(déesse de la Sagesse) qui a posé son bouclier à tête de Méduse à ses pieds . Près de ce bouclier, on remarque les différents symboles des arts ( musique, sculpture, peinture)</a:t>
            </a:r>
            <a:br>
              <a:rPr lang="fr-FR" sz="2800" dirty="0" smtClean="0"/>
            </a:br>
            <a:r>
              <a:rPr lang="fr-FR" sz="2800" dirty="0" smtClean="0"/>
              <a:t>Mercure ( dieu de l’éloquence) et Apollon ( dieu des Arts) semblent veiller sur la scène</a:t>
            </a:r>
            <a:br>
              <a:rPr lang="fr-FR" sz="2800" dirty="0" smtClean="0"/>
            </a:br>
            <a:r>
              <a:rPr lang="fr-FR" sz="2800" dirty="0" smtClean="0"/>
              <a:t>Enfin les 3 Grâces et leur nudité illuminent l’ensemble du tableau</a:t>
            </a:r>
            <a:endParaRPr lang="fr-FR" sz="2800" dirty="0"/>
          </a:p>
        </p:txBody>
      </p:sp>
    </p:spTree>
    <p:extLst>
      <p:ext uri="{BB962C8B-B14F-4D97-AF65-F5344CB8AC3E}">
        <p14:creationId xmlns:p14="http://schemas.microsoft.com/office/powerpoint/2010/main" val="17547105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7537" y="1309254"/>
            <a:ext cx="10667999" cy="1325563"/>
          </a:xfrm>
        </p:spPr>
        <p:txBody>
          <a:bodyPr>
            <a:normAutofit fontScale="90000"/>
          </a:bodyPr>
          <a:lstStyle/>
          <a:p>
            <a:r>
              <a:rPr lang="fr-FR" sz="2800" dirty="0" smtClean="0"/>
              <a:t>Après la mort de sa 1</a:t>
            </a:r>
            <a:r>
              <a:rPr lang="fr-FR" sz="2800" baseline="30000" dirty="0" smtClean="0"/>
              <a:t>ère</a:t>
            </a:r>
            <a:r>
              <a:rPr lang="fr-FR" sz="2800" dirty="0" smtClean="0"/>
              <a:t> femme, en 1630 il épousera Hélène Fourment ( âgée de 16 ans et lui de 53)dont il fera de très nombreux portraits</a:t>
            </a:r>
            <a:br>
              <a:rPr lang="fr-FR" sz="2800" dirty="0" smtClean="0"/>
            </a:br>
            <a:r>
              <a:rPr lang="fr-FR" sz="2800" b="1" dirty="0" smtClean="0"/>
              <a:t>« Hélène Fourment au carrosse suivie de son jeune fils Frans en page » </a:t>
            </a:r>
            <a:r>
              <a:rPr lang="fr-FR" sz="2800" dirty="0" smtClean="0"/>
              <a:t>1639 (195x132cm) Musée du Louvre</a:t>
            </a:r>
            <a:br>
              <a:rPr lang="fr-FR" sz="2800" dirty="0" smtClean="0"/>
            </a:br>
            <a:r>
              <a:rPr lang="fr-FR" sz="2800" dirty="0"/>
              <a:t/>
            </a:r>
            <a:br>
              <a:rPr lang="fr-FR" sz="2800" dirty="0"/>
            </a:br>
            <a:r>
              <a:rPr lang="fr-FR" sz="2800" i="1" dirty="0" smtClean="0"/>
              <a:t>Ce tableau qui appartenait à la famille de Rothschild avait été confisqué par les allemands durant la 2</a:t>
            </a:r>
            <a:r>
              <a:rPr lang="fr-FR" sz="2800" i="1" baseline="30000" dirty="0" smtClean="0"/>
              <a:t>nde</a:t>
            </a:r>
            <a:r>
              <a:rPr lang="fr-FR" sz="2800" i="1" dirty="0" smtClean="0"/>
              <a:t> guerre mondiale puis restitué en 1946- cédé au Louvre au titre de la </a:t>
            </a:r>
            <a:r>
              <a:rPr lang="fr-FR" sz="2800" b="1" i="1" dirty="0" smtClean="0"/>
              <a:t>dation</a:t>
            </a:r>
            <a:r>
              <a:rPr lang="fr-FR" sz="2800" i="1" dirty="0" smtClean="0"/>
              <a:t> en 1977-</a:t>
            </a:r>
            <a:endParaRPr lang="fr-FR" sz="2800" b="1" dirty="0"/>
          </a:p>
        </p:txBody>
      </p:sp>
      <p:sp>
        <p:nvSpPr>
          <p:cNvPr id="4" name="ZoneTexte 3"/>
          <p:cNvSpPr txBox="1"/>
          <p:nvPr/>
        </p:nvSpPr>
        <p:spPr>
          <a:xfrm>
            <a:off x="270164" y="3761647"/>
            <a:ext cx="6567054" cy="461665"/>
          </a:xfrm>
          <a:prstGeom prst="rect">
            <a:avLst/>
          </a:prstGeom>
          <a:noFill/>
        </p:spPr>
        <p:txBody>
          <a:bodyPr wrap="square" rtlCol="0">
            <a:spAutoFit/>
          </a:bodyPr>
          <a:lstStyle/>
          <a:p>
            <a:r>
              <a:rPr lang="fr-FR" sz="2400" b="1" dirty="0" smtClean="0"/>
              <a:t>« Hélène Fourment ou la Petite </a:t>
            </a:r>
            <a:r>
              <a:rPr lang="fr-FR" sz="2400" b="1" dirty="0"/>
              <a:t>P</a:t>
            </a:r>
            <a:r>
              <a:rPr lang="fr-FR" sz="2400" b="1" dirty="0" smtClean="0"/>
              <a:t>elisse » </a:t>
            </a:r>
            <a:r>
              <a:rPr lang="fr-FR" sz="2400" dirty="0" smtClean="0"/>
              <a:t>1638</a:t>
            </a:r>
            <a:endParaRPr lang="fr-FR" sz="2400" dirty="0"/>
          </a:p>
        </p:txBody>
      </p:sp>
    </p:spTree>
    <p:extLst>
      <p:ext uri="{BB962C8B-B14F-4D97-AF65-F5344CB8AC3E}">
        <p14:creationId xmlns:p14="http://schemas.microsoft.com/office/powerpoint/2010/main" val="26055884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83672" y="2952461"/>
            <a:ext cx="10515600" cy="1325563"/>
          </a:xfrm>
        </p:spPr>
        <p:txBody>
          <a:bodyPr>
            <a:noAutofit/>
          </a:bodyPr>
          <a:lstStyle/>
          <a:p>
            <a:r>
              <a:rPr lang="fr-FR" sz="2800" dirty="0" smtClean="0"/>
              <a:t>RUBENS meurt en 1640 des suites de la goutte</a:t>
            </a:r>
            <a:br>
              <a:rPr lang="fr-FR" sz="2800" dirty="0" smtClean="0"/>
            </a:br>
            <a:r>
              <a:rPr lang="fr-FR" sz="2800" dirty="0" smtClean="0"/>
              <a:t>Il  aura eu une carrière artistique très féconde où l’on recense plus de </a:t>
            </a:r>
            <a:r>
              <a:rPr lang="fr-FR" sz="2800" b="1" u="sng" dirty="0" smtClean="0"/>
              <a:t>1400 peintures </a:t>
            </a:r>
            <a:r>
              <a:rPr lang="fr-FR" sz="2800" dirty="0" smtClean="0"/>
              <a:t>dont les thèmes sont variés : peintures religieuses, mythologiques, allégories, nombreux portraits avec pour constante un sens incontestable de la couleur.</a:t>
            </a:r>
            <a:br>
              <a:rPr lang="fr-FR" sz="2800" dirty="0" smtClean="0"/>
            </a:br>
            <a:r>
              <a:rPr lang="fr-FR" sz="2800" dirty="0"/>
              <a:t/>
            </a:r>
            <a:br>
              <a:rPr lang="fr-FR" sz="2800" dirty="0"/>
            </a:br>
            <a:r>
              <a:rPr lang="fr-FR" sz="2800" dirty="0" smtClean="0"/>
              <a:t>Son talent lui assurera une grande réussite tant professionnelle que sociale et financière : il est anobli en 1624, peintre officiel des Pays Bas en 1636</a:t>
            </a:r>
            <a:br>
              <a:rPr lang="fr-FR" sz="2800" dirty="0" smtClean="0"/>
            </a:br>
            <a:r>
              <a:rPr lang="fr-FR" sz="2800" dirty="0"/>
              <a:t/>
            </a:r>
            <a:br>
              <a:rPr lang="fr-FR" sz="2800" dirty="0"/>
            </a:br>
            <a:r>
              <a:rPr lang="fr-FR" sz="2800" dirty="0" smtClean="0"/>
              <a:t>Il formera de nombreux peintres : Jacob JORDAENS, Anton VAN DYCK,</a:t>
            </a:r>
            <a:br>
              <a:rPr lang="fr-FR" sz="2800" dirty="0" smtClean="0"/>
            </a:br>
            <a:r>
              <a:rPr lang="fr-FR" sz="2800" dirty="0" smtClean="0"/>
              <a:t>Frans SNYDERS ( peintre animalier)…</a:t>
            </a:r>
            <a:br>
              <a:rPr lang="fr-FR" sz="2800" dirty="0" smtClean="0"/>
            </a:br>
            <a:r>
              <a:rPr lang="fr-FR" sz="2800" dirty="0"/>
              <a:t/>
            </a:r>
            <a:br>
              <a:rPr lang="fr-FR" sz="2800" dirty="0"/>
            </a:br>
            <a:r>
              <a:rPr lang="fr-FR" sz="2800" dirty="0" smtClean="0"/>
              <a:t>DELACROIX lui vouera une très grande admiration et s’inspirera de certaines de ses œuvres </a:t>
            </a:r>
            <a:br>
              <a:rPr lang="fr-FR" sz="2800" dirty="0" smtClean="0"/>
            </a:br>
            <a:r>
              <a:rPr lang="fr-FR" sz="2800" dirty="0"/>
              <a:t/>
            </a:r>
            <a:br>
              <a:rPr lang="fr-FR" sz="2800" dirty="0"/>
            </a:br>
            <a:endParaRPr lang="fr-FR" sz="2800" b="1" u="sng" dirty="0"/>
          </a:p>
        </p:txBody>
      </p:sp>
    </p:spTree>
    <p:extLst>
      <p:ext uri="{BB962C8B-B14F-4D97-AF65-F5344CB8AC3E}">
        <p14:creationId xmlns:p14="http://schemas.microsoft.com/office/powerpoint/2010/main" val="2660636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6418" y="238634"/>
            <a:ext cx="11755582" cy="5232202"/>
          </a:xfrm>
          <a:prstGeom prst="rect">
            <a:avLst/>
          </a:prstGeom>
        </p:spPr>
        <p:txBody>
          <a:bodyPr wrap="square">
            <a:spAutoFit/>
          </a:bodyPr>
          <a:lstStyle/>
          <a:p>
            <a:r>
              <a:rPr lang="fr-FR" dirty="0">
                <a:solidFill>
                  <a:srgbClr val="FFFFFF"/>
                </a:solidFill>
                <a:latin typeface="Grand Palais"/>
              </a:rPr>
              <a:t>Orazio Gentileschi (1563-1639) est un peintre italien du début de la période baroque, connu pour son style influencé par le Caravage et pour être le père de la célèbre peintre </a:t>
            </a:r>
            <a:r>
              <a:rPr lang="fr-FR" dirty="0" smtClean="0">
                <a:solidFill>
                  <a:srgbClr val="FFFFFF"/>
                </a:solidFill>
                <a:latin typeface="Grand Palais"/>
              </a:rPr>
              <a:t>et </a:t>
            </a:r>
            <a:r>
              <a:rPr lang="fr-FR" dirty="0">
                <a:solidFill>
                  <a:srgbClr val="FFFFFF"/>
                </a:solidFill>
                <a:latin typeface="Grand Palais"/>
              </a:rPr>
              <a:t>des compositions dramatiques.</a:t>
            </a:r>
            <a:r>
              <a:rPr lang="fr-FR" dirty="0"/>
              <a:t/>
            </a:r>
            <a:br>
              <a:rPr lang="fr-FR" dirty="0"/>
            </a:br>
            <a:r>
              <a:rPr lang="fr-FR" dirty="0">
                <a:solidFill>
                  <a:srgbClr val="FFFFFF"/>
                </a:solidFill>
                <a:latin typeface="Grand Palais"/>
              </a:rPr>
              <a:t>Au cours de sa carrière, Orazio a travaillé pour de nombreux commanditaires prestigieux en Italie et à l'étranger, </a:t>
            </a:r>
            <a:r>
              <a:rPr lang="fr-FR" sz="2800" b="1" dirty="0" smtClean="0"/>
              <a:t>Orazio </a:t>
            </a:r>
            <a:r>
              <a:rPr lang="fr-FR" sz="2800" b="1" dirty="0"/>
              <a:t>Gentileschi </a:t>
            </a:r>
            <a:r>
              <a:rPr lang="fr-FR" sz="2800" dirty="0"/>
              <a:t>(1563-1639) est un peintre italien du début de la période baroque, connu pour son style influencé par le Caravage et pour être le père de la célèbre peintre Artemisia Gentileschi. </a:t>
            </a:r>
            <a:endParaRPr lang="fr-FR" sz="2800" dirty="0" smtClean="0"/>
          </a:p>
          <a:p>
            <a:r>
              <a:rPr lang="fr-FR" sz="2800" dirty="0" smtClean="0"/>
              <a:t>Né </a:t>
            </a:r>
            <a:r>
              <a:rPr lang="fr-FR" sz="2800" dirty="0"/>
              <a:t>à Pise, il a déménagé à Rome où il a développé son art adoptant un style caractérisé par un fort clair-obscur et des compositions dramatiques.</a:t>
            </a:r>
            <a:br>
              <a:rPr lang="fr-FR" sz="2800" dirty="0"/>
            </a:br>
            <a:r>
              <a:rPr lang="fr-FR" sz="2800" dirty="0"/>
              <a:t>Au cours de sa carrière, Orazio a travaillé pour de nombreux commanditaires prestigieux en Italie et à l'étranger, notamment à la cour de Marie de Médicis en France et à la cour de Charles I</a:t>
            </a:r>
            <a:r>
              <a:rPr lang="fr-FR" sz="2800" baseline="30000" dirty="0"/>
              <a:t>er</a:t>
            </a:r>
            <a:r>
              <a:rPr lang="fr-FR" sz="2800" dirty="0"/>
              <a:t> en Angleterre</a:t>
            </a:r>
            <a:r>
              <a:rPr lang="fr-FR" sz="2800" dirty="0" smtClean="0"/>
              <a:t>.</a:t>
            </a:r>
          </a:p>
          <a:p>
            <a:r>
              <a:rPr lang="fr-FR" sz="2800" dirty="0" smtClean="0"/>
              <a:t>Il a réalisé des œuvres d’inspiration religieuse ou mythologique( sur toile ou sur cuivre) et des décors de plafond ( beaucoup de ceux-ci ont disparu)</a:t>
            </a:r>
          </a:p>
        </p:txBody>
      </p:sp>
    </p:spTree>
    <p:extLst>
      <p:ext uri="{BB962C8B-B14F-4D97-AF65-F5344CB8AC3E}">
        <p14:creationId xmlns:p14="http://schemas.microsoft.com/office/powerpoint/2010/main" val="1466009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1028343"/>
            <a:ext cx="6096000" cy="4801314"/>
          </a:xfrm>
          <a:prstGeom prst="rect">
            <a:avLst/>
          </a:prstGeom>
        </p:spPr>
        <p:txBody>
          <a:bodyPr>
            <a:spAutoFit/>
          </a:bodyPr>
          <a:lstStyle/>
          <a:p>
            <a:r>
              <a:rPr lang="fr-FR" dirty="0">
                <a:solidFill>
                  <a:srgbClr val="FFFFFF"/>
                </a:solidFill>
                <a:latin typeface="Grand Palais"/>
              </a:rPr>
              <a:t>Orazio Gentileschi (1563-1639) est un peintre italien du début de la période baroque, connu pour son style influencé par le Caravage et pour être le père de la célèbre peintre Artemisia Gentileschi. Né à Pise, il a déménagé à Rome où il a développé son art adoptant un style caractérisé par un fort clair-obscur et des compositions dramatiques.</a:t>
            </a:r>
            <a:r>
              <a:rPr lang="fr-FR" dirty="0"/>
              <a:t/>
            </a:r>
            <a:br>
              <a:rPr lang="fr-FR" dirty="0"/>
            </a:br>
            <a:r>
              <a:rPr lang="fr-FR" dirty="0">
                <a:solidFill>
                  <a:srgbClr val="FFFFFF"/>
                </a:solidFill>
                <a:latin typeface="Grand Palais"/>
              </a:rPr>
              <a:t>Au cours de sa carrière, Orazio a travaillé pour de nombreux commanditaires prestigieux en Italie et à l'étranger, notamment à la cour de Marie de Médicis en France et à la cour de Charles I</a:t>
            </a:r>
            <a:r>
              <a:rPr lang="fr-FR" baseline="30000" dirty="0">
                <a:solidFill>
                  <a:srgbClr val="FFFFFF"/>
                </a:solidFill>
                <a:latin typeface="Grand Palais"/>
              </a:rPr>
              <a:t>er</a:t>
            </a:r>
            <a:r>
              <a:rPr lang="fr-FR" dirty="0">
                <a:solidFill>
                  <a:srgbClr val="FFFFFF"/>
                </a:solidFill>
                <a:latin typeface="Grand Palais"/>
              </a:rPr>
              <a:t> en Angleterre. Parmi ses œuvres les plus célèbres figurent plusieurs représentations de Cléopâtre, qui démontrent son talent pour les portraits et les scènes historiques.</a:t>
            </a:r>
            <a:r>
              <a:rPr lang="fr-FR" dirty="0"/>
              <a:t/>
            </a:r>
            <a:br>
              <a:rPr lang="fr-FR" dirty="0"/>
            </a:br>
            <a:r>
              <a:rPr lang="fr-FR" dirty="0">
                <a:solidFill>
                  <a:srgbClr val="FFFFFF"/>
                </a:solidFill>
                <a:latin typeface="Grand Palais"/>
              </a:rPr>
              <a:t>Orazio Gentileschi est également reconnu pour avoir formé sa fille Artemisia, qui est devenue l'une des peintres les plus importantes de son époque</a:t>
            </a:r>
            <a:endParaRPr lang="fr-FR" dirty="0"/>
          </a:p>
        </p:txBody>
      </p:sp>
      <p:sp>
        <p:nvSpPr>
          <p:cNvPr id="4" name="Rectangle 3"/>
          <p:cNvSpPr/>
          <p:nvPr/>
        </p:nvSpPr>
        <p:spPr>
          <a:xfrm>
            <a:off x="3048000" y="1028343"/>
            <a:ext cx="6096000" cy="4801314"/>
          </a:xfrm>
          <a:prstGeom prst="rect">
            <a:avLst/>
          </a:prstGeom>
        </p:spPr>
        <p:txBody>
          <a:bodyPr>
            <a:spAutoFit/>
          </a:bodyPr>
          <a:lstStyle/>
          <a:p>
            <a:r>
              <a:rPr lang="fr-FR" dirty="0">
                <a:solidFill>
                  <a:srgbClr val="FFFFFF"/>
                </a:solidFill>
                <a:latin typeface="Grand Palais"/>
              </a:rPr>
              <a:t>Orazio Gentileschi (1563-1639) est un peintre italien du début de la période baroque, connu pour son style influencé par le Caravage et pour être le père de la célèbre peintre Artemisia Gentileschi. Né à Pise, il a déménagé à Rome où il a développé son art adoptant un style caractérisé par un fort clair-obscur et des compositions dramatiques.</a:t>
            </a:r>
            <a:r>
              <a:rPr lang="fr-FR" dirty="0"/>
              <a:t/>
            </a:r>
            <a:br>
              <a:rPr lang="fr-FR" dirty="0"/>
            </a:br>
            <a:r>
              <a:rPr lang="fr-FR" dirty="0">
                <a:solidFill>
                  <a:srgbClr val="FFFFFF"/>
                </a:solidFill>
                <a:latin typeface="Grand Palais"/>
              </a:rPr>
              <a:t>Au cours de sa carrière, Orazio a travaillé pour de nombreux commanditaires prestigieux en Italie et à l'étranger, notamment à la cour de Marie de Médicis en France et à la cour de Charles I</a:t>
            </a:r>
            <a:r>
              <a:rPr lang="fr-FR" baseline="30000" dirty="0">
                <a:solidFill>
                  <a:srgbClr val="FFFFFF"/>
                </a:solidFill>
                <a:latin typeface="Grand Palais"/>
              </a:rPr>
              <a:t>er</a:t>
            </a:r>
            <a:r>
              <a:rPr lang="fr-FR" dirty="0">
                <a:solidFill>
                  <a:srgbClr val="FFFFFF"/>
                </a:solidFill>
                <a:latin typeface="Grand Palais"/>
              </a:rPr>
              <a:t> en Angleterre. Parmi ses œuvres les plus célèbres figurent plusieurs représentations de Cléopâtre, qui démontrent son talent pour les portraits et les scènes historiques.</a:t>
            </a:r>
            <a:r>
              <a:rPr lang="fr-FR" dirty="0"/>
              <a:t/>
            </a:r>
            <a:br>
              <a:rPr lang="fr-FR" dirty="0"/>
            </a:br>
            <a:r>
              <a:rPr lang="fr-FR" dirty="0">
                <a:solidFill>
                  <a:srgbClr val="FFFFFF"/>
                </a:solidFill>
                <a:latin typeface="Grand Palais"/>
              </a:rPr>
              <a:t>Orazio Gentileschi est également reconnu pour avoir formé sa fille Artemisia, qui est devenue l'une des peintres les plus importantes de son époque</a:t>
            </a:r>
            <a:endParaRPr lang="fr-FR" dirty="0"/>
          </a:p>
        </p:txBody>
      </p:sp>
      <p:sp>
        <p:nvSpPr>
          <p:cNvPr id="5" name="Rectangle 4"/>
          <p:cNvSpPr/>
          <p:nvPr/>
        </p:nvSpPr>
        <p:spPr>
          <a:xfrm>
            <a:off x="3200400" y="1180743"/>
            <a:ext cx="6096000" cy="4801314"/>
          </a:xfrm>
          <a:prstGeom prst="rect">
            <a:avLst/>
          </a:prstGeom>
        </p:spPr>
        <p:txBody>
          <a:bodyPr>
            <a:spAutoFit/>
          </a:bodyPr>
          <a:lstStyle/>
          <a:p>
            <a:r>
              <a:rPr lang="fr-FR" dirty="0">
                <a:solidFill>
                  <a:srgbClr val="FFFFFF"/>
                </a:solidFill>
                <a:latin typeface="Grand Palais"/>
              </a:rPr>
              <a:t>Orazio Gentileschi (1563-1639) est un peintre italien du début de la période baroque, connu pour son style influencé par le Caravage et pour être le père de la célèbre peintre Artemisia Gentileschi. Né à Pise, il a déménagé à Rome où il a développé son art adoptant un style caractérisé par un fort clair-obscur et des compositions dramatiques.</a:t>
            </a:r>
            <a:r>
              <a:rPr lang="fr-FR" dirty="0"/>
              <a:t/>
            </a:r>
            <a:br>
              <a:rPr lang="fr-FR" dirty="0"/>
            </a:br>
            <a:r>
              <a:rPr lang="fr-FR" dirty="0">
                <a:solidFill>
                  <a:srgbClr val="FFFFFF"/>
                </a:solidFill>
                <a:latin typeface="Grand Palais"/>
              </a:rPr>
              <a:t>Au cours de sa carrière, Orazio a travaillé pour de nombreux commanditaires prestigieux en Italie et à l'étranger, notamment à la cour de Marie de Médicis en France et à la cour de Charles I</a:t>
            </a:r>
            <a:r>
              <a:rPr lang="fr-FR" baseline="30000" dirty="0">
                <a:solidFill>
                  <a:srgbClr val="FFFFFF"/>
                </a:solidFill>
                <a:latin typeface="Grand Palais"/>
              </a:rPr>
              <a:t>er</a:t>
            </a:r>
            <a:r>
              <a:rPr lang="fr-FR" dirty="0">
                <a:solidFill>
                  <a:srgbClr val="FFFFFF"/>
                </a:solidFill>
                <a:latin typeface="Grand Palais"/>
              </a:rPr>
              <a:t> en Angleterre. Parmi ses œuvres les plus célèbres figurent plusieurs représentations de Cléopâtre, qui démontrent son talent pour les portraits et les scènes historiques.</a:t>
            </a:r>
            <a:r>
              <a:rPr lang="fr-FR" dirty="0"/>
              <a:t/>
            </a:r>
            <a:br>
              <a:rPr lang="fr-FR" dirty="0"/>
            </a:br>
            <a:r>
              <a:rPr lang="fr-FR" dirty="0">
                <a:solidFill>
                  <a:srgbClr val="FFFFFF"/>
                </a:solidFill>
                <a:latin typeface="Grand Palais"/>
              </a:rPr>
              <a:t>Orazio Gentileschi est également reconnu pour avoir formé sa fille Artemisia, qui est devenue l'une des peintres les plus importantes de son époque</a:t>
            </a:r>
            <a:endParaRPr lang="fr-FR" dirty="0"/>
          </a:p>
        </p:txBody>
      </p:sp>
      <p:sp>
        <p:nvSpPr>
          <p:cNvPr id="7" name="Titre 6"/>
          <p:cNvSpPr>
            <a:spLocks noGrp="1"/>
          </p:cNvSpPr>
          <p:nvPr>
            <p:ph type="title"/>
          </p:nvPr>
        </p:nvSpPr>
        <p:spPr>
          <a:xfrm>
            <a:off x="349973" y="2459182"/>
            <a:ext cx="7041573" cy="1325563"/>
          </a:xfrm>
        </p:spPr>
        <p:txBody>
          <a:bodyPr>
            <a:normAutofit fontScale="90000"/>
          </a:bodyPr>
          <a:lstStyle/>
          <a:p>
            <a:r>
              <a:rPr lang="fr-FR" sz="2800" b="1" dirty="0" smtClean="0"/>
              <a:t>« David contemplant la tête de Goliath » </a:t>
            </a:r>
            <a:r>
              <a:rPr lang="fr-FR" sz="2800" dirty="0" smtClean="0"/>
              <a:t>1610</a:t>
            </a:r>
            <a:br>
              <a:rPr lang="fr-FR" sz="2800" dirty="0" smtClean="0"/>
            </a:br>
            <a:r>
              <a:rPr lang="fr-FR" sz="2800" dirty="0" smtClean="0"/>
              <a:t>huile sur cuivre(37x29 cm) Musée Berlin</a:t>
            </a:r>
            <a:br>
              <a:rPr lang="fr-FR" sz="2800" dirty="0" smtClean="0"/>
            </a:br>
            <a:r>
              <a:rPr lang="fr-FR" sz="2800" dirty="0"/>
              <a:t/>
            </a:r>
            <a:br>
              <a:rPr lang="fr-FR" sz="2800" dirty="0"/>
            </a:br>
            <a:r>
              <a:rPr lang="fr-FR" sz="2800" dirty="0" smtClean="0"/>
              <a:t>Contrairement à la tradition picturale, il ne montre pas David en vainqueur après avoir tué Goliath grâce à sa fronde, il apparait ici en pleine réflexion face à la tête de sa victime qu’il vient de trancher. </a:t>
            </a:r>
            <a:br>
              <a:rPr lang="fr-FR" sz="2800" dirty="0" smtClean="0"/>
            </a:br>
            <a:r>
              <a:rPr lang="fr-FR" sz="2800" dirty="0"/>
              <a:t/>
            </a:r>
            <a:br>
              <a:rPr lang="fr-FR" sz="2800" dirty="0"/>
            </a:br>
            <a:r>
              <a:rPr lang="fr-FR" sz="2800" dirty="0" smtClean="0"/>
              <a:t>Il peint un ciel chargé de nuages avec David devant une sorte de muraille de couleur foncée. </a:t>
            </a:r>
            <a:br>
              <a:rPr lang="fr-FR" sz="2800" dirty="0" smtClean="0"/>
            </a:br>
            <a:r>
              <a:rPr lang="fr-FR" sz="2800" dirty="0" smtClean="0"/>
              <a:t>Ces couleurs font ressortir sa carnation claire et sa tenue de berger</a:t>
            </a:r>
            <a:br>
              <a:rPr lang="fr-FR" sz="2800" dirty="0" smtClean="0"/>
            </a:br>
            <a:r>
              <a:rPr lang="fr-FR" sz="2800" dirty="0" smtClean="0"/>
              <a:t>L’expression du visage, la position de sa main gauche reflètent ses sentiments</a:t>
            </a:r>
            <a:br>
              <a:rPr lang="fr-FR" sz="2800" dirty="0" smtClean="0"/>
            </a:br>
            <a:r>
              <a:rPr lang="fr-FR" sz="2800" dirty="0" smtClean="0"/>
              <a:t>Quant à Goliath, on le discerne à peine car il se confond avec la muraille sur laquelle son sang s’écoule</a:t>
            </a:r>
            <a:endParaRPr lang="fr-FR" sz="2800" dirty="0"/>
          </a:p>
        </p:txBody>
      </p:sp>
    </p:spTree>
    <p:extLst>
      <p:ext uri="{BB962C8B-B14F-4D97-AF65-F5344CB8AC3E}">
        <p14:creationId xmlns:p14="http://schemas.microsoft.com/office/powerpoint/2010/main" val="2456209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5864" y="2086988"/>
            <a:ext cx="11869882" cy="1325563"/>
          </a:xfrm>
        </p:spPr>
        <p:txBody>
          <a:bodyPr>
            <a:normAutofit fontScale="90000"/>
          </a:bodyPr>
          <a:lstStyle/>
          <a:p>
            <a:r>
              <a:rPr lang="fr-FR" sz="2800" dirty="0" smtClean="0"/>
              <a:t>Pour avoir renoncé aux avances de la femme de Putiphar ( qui avait acheté Joseph comme esclave) celle-ci se venge en l’accusant de viol . Pour preuve, elle exhibera pour affirmer ses dires, le manteau qu’elle lui avait arraché!!Face à ces accusations mensongères, il sera jeté en prison(sources biblique et coranique)</a:t>
            </a:r>
            <a:br>
              <a:rPr lang="fr-FR" sz="2800" dirty="0" smtClean="0"/>
            </a:br>
            <a:r>
              <a:rPr lang="fr-FR" sz="2800" dirty="0"/>
              <a:t/>
            </a:r>
            <a:br>
              <a:rPr lang="fr-FR" sz="2800" dirty="0"/>
            </a:br>
            <a:r>
              <a:rPr lang="fr-FR" sz="2800" dirty="0" smtClean="0"/>
              <a:t>Cette scène est traitée de manière théâtrale ( rideau rouge)comme chez les maniéristes la femme de Putiphar et les draps du lit sont en pleine lumière tandis que Joseph, prêt à partir se trouve dans l’ombre ( à noter celle projetée sur le sol)</a:t>
            </a:r>
            <a:br>
              <a:rPr lang="fr-FR" sz="2800" dirty="0" smtClean="0"/>
            </a:br>
            <a:r>
              <a:rPr lang="fr-FR" sz="2800" dirty="0" smtClean="0"/>
              <a:t/>
            </a:r>
            <a:br>
              <a:rPr lang="fr-FR" sz="2800" dirty="0" smtClean="0"/>
            </a:br>
            <a:r>
              <a:rPr lang="fr-FR" sz="2800" dirty="0"/>
              <a:t/>
            </a:r>
            <a:br>
              <a:rPr lang="fr-FR" sz="2800" dirty="0"/>
            </a:br>
            <a:endParaRPr lang="fr-FR" sz="2800" dirty="0"/>
          </a:p>
        </p:txBody>
      </p:sp>
      <p:sp>
        <p:nvSpPr>
          <p:cNvPr id="6" name="ZoneTexte 5"/>
          <p:cNvSpPr txBox="1"/>
          <p:nvPr/>
        </p:nvSpPr>
        <p:spPr>
          <a:xfrm>
            <a:off x="-103908" y="0"/>
            <a:ext cx="6920345" cy="830997"/>
          </a:xfrm>
          <a:prstGeom prst="rect">
            <a:avLst/>
          </a:prstGeom>
          <a:noFill/>
        </p:spPr>
        <p:txBody>
          <a:bodyPr wrap="square" rtlCol="0">
            <a:spAutoFit/>
          </a:bodyPr>
          <a:lstStyle/>
          <a:p>
            <a:r>
              <a:rPr lang="fr-FR" sz="2400" b="1" dirty="0" smtClean="0"/>
              <a:t>« Joseph et la femme de Putiphar » </a:t>
            </a:r>
            <a:r>
              <a:rPr lang="fr-FR" sz="2400" dirty="0" smtClean="0"/>
              <a:t>1630-32</a:t>
            </a:r>
          </a:p>
          <a:p>
            <a:r>
              <a:rPr lang="fr-FR" sz="2400" dirty="0" smtClean="0"/>
              <a:t>Huile sur toile ( 206x262cm) Château de Windsor</a:t>
            </a:r>
            <a:endParaRPr lang="fr-FR" sz="2400" dirty="0"/>
          </a:p>
        </p:txBody>
      </p:sp>
      <p:sp>
        <p:nvSpPr>
          <p:cNvPr id="3" name="Rectangle 2"/>
          <p:cNvSpPr/>
          <p:nvPr/>
        </p:nvSpPr>
        <p:spPr>
          <a:xfrm>
            <a:off x="308264" y="4158341"/>
            <a:ext cx="6096000" cy="830997"/>
          </a:xfrm>
          <a:prstGeom prst="rect">
            <a:avLst/>
          </a:prstGeom>
        </p:spPr>
        <p:txBody>
          <a:bodyPr>
            <a:spAutoFit/>
          </a:bodyPr>
          <a:lstStyle/>
          <a:p>
            <a:r>
              <a:rPr lang="fr-FR" b="1" dirty="0"/>
              <a:t>«</a:t>
            </a:r>
            <a:r>
              <a:rPr lang="fr-FR" sz="2400" b="1" dirty="0"/>
              <a:t> Le Repos pendant la fuite en Egypte » </a:t>
            </a:r>
            <a:r>
              <a:rPr lang="fr-FR" sz="2400" dirty="0" smtClean="0"/>
              <a:t>1625/39 (157x225cm</a:t>
            </a:r>
            <a:r>
              <a:rPr lang="fr-FR" sz="2400" dirty="0"/>
              <a:t>) Musée du Louvre</a:t>
            </a:r>
          </a:p>
        </p:txBody>
      </p:sp>
      <p:sp>
        <p:nvSpPr>
          <p:cNvPr id="4" name="Rectangle 3"/>
          <p:cNvSpPr/>
          <p:nvPr/>
        </p:nvSpPr>
        <p:spPr>
          <a:xfrm>
            <a:off x="72736" y="5178745"/>
            <a:ext cx="11575473" cy="1107996"/>
          </a:xfrm>
          <a:prstGeom prst="rect">
            <a:avLst/>
          </a:prstGeom>
        </p:spPr>
        <p:txBody>
          <a:bodyPr wrap="square">
            <a:spAutoFit/>
          </a:bodyPr>
          <a:lstStyle/>
          <a:p>
            <a:r>
              <a:rPr lang="fr-FR" sz="2400" dirty="0"/>
              <a:t>Le clair-obscur est parfaitement rendu en situant cette scène à la tombée de la nuit.</a:t>
            </a:r>
            <a:br>
              <a:rPr lang="fr-FR" sz="2400" dirty="0"/>
            </a:br>
            <a:r>
              <a:rPr lang="fr-FR" sz="2400" dirty="0"/>
              <a:t>Seuls les personnages sont en pleine lumière</a:t>
            </a:r>
          </a:p>
          <a:p>
            <a:r>
              <a:rPr lang="fr-FR" dirty="0"/>
              <a:t>Pas de couleurs vives et un important travail sur les plissés, la tresse de </a:t>
            </a:r>
            <a:r>
              <a:rPr lang="fr-FR" dirty="0" smtClean="0"/>
              <a:t>Marie  ainsi </a:t>
            </a:r>
            <a:r>
              <a:rPr lang="fr-FR" dirty="0"/>
              <a:t>que sur le ciel chargé de nuages.</a:t>
            </a:r>
            <a:endParaRPr lang="fr-FR" dirty="0"/>
          </a:p>
        </p:txBody>
      </p:sp>
    </p:spTree>
    <p:extLst>
      <p:ext uri="{BB962C8B-B14F-4D97-AF65-F5344CB8AC3E}">
        <p14:creationId xmlns:p14="http://schemas.microsoft.com/office/powerpoint/2010/main" val="42921562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3518</TotalTime>
  <Words>1877</Words>
  <Application>Microsoft Office PowerPoint</Application>
  <PresentationFormat>Grand écran</PresentationFormat>
  <Paragraphs>139</Paragraphs>
  <Slides>69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69</vt:i4>
      </vt:variant>
    </vt:vector>
  </HeadingPairs>
  <TitlesOfParts>
    <vt:vector size="74" baseType="lpstr">
      <vt:lpstr>Arial</vt:lpstr>
      <vt:lpstr>Calibri</vt:lpstr>
      <vt:lpstr>Calibri Light</vt:lpstr>
      <vt:lpstr>Grand Palais</vt:lpstr>
      <vt:lpstr>Thème Office</vt:lpstr>
      <vt:lpstr>Histoire Chronologique des mouvements dans la Peinture</vt:lpstr>
      <vt:lpstr>Le XVIIème siècle c’est celui du BAROQUE et du CLASSICISME  -1610 : assassinat d’Henri IV et régence assurée par Marie de Médicis - en Espagne : règne de Philippe IV puis de Charles II - 1624 : en France, règne de Louis XIII avec Richelieu son principal ministre   - 1661 : règne de Louis XIV après la régence d’Anne d’Autriche   faste à VERSAILLES (architecte Le VAU et pour les travaux MANSART, concepteur des jardins LENOTRE, décors de LE BRUN –notamment pour la Galerie des Glaces-)  Création de la Compagnie française des Indes occidentales -1685 : révocation de l’Edit de Nantes </vt:lpstr>
      <vt:lpstr>La scène artistique est toujours dominée par l’Italie qui avec LE CARAVAGE va voir naitre un courant artistique fort:  le baroque et surtout l’utilisation du clair-obscur; ce peintre aura une influence considérable sur les peintres européens et ainsi RUBENS , REMBRANDT, VELASQUEZ, de la TOUR seront dans son sillage.  Une Académie d’art verra le jour à Bologne sous l’impulsion des CARRACHE ( notamment Annibal) et de leurs disciples Guido RENI et LE DOMINIQUIN qui, eux, prôneront une peinture plus classique  Le classicisme aura un bon accueil en France avec notamment Nicolas POUSSIN mais également Philippe de CHAMPAIGNE et LE LORRAIN  Ce siècle sera marqué par deux catégories nouvelles : la peinture de genre avec VERMEER et une reconstruction naturaliste du monde  avec des scènes de paysages.  </vt:lpstr>
      <vt:lpstr>Le Baroque</vt:lpstr>
      <vt:lpstr>Le terme «  baroque » dérive du portugais « barroco » il peut être traduit par «  bizarre » et il va s’appliquer à tous les arts (architecture, peinture, sculpture, littérature et musique) Il nait à Rome dans les années 1630 et va se développer à travers l’Europe avec comme priorité l’essor des œuvres d’art religieuses à travers la peinture décorative ( fresques sur les plafonds des palais et des églises) On trouve également des inspirations mythologiques à caractère dramatique mais aussi de nombreuses scènes de la vie quotidienne: les scènes de genre  A travers ce courant artistique, on cherche à surprendre et à éblouir à travers  des compositions monumentales dominées par le mouvement et la lumière, celle-ci s’exprimant par des zones éclairées, d’autres dans l’ombre : le clair-obscur</vt:lpstr>
      <vt:lpstr>En Italie, la figure phare du baroque c’est LE CARAVAGE au point que certains historiens d’art parlent de ce mouvement comme «  le caravagisme » Dans son sillage, on trouvera Orazio GENTILESCHI, puis sa fille Artemisia ainsi que José de RIBERA En Espagne, émergent les peintres Francisco de ZURBARAN, Bartolomé MURILLO et Diego VELASQUEZ  Dans les Flandres, les noms à retenir sont Pierre Paul RUBENS, Antoon  VAN DYCK et Jacob JORDAENS puis REMBRANDT  En France, c’est Simon VOUET et surtout  Georges de la TOUR       </vt:lpstr>
      <vt:lpstr>Présentation PowerPoint</vt:lpstr>
      <vt:lpstr>« David contemplant la tête de Goliath » 1610 huile sur cuivre(37x29 cm) Musée Berlin  Contrairement à la tradition picturale, il ne montre pas David en vainqueur après avoir tué Goliath grâce à sa fronde, il apparait ici en pleine réflexion face à la tête de sa victime qu’il vient de trancher.   Il peint un ciel chargé de nuages avec David devant une sorte de muraille de couleur foncée.  Ces couleurs font ressortir sa carnation claire et sa tenue de berger L’expression du visage, la position de sa main gauche reflètent ses sentiments Quant à Goliath, on le discerne à peine car il se confond avec la muraille sur laquelle son sang s’écoule</vt:lpstr>
      <vt:lpstr>Pour avoir renoncé aux avances de la femme de Putiphar ( qui avait acheté Joseph comme esclave) celle-ci se venge en l’accusant de viol . Pour preuve, elle exhibera pour affirmer ses dires, le manteau qu’elle lui avait arraché!!Face à ces accusations mensongères, il sera jeté en prison(sources biblique et coranique)  Cette scène est traitée de manière théâtrale ( rideau rouge)comme chez les maniéristes la femme de Putiphar et les draps du lit sont en pleine lumière tandis que Joseph, prêt à partir se trouve dans l’ombre ( à noter celle projetée sur le sol)   </vt:lpstr>
      <vt:lpstr>Présentation PowerPoint</vt:lpstr>
      <vt:lpstr>Il quitte Milan pour Rome en 1592 :   - il aurait été contraint de partir suite à une affaire criminelle   - sa protectrice la marquise Constanza  s’y est installée.  A l’époque Rome est une ville dynamique, un creuset de personnalités et de talents et d’opportunités artistiques. C’est aussi une ville où se côtoient richesse et extrême pauvreté  Il va passer d’un atelier à un autre et est «  peintre à façon » pour réaliser des copies de dévotion, des portraits et des natures mortes : il y est exploité par d’austères commanditaires</vt:lpstr>
      <vt:lpstr>Présentation PowerPoint</vt:lpstr>
      <vt:lpstr>Présentation PowerPoint</vt:lpstr>
      <vt:lpstr>Présentation PowerPoint</vt:lpstr>
      <vt:lpstr>Présentation PowerPoint</vt:lpstr>
      <vt:lpstr>« Les Musiciens » 1595                     «  Le joueur de luth » 1595-96     (92x118cm)                                             (94x118cm)</vt:lpstr>
      <vt:lpstr>Présentation PowerPoint</vt:lpstr>
      <vt:lpstr>La Chapelle CONTARELLI entre 1599 et 1602 </vt:lpstr>
      <vt:lpstr>« La Vocation de saint Matthieu » 322 x 340cm  Le peintre s’appuie sur les Ecritures   …Jésus vit en passant un homme du nom de Matthieu, assis à son bureau de collecteur d’impôts. Il lui dit : «  Suis-moi ». L’homme se leva et le suivit  mais il campe la scène dans une sorte de taverne où 5 personnages en tenue d’époque sont attablés. Le Christ ( petite auréole) accompagné de St Pierre désigne du doigt Lévi celui qu’il appelle à devenir un de ses apôtres; eux sont vêtus à l’antique pour symboliser leurs figures éternelles, universelles et intemporelles Le travail sur la lumière prend une valeur hautement symbolique    </vt:lpstr>
      <vt:lpstr>« Le Martyre de saint Matthieu » ( 323 x 343 cm)  Alors qu’il s’apprête à officier, Matthieu est assassiné. Le bourreau figure en personnage central :  à demi-nu, le visage grimaçant, il saisit le poignet de Matthieu qui en essayant de parer le coup mortel va pouvoir recevoir la palme de martyre qu’un ange venu du ciel lui envoie. CARAVAGE s’est représenté dans cette scène</vt:lpstr>
      <vt:lpstr>En aout 1603, 1ère mésaventure pour CARAVAGE  Avec des amis ( Onorio LONGHI, Orazio GENTILESCHI et Filippo TRISEGUI) il est convoqué devant le Tribunal de Rome pour avoir diffamé dans un sonnet contenant de graves insultes, des allusions obscènes le peintre BAGLIONE.  CARAVAGE est condamné à une peine de prison mais est rapidement libéré grâce à l’intervention de l’ambassadeur de France – ce qui prouve le soutien considérable dont jouissait le peintre près des notables romains-  </vt:lpstr>
      <vt:lpstr>Présentation PowerPoint</vt:lpstr>
      <vt:lpstr> Entre 1600 et le 28 mai 1606 c’est une succession de délits commis par CARAVAGE!!  - 19 novembre 1600 : coups et blessures avec bâton et épée  - 1601  : il blesse un garde du château St Ange  - 1604 : un garçon d’auberge lui reproche de lui avoir lancé à la figure un plat d’artichauts brûlants  - mai 1605 : port d’arme illégal, agresse et blesse gravement à la tête un notaire qui venait lui signifier l’interdiction de fréquenter Léna qu’il qualifie de prostituée des bas fonds  - toujours en 1605, sa logeuse qui l’avait mis à la porte pour 6 mois de loyers impayé l’accuse d’avoir démoli ses volets à coups de pierres  </vt:lpstr>
      <vt:lpstr>« Flagellation du Christ » 1607 (286 x213cm) Musée Capodimonte Naples  A Naples, on ne se soucie pas des forfaits du peintre puisqu’il reçoit des commandes comme ici par Tomasso di Franchis pour la chapelle familiale de San Domenico Maggiore.  Il s’inspire d’œuvres relatant le Christ à la colonne ( sans doute vues dans la collection des Colonna) mais ajoute ici, outre la flagellation par 2 bourreaux, le supplice de la couronne d’épines et ce afin de donner plus de pathos à la scène</vt:lpstr>
      <vt:lpstr>En juillet 1607, il arrive à MALTE à bord d’une embarcation menée par Fabrizio SFORZA COLONNA ( le fils de la marquise)  Il va chercher refuge près d’influents mécènes, il se rapproche de l’Ordre des Chevaliers pour lequel il va réaliser de splendides tableaux et toujours grâce à la protection de la marquise il va être nommé Chevalier de l’Ordre de Malte. Ses œuvres permettent de valoriser la puissance à la fois de l’Ordre mais aussi de l’ile ( supériorité du monde chrétien sur les musulmans)  Hélas, son fort caractère, ses excès, ses fréquentations vont l’amener à violer les rigoureux statuts de l’Ordre : une rixe en aout 1608 va le conduire à la forteresse Sant Angelo d’où il parvient à s’échapper le 6 octobre. Ce fait entrainera la privation de l’habit, sa dégradation et son expulsion.     </vt:lpstr>
      <vt:lpstr>1er détail intéressant: il signe « F.MichelAn » dans le sang qui jaillit de la tête tranchée du saint ( F = frère= il est entré dans l’Ordre le 14 juillet 1608) 2nd détail: la décapitation était la peine encourue pour les chevaliers coupables de crime 3ème détail: originalité de la scène inhabituelle :</vt:lpstr>
      <vt:lpstr>Après s’être échappé ( de manière rocambolesque) du fort en octobre 1608, il s’embarque pour la Sicile  où il séjournera à Syracuse, à Messine puis à Palerme ( il aurait déclaré être chevalier de l’Ordre pour pouvoir effectuer le trajet de MALTE vers la SICILE) Il est hébergé par un ami et parvient à obtenir des commandes : «  L’Enterrement de sainte Lucie » pour l’église du même nom à Syracuse puis à Messine : «  La Résurrection de Lazare » pour le compte d’un riche marchand génois Giovani Battista de Lazari et «  Adoration des bergers » pour l’église des Capucins </vt:lpstr>
      <vt:lpstr>Il veut tenter de regagner Rome, il s’embarque sur une felouque emmenant avec lui 2 tableaux de Saint Jean Baptiste et une Madeleine:3 toiles destinées à gagner les faveurs du pape et de Scipion Borghèse, l’influent cardinal- neveu du pape. Il est contraint de faire escale à PORTO ERCOLE malheureusement la felouque repart avec ses toiles et il se retrouve dans le plus grand dénuement : il meurt le 18 juillet 1610  Les causes de sa mort demeurent mystérieuses : maladie (paludisme) empoisonnement au plomb ( dû aux peintures), meurtre ( par des opposants de l’ombre)  </vt:lpstr>
      <vt:lpstr>Artémisia GENTILESCHI ( 1593-1653)  Formée par son père, elle se montre exceptionnellement douée et accède au genre majeur de la peinture. Sa véritable filiation artistique c’est celle du CARAVAGE;  En tant que femme, elle ne peut accéder à l’Académie St Luc… Son père demande donc à son assistant Agostino TASSI de poursuivre sa formation; en fait, il va la violer.  Un lourd et long procès va marquer la jeune femme sur le plan personnel : elle doit subir des tortures et affirmer qu’elle n’a pas joué le jeu de la séduction… et sur le plan de la création, cet ignoble geste deviendra une source d’inspiration et surtout un catharsis</vt:lpstr>
      <vt:lpstr>« Judith décapitant Holopherne » 1612 (159x156cm) Musée de Naples Elle réalisera plusieurs versions de cet épisode biblique  C’est l’illustration de sa souffrance suite au viol qu’elle a subi un an plus tôt. Holopherne a les traits de Tassi, Judith ceux d’Artemisia : le sang qui inonde le drap évoque sa défloration, la décapitation pour certains historiens d’art est assimilée à une castration. Pour d’autres : on peut y voir une naissance : celle d’Artemisia en tant qu’artiste  On perçoit l’influence du Caravage avec l’important travail sur le clair-obscur</vt:lpstr>
      <vt:lpstr>Vers  1614, elle se marie, part pour Florence où son succès se confirme, elle reçoit des commandes des Médicis Elle est la 1 ère femme à entrer à l’Académie de dessin  Son mari étant un incapable qui, de surcroit, est très dépensier, elle le quitte et retourne à Rome en 1621, se lie d’amitié avec le secrétaire du cardinal Barberini ( protecteur de Nicolas POUSSIN) mais ayant peu de commandes, elle part pour Venise, puis pour Naples et enfin pour Londres (en 1638)où son père est installé à la demande du roi Charles 1er d’Angleterre. Elle y restera jusqu’en 1642 puis finira ses jours à Naples où elle mourra sans doute de la peste.  C’est une artiste majeure du courant caravagesque qui peindra une 60taine d’œuvres : beaucoup d’autoportraits ou des scènes inspirées de la Bible mettant en scène des héroïnes auxquelles elle prête ses traits.</vt:lpstr>
      <vt:lpstr>Illustration de l’influence caravagesque mais aussi pour chaque peintre expression de leur souffrance : Caravage se représente sous les traits de Goliath pour expier un crime qu’il a commis et pouvoir bénéficier de la grâce papale; quant à Artemisia ce sont les frais de Tassi qu’elle désigne avec cette victoire du faible sur le puissant.</vt:lpstr>
      <vt:lpstr>José de RIBEIRA (1591-1652) Expo au Petit Palais «  Ténèbres et Lumière » de novembre 2024 à février 2025  Il nait près de Valence mais très jeune et très pauvre, il part à Rome où on le surnommera «  il spagnoletto » ( le petit espagnol) Son travail montrera l’importante empreinte de MICHEL ANGE et surtout du CARAVAGE mais avec un aspect encore plus ténébreux : on parle parfois de ténébrisme pour qualifier ses œuvres où il accentue les ombres.  </vt:lpstr>
      <vt:lpstr>« Un Mendiant » 1612-14 (110x76cm) Galerie Borghèse  Tout comme LE CARAVAGE, il prend ses modèles dans la rue , dans les bas-fonds  Représenter un mendiant dans un portrait frontal est totalement inédit : gamme chromatique pauvre et sombre et travail sur le clair obscur</vt:lpstr>
      <vt:lpstr>Dans les années 1615 alors qu’il est encore à Rome, suite à un commande pour le roi d’Espagne, il peindra 5 tableaux pour montrer les 5 sens Seuls 4 sont conservés à ce jour : l’odorat, le toucher, la vue et le goût (On a tendance à associer «  la Joueuse de tambourin » à l’allégorie de l’ouïe)  A chaque fois, il représente de manière frontale un homme face à une table de bois et des objets permettant d’identifier le sens représenté : des scènes de genre où il n’hésite pas à choisir des gens de condition modeste ( contraire aux allégories des siècles précédents)</vt:lpstr>
      <vt:lpstr>« Allégorie de l’odorat » (114x88cm)  Un homme aux joues creuses, en haillons tenant un oignon qu’il vient d’éplucheSur la table, un oignon entier, une gousse d’ail et une fleur d’oranger = tous faisant appel à l’odorat Questions : - les haillons dégagent ils eux aussi une odeur corporelle désagréable? - les haillons superposés font ils référence aux différentes couches de l’oignon épluché ? - sous les haillons ( comme dans l’oignon épluché) y a-t-il une forme de pureté?</vt:lpstr>
      <vt:lpstr>« Allégorie du Toucher »  L’homme(aveugle) touche une sculpture d’Apollon afin d’en imaginer les traits      « Allégorie de la Vue »  Une paire de bésicles sur la table et un instrument d’observation face à la fenêtre ouverte</vt:lpstr>
      <vt:lpstr>RIBERA s’installe à Naples ( possession de la couronne d’Espagne) en 1616, il épouse la fille d’un peintre reconnu de plus LE CARAVAGE est mort quelques années plus tôt(1610) :  Il se trouve propulsé dans cette ville dynamique et s’impose comme le chef de file du mouvement caravagiste, il obtient le statut de peintre officiel bénéficiant ainsi d’importantes commandes tant à Naples que pour le roi d’Espagne Philippe IV </vt:lpstr>
      <vt:lpstr>Illustration du clair-obscur avec le corps de cet apôtre qui après évangélisé la Mésopotamie, l’Arabie.. aurait été écorché vif (supplice fréquemment utilisé déjà dans la mythologie grecque)  Son corps en diagonale et en pleine lumière occupe le centre du tableau Il semble résigné à son martyr que le bourreau est entrain d’accomplir sous le regard de quelques spectateurs</vt:lpstr>
      <vt:lpstr>« Apollon écorchant Marysas » 1637 ( 205x255cm) Musées Royaux de Bruxelles  Il reprend ce thème avec une histoire mythologique ( Marysas jouant de la flûte aussi bien qu’Apollon, celui-ci décide d’éliminer un potentiel rival) Même traitement en diagonale pour le corps du supplicié à l’anatomie parfaite, aux traits qui expriment magistralement la souffrance.  Travail intéressant sur les drapés qui donnent un côté fluide et aérien en opposition au côté très sombre de la scène</vt:lpstr>
      <vt:lpstr>Allongé entièrement nu tel une Vénus,, Silène (le père adoptif de Bacchus)se fait servir un verre de vin par des satyres et des faunes : C’est une masse adipeuse, un personnage ventripotent que le dieu Pan ( reconnaissable avec ses cornes et ses pattes de bouc) est entrain de couronner On aperçoit sa monture à gauche de la scène : un âne, une tortue ( symboles de la paresse) En bas, un serpent entrain de mordre un papier sur lequel est inscrit le nom de RIBERA et son appartenance à l’Académie de St Luc à Rome  Une scène parodique et burlesque, inédite pour une scène mythologique</vt:lpstr>
      <vt:lpstr>« La femme à barbe » 1631 ( 196x127cm) Musée de Tolède  Comme CARAVAGE, il fréquente les bas-fonds de Naples  Il nous montre ici le portrait saisissant de Maddalena Ventura, une femme à la barbe fournie ( dérèglement hormonal) Le coquillage à droite est le symbole de l’hermaphrodisme, de plus il joint une longue inscription afin de décrire cette anomalie  Opposition entre la barbe noire et le sein nacré  Malgré la singularité de ce portrait, il dépeint une forme d’humanité car il représente cette femme allaitant son enfant : une mère et non un monstre</vt:lpstr>
      <vt:lpstr>On considère que ses peintures vont s’éclaircir autour des années 1635 avec des paysages plus lumineux. Même si ses thèmes sont inchangés, ils sont moins violents, la souffrance est moins horrifiante comme dans « Le Martyr de Saint Philippe » </vt:lpstr>
      <vt:lpstr>Présentation PowerPoint</vt:lpstr>
      <vt:lpstr>L’œuvre de RIBERA est très importante  ( + 100 peintures) Il maitrise parfaitement  le dessin ( sanguine, plume et encre) et la gravure comme ici «  Isaac bénissant Jacob » A Naples, il a dirigé un important atelier où de grands peintres ont été formés  En 1640, il est atteint d’une maladie neurodégénérative qui le rend infirme Malgré tout il continue de répondre aux nombreuses commandes ( religieuses)  Il meurt en 1652</vt:lpstr>
      <vt:lpstr>Le caravagisme s’étend donc dans toute l’Italie, de surcroit les peintres étrangers venus à Rome vont diffuser très largement ce courant avec ses caractéristiques majeures :   - couleurs dominantes autour des rouges, des bruns et du noir - clair obscur - personnages aux accents dramatiques - peu de dessin préparatoire mais la couleur appliquée directement ( alla prima) qui définit les gestes et les formes</vt:lpstr>
      <vt:lpstr>En Espagne, nous retiendrons les noms de Francisco de ZURBARAN, Diego VELASQUEZ et Bartolomé Esteban MURILLO Ils veulent asseoir la primauté du catholicisme, reconquérir l’âme des fidèles pour contrer le protestantisme sur les bases des fondements des ordres franciscains et jésuites.  On peut dire que la religion est l’âme de la peinture espagnole      à noter   :  le Musée Jacquemart André présentera       du 26 mars au 2 août 2026 «  SPLENDEURS du BAROQUE ESPAGNOL » </vt:lpstr>
      <vt:lpstr>Francisco de ZURBARAN nait en 1598, fils de commerçant modeste, il entre comme apprenti à l‘âge de 14 ans chez un peintre de Séville.  Dès les années 1620( il a 22 ans) il est déjà connu et reçoit des commandes pour les églises locales. En 1626, il est chargé de réaliser 21 tableaux pour une Communauté de frères dominicains de Séville dont notamment un Christ en Croix.</vt:lpstr>
      <vt:lpstr>  « Christ en Croix » 1627 ( 291x165 cm) Art Institute of Chicago   Le tableau placé dans une chapelle assez sombre et le clair obscur est tellement important qu’il crée un effet d’une présence presque surnaturelle, traduisant la double nature du Christ = humaine et divine La tridimensionnalité fait penser à une sculpture Le Christ est idéalisé dans une sorte de beauté sereine car il n’y a pas de pathos, de plaies sanguinolentes… L’austérité est apparente : pas de Golgotha mais un arrière plan sombre ( sans doute pour répondre aux exigences de l’Eglise espagnole) aucun personnage au pied de la croix  traitée de manière brute avec un bois mal équarri. Seul le périzonium éclaire la scène Le peintre a inscrit la date de réalisation et sa signature sur le papier froissé</vt:lpstr>
      <vt:lpstr>En 1634, il quitte Séville pour Madrid où il retrouve VELASQUEZ qu’il avait connu précédemment et avec lequel il s’était lié d’amitié.  Il s’éloigne du ténébrisme de ses débuts, il devient «  peintre du Roi » le principal représentant de la peinture religieuse et reçoit de nombreuses commandes tant pour le royaume d’ Espagne pour que l’Amérique du Sud: 38 tableaux pour un couvent péruvien.  Outre ses nombreuses peintures religieuses, il exécutera des portraits ( de la Vierge ( le culte de l’Immaculée Conception est important), de saint(e)s ainsi que de nombreuses natures mortes.  Il meurt en 1664 à la tête d’un atelier important dans lequel un de ses fils exerce le métier de peintre</vt:lpstr>
      <vt:lpstr>« Saint Sérapion » 1628 ( 120x103cm) Les camaïeux de bruns évoquent les sculptures en bois polychrome, les plis par le biais de la lumière forment des creux et des sinuosités  Le caractère pathétique de la scène de supplice de ce missionnaire est renforcé par le fond sombre, toutefois il ne peint pas la cruauté ni la souffrance endurée par ce martyr Sur une sorte de petit cartel ZURBARAN a inscrit le nom du tableau, sa date de création et sa signature qui peut faire penser à un trompe-l'œil  </vt:lpstr>
      <vt:lpstr>«  Saint François »  1659 (209x110m) Musée des Beaux Arts de Lyon (Il a peint ce saint à de nombreuses reprises)  Il est dans sa robe de bure, en prière avec les yeux levés vers le ciel. Camaïeu de couleurs sombres mais avec un léger éclairage qui accentue le caractère austère; on remarque l’ombre projetée sur le mur</vt:lpstr>
      <vt:lpstr>Une disposition très équilibrée mais dépouillée. Si les objets disposés semblent humbles ils ont une dimension religieuse : 3 objets= la Trinité, les fleurs d’oranger, la rose sans épine et l’eau pure font allusion à la Vierge Cette œuvre est jugée comme symbole de perfection artistique et source de méditation</vt:lpstr>
      <vt:lpstr>Bartolomé Estéban MURILLO nait en 1617 à Séville où son père est chirurgien-barbier; dès l’âge de 10 ans, il se retrouve orphelin de père et de mère A l’âge de 16 ans, il entre en apprentissage chez un peintre baroque puis rapidement il s’installe à Cadix (1639) où il découvre les œuvres du grand peintre flamand VAN DYCK  Rapidement, il repart à Séville où il reçoit commande de 11 tableaux pour le cloitre d’un couvent de franciscains avec notamment «  La Cuisine des Anges »-1646- ( 180 x450cm) Musée du Louvre</vt:lpstr>
      <vt:lpstr>Un frère chargé des cuisines est surpris dans son extase par son supérieur et d’autres frères qui constatent avec stupéfaction que ce sont des anges qui s’activent à préparer le repas. Le frère éclairé par un nimbe lumineux semble séparer le monde humain et le monde céleste Scène religieuse avec des caractéristiques de la peinture de genre ( sacré + profane) </vt:lpstr>
      <vt:lpstr>« Le Jeune mendiant » 1645-50 ( 134x110cm) Musée du Louvre  Une scène très réaliste avec un remarquable clair-obscur pour ce jeune mendiant en haillons, aux pieds sales entrain de s’épouiller après un pauvre repas  </vt:lpstr>
      <vt:lpstr>« L’Immaculée Conception » 1678 (276x190cm) Musée du Prado  MURILLO a réalisé une vingtaine de tableaux autour de cette thématique avec comme constante une grande valeur iconographique  Marie est représentée debout sur un croissant de lune, elle porte une robe blanche (=pureté) et un manteau bleu(= éternité) et montre un visage juvénile en extase; elle est entourée de nombreux angelots dans la pure tradition baroque  </vt:lpstr>
      <vt:lpstr>L’œuvre de MURILLO se traduit par autant de scènes religieuses que de scènes profanes où il peint de nombreuses scènes de genre dans lesquelles il excelle, des portraits notamment de gens du peuple sans tomber dans le misérabilisme.   Progressivement, il se détachera du caravagisme et du ténébrisme de ZURBARAN par l’utilisation d’une palette chromatique beaucoup plus claire Sa renommée sera importante, il dirigera un imposant atelier, fondera une Académie des Beaux Arts (rivalisant ainsi avec celle de Madrid)  Il meurt en 1682 des suites d’une chute d’un échafaudage alors qu’il peignait un retable  </vt:lpstr>
      <vt:lpstr>Pour les Flandres, Pierre-Paul RUBENS, Anton VAN DYCK , Jacob JORDAENS et REMBRANDT seront marqués par ce courant emprunté au CARAVAGE  On parlera de «  Siècle d’or hollandais » pour évoquer le XVII ème avec de grands peintres comme VERMEER mais surtout pour voir apparaitre une sorte de spécialisation pour les peintres : natures mortes, paysages et marines, peinture animalière et surtout scènes de genre.</vt:lpstr>
      <vt:lpstr>Pierre-Paul RUBENS est né en 1577 en Allemagne où son père, un riche avocat anversois converti au calvinisme, avait été contraint de se refugier. C’est à Cologne qu’il reçoit ses 1ers rudiments artistiques mais c’est vraiment à Anvers qu’il fera son apprentissage. A peine âgé de 19 ans, il est admis à la Guilde de St Luc puis il part en Italie (Venise et Rome) où  il admire outre le travail des grands peintres de la Renaissance celui du CARAVAGE; Il devient le peintre attitré du prince de Mantoue, réalise de nombreux retables où son style caractéristique s’affirme: - dilatation des corps - richesse chromatique empruntée à la peinture vénitienne Après la mort de sa mère en 1608 il rentre à Anvers où il est largement reconnu avec à la clé de nombreuses commandes.  </vt:lpstr>
      <vt:lpstr>Ces triptyques « l’Erection de la Croix » et «  La Descente de Croix » réalisés en 1610-11 et le 2nd en 1612-14 étaient destinés à la cathédrale d’Anvers ( avaient été « dérobés »par Napoléon puis furent restitués en 1815)  RUBENS réalisa d’autres versions pour d’autres églises. </vt:lpstr>
      <vt:lpstr>Après un riche mariage, il transforme sa maison en un superbe palais-atelier; il reçoit de + en+ de commandes au point que son atelier compte jusqu’à 100 collaborateurs. Non seulement il travaille pour Anvers mais rapidement, grâce à ses voyages, il va recevoir des commandes de toutes les Cours d’Europe  - à Paris, un cycle consacré à Marie de Médicis et Henri IV à travers  21 compositions  ( actuellement au Louvre) - à Londres (offrira à Charles 1er « Allégorie sur les bénédictions de la Paix ») - à Madrid ( 60 tableaux pour Philippe IV) Il se liera d’amitié avec VELASQUEZ - en Allemagne  C’est un des hommes les plus célèbres d’Europe en charge de missions diplomatiques avec celle notamment de ramener la paix entre l’Espagne et les Pays Bas</vt:lpstr>
      <vt:lpstr>« Portrait de l’artiste et de sa femme sous le chèvrefeuille » 1610 (178x141xm)Pinacothèque de Munich  On voit un RUBENS satisfait, sûr de lui qui pose une main sur son épée tel un gentilhomme raffiné et aisé Son autre main est posée sur celle d’Isabelle BRANDT sa 1ère épouse ( = liens du mariage) Celle-ci est vêtue avec beaucoup de raffinement de vêtements précieux  Il a choisi le cadre d’un jardin avec un chèvrefeuille : symboles d’amour et de fidélité  </vt:lpstr>
      <vt:lpstr>« Les 4 Continents » 1612-15(209x284cm) Musée de Vienne  Aux connaissances scientifiques et géographiques qui viennent d’apparaitre, il fait figurer des animaux exotiques qu’il a pu voir dans le riche port d’Anvers  Allégorie  typiquement baroque des 4 continents symbolisés par des jeunes filles qui sont accompagnées de vieillards barbus qui , eux, symbolisent le principal fleuve du continent </vt:lpstr>
      <vt:lpstr>Ce qui est novateur c’est la collaboration artistique qui va se mettre en place entre RUBENS et Jan BRUEGEL – dit de Velours( fils de Peter )de 1598 à 1625 ( date de la mort de Bruegel)  Des tableaux à 4 mains où RUBENS réalise les personnages et BRUEGEL le décor ( notamment nature vivante et natures mortes)  Ils illustrent à la fois l’amitié qui existait entre les 2 peintres et surtout une réussite exemplaire comme dans  la série de «  l’Allégorie des 5 sens » Ces 5 chefs d’œuvre ( conservés au Musée du Prado) ont été réalisés entre 1617 et 1618 à Anvers  RUBENS représente chaque allégorie sous la forme d’une jeune femme accompagné d’un putto ( ou d’un satyre) dans un décor somptueux  BRUEGEL incorpore des éléments en relation directe avec le sens évoqué</vt:lpstr>
      <vt:lpstr>« L’Enlèvement des filles de Leucippe » 1618 ( 224x210cm) Pinacothèque Munich  Référence mythologique où les jumeaux Castor et Pollux enlèvent les filles de Leucippe, sujet traité par RUBENS de manière érotique avec son idéal de beauté féminine qui n’est plus associé à l’Antique, à celui des peintres de la Renaissance mais qui se caractérise par des femmes aux formes généreuses, plantureuses voire grassouillettes  Beaucoup de dynamisme : mouvement des  personnages et des chevaux Contraste des couleurs : peaux basanées pour Castor et Pollux, carnation nacrée pour les jeunes filles avec effet de reflets dans la chevelure Travail remarquable sur le ciel</vt:lpstr>
      <vt:lpstr>« l’Education de Marie de Médicis » 1621-25 (394x285cm) Musée du Louvre  Dans une sorte de grotte au décor théâtral, la jeune Marie apprend à écrire sur les genoux de Minerve (déesse de la Sagesse) qui a posé son bouclier à tête de Méduse à ses pieds . Près de ce bouclier, on remarque les différents symboles des arts ( musique, sculpture, peinture) Mercure ( dieu de l’éloquence) et Apollon ( dieu des Arts) semblent veiller sur la scène Enfin les 3 Grâces et leur nudité illuminent l’ensemble du tableau</vt:lpstr>
      <vt:lpstr>Après la mort de sa 1ère femme, en 1630 il épousera Hélène Fourment ( âgée de 16 ans et lui de 53)dont il fera de très nombreux portraits « Hélène Fourment au carrosse suivie de son jeune fils Frans en page » 1639 (195x132cm) Musée du Louvre  Ce tableau qui appartenait à la famille de Rothschild avait été confisqué par les allemands durant la 2nde guerre mondiale puis restitué en 1946- cédé au Louvre au titre de la dation en 1977-</vt:lpstr>
      <vt:lpstr>RUBENS meurt en 1640 des suites de la goutte Il  aura eu une carrière artistique très féconde où l’on recense plus de 1400 peintures dont les thèmes sont variés : peintures religieuses, mythologiques, allégories, nombreux portraits avec pour constante un sens incontestable de la couleur.  Son talent lui assurera une grande réussite tant professionnelle que sociale et financière : il est anobli en 1624, peintre officiel des Pays Bas en 1636  Il formera de nombreux peintres : Jacob JORDAENS, Anton VAN DYCK, Frans SNYDERS ( peintre animalier)…  DELACROIX lui vouera une très grande admiration et s’inspirera de certaines de ses œuvres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Histoire Chronologique des mouvements dans la Peinture</dc:title>
  <dc:creator>Béatrice</dc:creator>
  <cp:lastModifiedBy>Béatrice</cp:lastModifiedBy>
  <cp:revision>295</cp:revision>
  <dcterms:created xsi:type="dcterms:W3CDTF">2025-12-18T16:05:20Z</dcterms:created>
  <dcterms:modified xsi:type="dcterms:W3CDTF">2026-03-02T17:19:29Z</dcterms:modified>
</cp:coreProperties>
</file>