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304" r:id="rId2"/>
    <p:sldId id="305" r:id="rId3"/>
    <p:sldId id="306" r:id="rId4"/>
    <p:sldId id="323" r:id="rId5"/>
    <p:sldId id="307" r:id="rId6"/>
    <p:sldId id="309" r:id="rId7"/>
    <p:sldId id="312" r:id="rId8"/>
    <p:sldId id="321" r:id="rId9"/>
    <p:sldId id="311" r:id="rId10"/>
    <p:sldId id="314" r:id="rId11"/>
    <p:sldId id="318" r:id="rId12"/>
    <p:sldId id="319" r:id="rId13"/>
    <p:sldId id="325" r:id="rId14"/>
    <p:sldId id="257" r:id="rId15"/>
    <p:sldId id="258" r:id="rId16"/>
    <p:sldId id="259" r:id="rId17"/>
    <p:sldId id="261" r:id="rId18"/>
    <p:sldId id="262" r:id="rId19"/>
    <p:sldId id="331" r:id="rId20"/>
    <p:sldId id="264" r:id="rId21"/>
    <p:sldId id="267" r:id="rId22"/>
    <p:sldId id="268" r:id="rId23"/>
    <p:sldId id="288" r:id="rId24"/>
    <p:sldId id="270" r:id="rId25"/>
    <p:sldId id="269" r:id="rId26"/>
    <p:sldId id="302" r:id="rId27"/>
    <p:sldId id="290" r:id="rId28"/>
    <p:sldId id="272" r:id="rId29"/>
    <p:sldId id="273" r:id="rId30"/>
    <p:sldId id="280" r:id="rId31"/>
    <p:sldId id="289" r:id="rId32"/>
    <p:sldId id="274" r:id="rId33"/>
    <p:sldId id="275" r:id="rId34"/>
    <p:sldId id="276" r:id="rId35"/>
    <p:sldId id="278" r:id="rId36"/>
    <p:sldId id="291" r:id="rId37"/>
    <p:sldId id="282" r:id="rId38"/>
    <p:sldId id="296" r:id="rId39"/>
    <p:sldId id="284" r:id="rId40"/>
    <p:sldId id="292" r:id="rId41"/>
    <p:sldId id="301" r:id="rId42"/>
    <p:sldId id="298" r:id="rId43"/>
    <p:sldId id="327" r:id="rId44"/>
    <p:sldId id="329" r:id="rId4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85" d="100"/>
          <a:sy n="85" d="100"/>
        </p:scale>
        <p:origin x="732" y="90"/>
      </p:cViewPr>
      <p:guideLst/>
    </p:cSldViewPr>
  </p:slideViewPr>
  <p:notesTextViewPr>
    <p:cViewPr>
      <p:scale>
        <a:sx n="1" d="1"/>
        <a:sy n="1" d="1"/>
      </p:scale>
      <p:origin x="0" y="0"/>
    </p:cViewPr>
  </p:notesTextViewPr>
  <p:sorterViewPr>
    <p:cViewPr>
      <p:scale>
        <a:sx n="100" d="100"/>
        <a:sy n="100" d="100"/>
      </p:scale>
      <p:origin x="0" y="-310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CBBE84-776B-4419-8936-C12D2F6D0AAF}" type="datetimeFigureOut">
              <a:rPr lang="fr-FR" smtClean="0"/>
              <a:t>17/03/2026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8699F1-BA56-49EE-967F-3F0515F2F28D}" type="slidenum">
              <a:rPr lang="fr-FR" smtClean="0"/>
              <a:t>‹N°›</a:t>
            </a:fld>
            <a:endParaRPr lang="fr-FR"/>
          </a:p>
        </p:txBody>
      </p:sp>
    </p:spTree>
    <p:extLst>
      <p:ext uri="{BB962C8B-B14F-4D97-AF65-F5344CB8AC3E}">
        <p14:creationId xmlns:p14="http://schemas.microsoft.com/office/powerpoint/2010/main" val="2580362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D8699F1-BA56-49EE-967F-3F0515F2F28D}" type="slidenum">
              <a:rPr lang="fr-FR" smtClean="0"/>
              <a:t>26</a:t>
            </a:fld>
            <a:endParaRPr lang="fr-FR"/>
          </a:p>
        </p:txBody>
      </p:sp>
    </p:spTree>
    <p:extLst>
      <p:ext uri="{BB962C8B-B14F-4D97-AF65-F5344CB8AC3E}">
        <p14:creationId xmlns:p14="http://schemas.microsoft.com/office/powerpoint/2010/main" val="1830132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341F553-C213-4FB2-A729-5293F893BC7E}" type="datetimeFigureOut">
              <a:rPr lang="fr-FR" smtClean="0"/>
              <a:t>17/03/2026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91D552-43C1-4CDB-8022-2D09405DD717}" type="slidenum">
              <a:rPr lang="fr-FR" smtClean="0"/>
              <a:t>‹N°›</a:t>
            </a:fld>
            <a:endParaRPr lang="fr-FR"/>
          </a:p>
        </p:txBody>
      </p:sp>
    </p:spTree>
    <p:extLst>
      <p:ext uri="{BB962C8B-B14F-4D97-AF65-F5344CB8AC3E}">
        <p14:creationId xmlns:p14="http://schemas.microsoft.com/office/powerpoint/2010/main" val="3163525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341F553-C213-4FB2-A729-5293F893BC7E}" type="datetimeFigureOut">
              <a:rPr lang="fr-FR" smtClean="0"/>
              <a:t>17/03/2026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91D552-43C1-4CDB-8022-2D09405DD717}" type="slidenum">
              <a:rPr lang="fr-FR" smtClean="0"/>
              <a:t>‹N°›</a:t>
            </a:fld>
            <a:endParaRPr lang="fr-FR"/>
          </a:p>
        </p:txBody>
      </p:sp>
    </p:spTree>
    <p:extLst>
      <p:ext uri="{BB962C8B-B14F-4D97-AF65-F5344CB8AC3E}">
        <p14:creationId xmlns:p14="http://schemas.microsoft.com/office/powerpoint/2010/main" val="2053983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341F553-C213-4FB2-A729-5293F893BC7E}" type="datetimeFigureOut">
              <a:rPr lang="fr-FR" smtClean="0"/>
              <a:t>17/03/2026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91D552-43C1-4CDB-8022-2D09405DD717}" type="slidenum">
              <a:rPr lang="fr-FR" smtClean="0"/>
              <a:t>‹N°›</a:t>
            </a:fld>
            <a:endParaRPr lang="fr-FR"/>
          </a:p>
        </p:txBody>
      </p:sp>
    </p:spTree>
    <p:extLst>
      <p:ext uri="{BB962C8B-B14F-4D97-AF65-F5344CB8AC3E}">
        <p14:creationId xmlns:p14="http://schemas.microsoft.com/office/powerpoint/2010/main" val="4049343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341F553-C213-4FB2-A729-5293F893BC7E}" type="datetimeFigureOut">
              <a:rPr lang="fr-FR" smtClean="0"/>
              <a:t>17/03/2026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91D552-43C1-4CDB-8022-2D09405DD717}" type="slidenum">
              <a:rPr lang="fr-FR" smtClean="0"/>
              <a:t>‹N°›</a:t>
            </a:fld>
            <a:endParaRPr lang="fr-FR"/>
          </a:p>
        </p:txBody>
      </p:sp>
    </p:spTree>
    <p:extLst>
      <p:ext uri="{BB962C8B-B14F-4D97-AF65-F5344CB8AC3E}">
        <p14:creationId xmlns:p14="http://schemas.microsoft.com/office/powerpoint/2010/main" val="327906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341F553-C213-4FB2-A729-5293F893BC7E}" type="datetimeFigureOut">
              <a:rPr lang="fr-FR" smtClean="0"/>
              <a:t>17/03/2026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91D552-43C1-4CDB-8022-2D09405DD717}" type="slidenum">
              <a:rPr lang="fr-FR" smtClean="0"/>
              <a:t>‹N°›</a:t>
            </a:fld>
            <a:endParaRPr lang="fr-FR"/>
          </a:p>
        </p:txBody>
      </p:sp>
    </p:spTree>
    <p:extLst>
      <p:ext uri="{BB962C8B-B14F-4D97-AF65-F5344CB8AC3E}">
        <p14:creationId xmlns:p14="http://schemas.microsoft.com/office/powerpoint/2010/main" val="230645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341F553-C213-4FB2-A729-5293F893BC7E}" type="datetimeFigureOut">
              <a:rPr lang="fr-FR" smtClean="0"/>
              <a:t>17/03/2026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B91D552-43C1-4CDB-8022-2D09405DD717}" type="slidenum">
              <a:rPr lang="fr-FR" smtClean="0"/>
              <a:t>‹N°›</a:t>
            </a:fld>
            <a:endParaRPr lang="fr-FR"/>
          </a:p>
        </p:txBody>
      </p:sp>
    </p:spTree>
    <p:extLst>
      <p:ext uri="{BB962C8B-B14F-4D97-AF65-F5344CB8AC3E}">
        <p14:creationId xmlns:p14="http://schemas.microsoft.com/office/powerpoint/2010/main" val="1682032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341F553-C213-4FB2-A729-5293F893BC7E}" type="datetimeFigureOut">
              <a:rPr lang="fr-FR" smtClean="0"/>
              <a:t>17/03/2026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B91D552-43C1-4CDB-8022-2D09405DD717}" type="slidenum">
              <a:rPr lang="fr-FR" smtClean="0"/>
              <a:t>‹N°›</a:t>
            </a:fld>
            <a:endParaRPr lang="fr-FR"/>
          </a:p>
        </p:txBody>
      </p:sp>
    </p:spTree>
    <p:extLst>
      <p:ext uri="{BB962C8B-B14F-4D97-AF65-F5344CB8AC3E}">
        <p14:creationId xmlns:p14="http://schemas.microsoft.com/office/powerpoint/2010/main" val="2754292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341F553-C213-4FB2-A729-5293F893BC7E}" type="datetimeFigureOut">
              <a:rPr lang="fr-FR" smtClean="0"/>
              <a:t>17/03/2026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B91D552-43C1-4CDB-8022-2D09405DD717}" type="slidenum">
              <a:rPr lang="fr-FR" smtClean="0"/>
              <a:t>‹N°›</a:t>
            </a:fld>
            <a:endParaRPr lang="fr-FR"/>
          </a:p>
        </p:txBody>
      </p:sp>
    </p:spTree>
    <p:extLst>
      <p:ext uri="{BB962C8B-B14F-4D97-AF65-F5344CB8AC3E}">
        <p14:creationId xmlns:p14="http://schemas.microsoft.com/office/powerpoint/2010/main" val="72327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341F553-C213-4FB2-A729-5293F893BC7E}" type="datetimeFigureOut">
              <a:rPr lang="fr-FR" smtClean="0"/>
              <a:t>17/03/2026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B91D552-43C1-4CDB-8022-2D09405DD717}" type="slidenum">
              <a:rPr lang="fr-FR" smtClean="0"/>
              <a:t>‹N°›</a:t>
            </a:fld>
            <a:endParaRPr lang="fr-FR"/>
          </a:p>
        </p:txBody>
      </p:sp>
    </p:spTree>
    <p:extLst>
      <p:ext uri="{BB962C8B-B14F-4D97-AF65-F5344CB8AC3E}">
        <p14:creationId xmlns:p14="http://schemas.microsoft.com/office/powerpoint/2010/main" val="1910832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341F553-C213-4FB2-A729-5293F893BC7E}" type="datetimeFigureOut">
              <a:rPr lang="fr-FR" smtClean="0"/>
              <a:t>17/03/2026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B91D552-43C1-4CDB-8022-2D09405DD717}" type="slidenum">
              <a:rPr lang="fr-FR" smtClean="0"/>
              <a:t>‹N°›</a:t>
            </a:fld>
            <a:endParaRPr lang="fr-FR"/>
          </a:p>
        </p:txBody>
      </p:sp>
    </p:spTree>
    <p:extLst>
      <p:ext uri="{BB962C8B-B14F-4D97-AF65-F5344CB8AC3E}">
        <p14:creationId xmlns:p14="http://schemas.microsoft.com/office/powerpoint/2010/main" val="1475848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341F553-C213-4FB2-A729-5293F893BC7E}" type="datetimeFigureOut">
              <a:rPr lang="fr-FR" smtClean="0"/>
              <a:t>17/03/2026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B91D552-43C1-4CDB-8022-2D09405DD717}" type="slidenum">
              <a:rPr lang="fr-FR" smtClean="0"/>
              <a:t>‹N°›</a:t>
            </a:fld>
            <a:endParaRPr lang="fr-FR"/>
          </a:p>
        </p:txBody>
      </p:sp>
    </p:spTree>
    <p:extLst>
      <p:ext uri="{BB962C8B-B14F-4D97-AF65-F5344CB8AC3E}">
        <p14:creationId xmlns:p14="http://schemas.microsoft.com/office/powerpoint/2010/main" val="2886354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41F553-C213-4FB2-A729-5293F893BC7E}" type="datetimeFigureOut">
              <a:rPr lang="fr-FR" smtClean="0"/>
              <a:t>17/03/2026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91D552-43C1-4CDB-8022-2D09405DD717}" type="slidenum">
              <a:rPr lang="fr-FR" smtClean="0"/>
              <a:t>‹N°›</a:t>
            </a:fld>
            <a:endParaRPr lang="fr-FR"/>
          </a:p>
        </p:txBody>
      </p:sp>
    </p:spTree>
    <p:extLst>
      <p:ext uri="{BB962C8B-B14F-4D97-AF65-F5344CB8AC3E}">
        <p14:creationId xmlns:p14="http://schemas.microsoft.com/office/powerpoint/2010/main" val="1546631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668867" y="1358547"/>
            <a:ext cx="10515600" cy="1325563"/>
          </a:xfrm>
        </p:spPr>
        <p:txBody>
          <a:bodyPr>
            <a:noAutofit/>
          </a:bodyPr>
          <a:lstStyle/>
          <a:p>
            <a:r>
              <a:rPr lang="fr-FR" sz="2800" dirty="0" smtClean="0"/>
              <a:t>Avant d’aborder ce grand peintre du XVIIème, nous évoquerons 2 élèves de RUBENS qui avec leur maitre sont considérés comme les 3 plus grands peintres de l’école d’ANVERS </a:t>
            </a:r>
            <a:br>
              <a:rPr lang="fr-FR" sz="2800" dirty="0" smtClean="0"/>
            </a:br>
            <a:r>
              <a:rPr lang="fr-FR" sz="2800" dirty="0"/>
              <a:t/>
            </a:r>
            <a:br>
              <a:rPr lang="fr-FR" sz="2800" dirty="0"/>
            </a:br>
            <a:r>
              <a:rPr lang="fr-FR" sz="2800" dirty="0" smtClean="0"/>
              <a:t>	- </a:t>
            </a:r>
            <a:r>
              <a:rPr lang="fr-FR" sz="2800" b="1" dirty="0" smtClean="0"/>
              <a:t>Anton VAN DYCK </a:t>
            </a:r>
            <a:r>
              <a:rPr lang="fr-FR" sz="2800" dirty="0" smtClean="0"/>
              <a:t>( 1599-1641)</a:t>
            </a:r>
            <a:br>
              <a:rPr lang="fr-FR" sz="2800" dirty="0" smtClean="0"/>
            </a:br>
            <a:r>
              <a:rPr lang="fr-FR" sz="2800" dirty="0"/>
              <a:t/>
            </a:r>
            <a:br>
              <a:rPr lang="fr-FR" sz="2800" dirty="0"/>
            </a:br>
            <a:r>
              <a:rPr lang="fr-FR" sz="2800" dirty="0" smtClean="0"/>
              <a:t>	- </a:t>
            </a:r>
            <a:r>
              <a:rPr lang="fr-FR" sz="2800" b="1" dirty="0" smtClean="0"/>
              <a:t>Jacob JORDAENS </a:t>
            </a:r>
            <a:r>
              <a:rPr lang="fr-FR" sz="2800" dirty="0" smtClean="0"/>
              <a:t>(1593-1678)</a:t>
            </a:r>
            <a:endParaRPr lang="fr-FR" sz="2800" b="1" dirty="0"/>
          </a:p>
        </p:txBody>
      </p:sp>
    </p:spTree>
    <p:extLst>
      <p:ext uri="{BB962C8B-B14F-4D97-AF65-F5344CB8AC3E}">
        <p14:creationId xmlns:p14="http://schemas.microsoft.com/office/powerpoint/2010/main" val="2754024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1687140"/>
            <a:ext cx="11729156" cy="1325563"/>
          </a:xfrm>
        </p:spPr>
        <p:txBody>
          <a:bodyPr>
            <a:noAutofit/>
          </a:bodyPr>
          <a:lstStyle/>
          <a:p>
            <a:r>
              <a:rPr lang="fr-FR" sz="2800" b="1" dirty="0" smtClean="0"/>
              <a:t>« Le Paysan et le satyre » </a:t>
            </a:r>
            <a:r>
              <a:rPr lang="fr-FR" sz="2800" dirty="0" smtClean="0"/>
              <a:t>1625 (190x165cm)Musée </a:t>
            </a:r>
            <a:r>
              <a:rPr lang="fr-FR" sz="2800" dirty="0" smtClean="0"/>
              <a:t>Budapest</a:t>
            </a:r>
            <a:br>
              <a:rPr lang="fr-FR" sz="2800" dirty="0" smtClean="0"/>
            </a:br>
            <a:r>
              <a:rPr lang="fr-FR" sz="2800" dirty="0" smtClean="0"/>
              <a:t>( </a:t>
            </a:r>
            <a:r>
              <a:rPr lang="fr-FR" sz="2800" b="1" i="1" dirty="0" smtClean="0"/>
              <a:t>7 versions réalisées</a:t>
            </a:r>
            <a:r>
              <a:rPr lang="fr-FR" sz="2800" dirty="0" smtClean="0"/>
              <a:t>)</a:t>
            </a:r>
            <a:br>
              <a:rPr lang="fr-FR" sz="2800" dirty="0" smtClean="0"/>
            </a:br>
            <a:r>
              <a:rPr lang="fr-FR" sz="2800" dirty="0"/>
              <a:t/>
            </a:r>
            <a:br>
              <a:rPr lang="fr-FR" sz="2800" dirty="0"/>
            </a:br>
            <a:r>
              <a:rPr lang="fr-FR" sz="2800" dirty="0" smtClean="0"/>
              <a:t>Inspirée d’une fable d’Esope, il traite cette scène de genre avec beaucoup de finesse</a:t>
            </a:r>
            <a:br>
              <a:rPr lang="fr-FR" sz="2800" dirty="0" smtClean="0"/>
            </a:br>
            <a:r>
              <a:rPr lang="fr-FR" sz="2800" dirty="0" smtClean="0"/>
              <a:t>Le satyre ( aux pattes de bouc) qui vient de renverser sa chaise, informe le paysan qu’il renonce à habiter la terre face à la duplicité des hommes qui «  soufflent le chaud et le froid »</a:t>
            </a:r>
            <a:br>
              <a:rPr lang="fr-FR" sz="2800" dirty="0" smtClean="0"/>
            </a:br>
            <a:r>
              <a:rPr lang="fr-FR" sz="2800" dirty="0" smtClean="0"/>
              <a:t>On retrouve le clair-obscur, une interprétation des sentiments de chaque personnage et des détails amusants ( un coq, pieds sales du paysan)</a:t>
            </a:r>
            <a:br>
              <a:rPr lang="fr-FR" sz="2800" dirty="0" smtClean="0"/>
            </a:br>
            <a:r>
              <a:rPr lang="fr-FR" sz="2800" dirty="0" smtClean="0"/>
              <a:t>C’est son épouse qu’il peint en paysanne</a:t>
            </a:r>
            <a:endParaRPr lang="fr-FR" sz="2800" dirty="0"/>
          </a:p>
        </p:txBody>
      </p:sp>
      <p:sp>
        <p:nvSpPr>
          <p:cNvPr id="3" name="Rectangle 2"/>
          <p:cNvSpPr/>
          <p:nvPr/>
        </p:nvSpPr>
        <p:spPr>
          <a:xfrm>
            <a:off x="169334" y="4561260"/>
            <a:ext cx="10442222" cy="830997"/>
          </a:xfrm>
          <a:prstGeom prst="rect">
            <a:avLst/>
          </a:prstGeom>
        </p:spPr>
        <p:txBody>
          <a:bodyPr wrap="square">
            <a:spAutoFit/>
          </a:bodyPr>
          <a:lstStyle/>
          <a:p>
            <a:r>
              <a:rPr lang="fr-FR" sz="2400" b="1" dirty="0"/>
              <a:t>« Ulysse et Polyphème </a:t>
            </a:r>
            <a:r>
              <a:rPr lang="fr-FR" sz="2400" b="1" dirty="0" smtClean="0"/>
              <a:t> »</a:t>
            </a:r>
            <a:r>
              <a:rPr lang="fr-FR" sz="2400" dirty="0" smtClean="0"/>
              <a:t>1630-35  </a:t>
            </a:r>
            <a:r>
              <a:rPr lang="fr-FR" sz="2400" dirty="0"/>
              <a:t>( </a:t>
            </a:r>
            <a:r>
              <a:rPr lang="fr-FR" sz="2400" dirty="0" smtClean="0"/>
              <a:t>61x97cm) Musée </a:t>
            </a:r>
            <a:r>
              <a:rPr lang="fr-FR" sz="2400" dirty="0"/>
              <a:t>Pouchkine </a:t>
            </a:r>
            <a:r>
              <a:rPr lang="fr-FR" sz="2400" dirty="0" smtClean="0"/>
              <a:t>Moscou   </a:t>
            </a:r>
            <a:r>
              <a:rPr lang="fr-FR" sz="2400" i="1" dirty="0" smtClean="0"/>
              <a:t>(Chant </a:t>
            </a:r>
            <a:r>
              <a:rPr lang="fr-FR" sz="2400" i="1" dirty="0"/>
              <a:t>X de l’Odyssée d’Homère)</a:t>
            </a:r>
            <a:endParaRPr lang="fr-FR" sz="2400" i="1" dirty="0"/>
          </a:p>
        </p:txBody>
      </p:sp>
      <p:sp>
        <p:nvSpPr>
          <p:cNvPr id="4" name="Rectangle 3"/>
          <p:cNvSpPr/>
          <p:nvPr/>
        </p:nvSpPr>
        <p:spPr>
          <a:xfrm>
            <a:off x="237067" y="5392257"/>
            <a:ext cx="11864622" cy="1200329"/>
          </a:xfrm>
          <a:prstGeom prst="rect">
            <a:avLst/>
          </a:prstGeom>
        </p:spPr>
        <p:txBody>
          <a:bodyPr wrap="square">
            <a:spAutoFit/>
          </a:bodyPr>
          <a:lstStyle/>
          <a:p>
            <a:r>
              <a:rPr lang="fr-FR" sz="2400" dirty="0"/>
              <a:t>De manière très explicite, il représente Ulysse qui, après avoir crevé l’œil du cyclope, aide ses compagnons à se cacher sous le ventre et l’épaisse toison des moutons afin de s’échapper de la grotte de Polyphème</a:t>
            </a:r>
          </a:p>
        </p:txBody>
      </p:sp>
    </p:spTree>
    <p:extLst>
      <p:ext uri="{BB962C8B-B14F-4D97-AF65-F5344CB8AC3E}">
        <p14:creationId xmlns:p14="http://schemas.microsoft.com/office/powerpoint/2010/main" val="3749083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2222" y="646499"/>
            <a:ext cx="12101689" cy="3416320"/>
          </a:xfrm>
          <a:prstGeom prst="rect">
            <a:avLst/>
          </a:prstGeom>
        </p:spPr>
        <p:txBody>
          <a:bodyPr wrap="square">
            <a:spAutoFit/>
          </a:bodyPr>
          <a:lstStyle/>
          <a:p>
            <a:r>
              <a:rPr lang="fr-FR" sz="2400" dirty="0"/>
              <a:t>JORDAENS a réalisé de nombreuses scènes de banquets, de fêtes… de ripailles</a:t>
            </a:r>
            <a:br>
              <a:rPr lang="fr-FR" sz="2400" dirty="0"/>
            </a:br>
            <a:r>
              <a:rPr lang="fr-FR" sz="2400" dirty="0"/>
              <a:t>Ici, on célèbre la fête de l’Epiphanie dans l’allégresse totale en </a:t>
            </a:r>
            <a:r>
              <a:rPr lang="fr-FR" sz="2400" dirty="0" smtClean="0"/>
              <a:t>trinquant à la santé du roi = une scène de beuverie qui prête à sourire :</a:t>
            </a:r>
          </a:p>
          <a:p>
            <a:pPr marL="342900" indent="-342900">
              <a:buFontTx/>
              <a:buChar char="-"/>
            </a:pPr>
            <a:r>
              <a:rPr lang="fr-FR" sz="2400" dirty="0" smtClean="0"/>
              <a:t>Jordaens vient de renverser de la vaisselle et vomit</a:t>
            </a:r>
          </a:p>
          <a:p>
            <a:pPr marL="342900" indent="-342900">
              <a:buFontTx/>
              <a:buChar char="-"/>
            </a:pPr>
            <a:r>
              <a:rPr lang="fr-FR" sz="2400" dirty="0" smtClean="0"/>
              <a:t>une femme nettoie les fesses de son enfant entrain de pleurnicher</a:t>
            </a:r>
          </a:p>
          <a:p>
            <a:r>
              <a:rPr lang="fr-FR" sz="2400" dirty="0" smtClean="0"/>
              <a:t>Une morale toutefois sur le cartouche au dessus de la cheminée</a:t>
            </a:r>
          </a:p>
          <a:p>
            <a:r>
              <a:rPr lang="fr-FR" sz="2400" dirty="0" smtClean="0"/>
              <a:t>«</a:t>
            </a:r>
            <a:r>
              <a:rPr lang="fr-FR" sz="2400" i="1" dirty="0" smtClean="0"/>
              <a:t>  Où la boisson est gratuite, il fait bon être invité » </a:t>
            </a:r>
            <a:r>
              <a:rPr lang="fr-FR" sz="2400" dirty="0" smtClean="0"/>
              <a:t>morale qui dénonce les dépenses inutiles et les mœurs </a:t>
            </a:r>
            <a:r>
              <a:rPr lang="fr-FR" sz="2400" dirty="0" smtClean="0"/>
              <a:t>dissolues du </a:t>
            </a:r>
            <a:r>
              <a:rPr lang="fr-FR" sz="2400" dirty="0" smtClean="0"/>
              <a:t>mauvais gouvernement</a:t>
            </a:r>
            <a:r>
              <a:rPr lang="fr-FR" sz="2400" dirty="0"/>
              <a:t/>
            </a:r>
            <a:br>
              <a:rPr lang="fr-FR" sz="2400" dirty="0"/>
            </a:br>
            <a:r>
              <a:rPr lang="fr-FR" sz="2400" dirty="0" smtClean="0"/>
              <a:t> </a:t>
            </a:r>
            <a:endParaRPr lang="fr-FR" sz="2400" dirty="0"/>
          </a:p>
        </p:txBody>
      </p:sp>
      <p:sp>
        <p:nvSpPr>
          <p:cNvPr id="4" name="ZoneTexte 3"/>
          <p:cNvSpPr txBox="1"/>
          <p:nvPr/>
        </p:nvSpPr>
        <p:spPr>
          <a:xfrm>
            <a:off x="282222" y="135467"/>
            <a:ext cx="11593689" cy="461665"/>
          </a:xfrm>
          <a:prstGeom prst="rect">
            <a:avLst/>
          </a:prstGeom>
          <a:noFill/>
        </p:spPr>
        <p:txBody>
          <a:bodyPr wrap="square" rtlCol="0">
            <a:spAutoFit/>
          </a:bodyPr>
          <a:lstStyle/>
          <a:p>
            <a:r>
              <a:rPr lang="fr-FR" sz="2400" b="1" dirty="0" smtClean="0"/>
              <a:t>« Le Roi boit » </a:t>
            </a:r>
            <a:r>
              <a:rPr lang="fr-FR" sz="2400" dirty="0" smtClean="0"/>
              <a:t>1638-40 ( </a:t>
            </a:r>
            <a:r>
              <a:rPr lang="fr-FR" sz="2400" dirty="0" smtClean="0"/>
              <a:t>156x210)Musée </a:t>
            </a:r>
            <a:r>
              <a:rPr lang="fr-FR" sz="2400" dirty="0" smtClean="0"/>
              <a:t>des Beaux Arts Bruxelles</a:t>
            </a:r>
            <a:endParaRPr lang="fr-FR" sz="2400" dirty="0"/>
          </a:p>
        </p:txBody>
      </p:sp>
      <p:sp>
        <p:nvSpPr>
          <p:cNvPr id="2" name="Rectangle 1"/>
          <p:cNvSpPr/>
          <p:nvPr/>
        </p:nvSpPr>
        <p:spPr>
          <a:xfrm>
            <a:off x="282222" y="4062819"/>
            <a:ext cx="9731022" cy="461665"/>
          </a:xfrm>
          <a:prstGeom prst="rect">
            <a:avLst/>
          </a:prstGeom>
        </p:spPr>
        <p:txBody>
          <a:bodyPr wrap="square">
            <a:spAutoFit/>
          </a:bodyPr>
          <a:lstStyle/>
          <a:p>
            <a:r>
              <a:rPr lang="fr-FR" sz="2400" b="1" dirty="0"/>
              <a:t>« La Fête des Rois » </a:t>
            </a:r>
            <a:r>
              <a:rPr lang="fr-FR" sz="2400" dirty="0"/>
              <a:t>1640-45</a:t>
            </a:r>
            <a:r>
              <a:rPr lang="fr-FR" sz="2400" b="1" dirty="0"/>
              <a:t>      </a:t>
            </a:r>
            <a:r>
              <a:rPr lang="fr-FR" sz="2400" dirty="0"/>
              <a:t>( 242x300cm) </a:t>
            </a:r>
            <a:r>
              <a:rPr lang="fr-FR" sz="2400" dirty="0" smtClean="0"/>
              <a:t> Museum </a:t>
            </a:r>
            <a:r>
              <a:rPr lang="fr-FR" sz="2400" dirty="0"/>
              <a:t>Vienne</a:t>
            </a:r>
            <a:endParaRPr lang="fr-FR" sz="2400" dirty="0"/>
          </a:p>
        </p:txBody>
      </p:sp>
      <p:sp>
        <p:nvSpPr>
          <p:cNvPr id="5" name="Rectangle 4"/>
          <p:cNvSpPr/>
          <p:nvPr/>
        </p:nvSpPr>
        <p:spPr>
          <a:xfrm>
            <a:off x="180620" y="4707721"/>
            <a:ext cx="11864623" cy="1938992"/>
          </a:xfrm>
          <a:prstGeom prst="rect">
            <a:avLst/>
          </a:prstGeom>
        </p:spPr>
        <p:txBody>
          <a:bodyPr wrap="square">
            <a:spAutoFit/>
          </a:bodyPr>
          <a:lstStyle/>
          <a:p>
            <a:r>
              <a:rPr lang="fr-FR" sz="2400" dirty="0"/>
              <a:t>Une fois de plus ( il réalise </a:t>
            </a:r>
            <a:r>
              <a:rPr lang="fr-FR" sz="2400" b="1" dirty="0"/>
              <a:t>5 versions sur ce thème) </a:t>
            </a:r>
            <a:r>
              <a:rPr lang="fr-FR" sz="2400" dirty="0"/>
              <a:t>des</a:t>
            </a:r>
            <a:r>
              <a:rPr lang="fr-FR" sz="2400" b="1" dirty="0"/>
              <a:t> </a:t>
            </a:r>
            <a:r>
              <a:rPr lang="fr-FR" sz="2400" dirty="0"/>
              <a:t>détails amusants : l’enfant entrain de boire en douce avec le chien qui le regarde en grognant et un convive entrain de </a:t>
            </a:r>
            <a:r>
              <a:rPr lang="fr-FR" sz="2400" dirty="0" smtClean="0"/>
              <a:t>vomir</a:t>
            </a:r>
          </a:p>
          <a:p>
            <a:r>
              <a:rPr lang="fr-FR" sz="2400" dirty="0" smtClean="0"/>
              <a:t>Comme </a:t>
            </a:r>
            <a:r>
              <a:rPr lang="fr-FR" sz="2400" dirty="0"/>
              <a:t>dans le tableau précédent cette scène de beuverie est accompagnée d’ une inscription moralisatrice qui figure au dessus de la cheminée </a:t>
            </a:r>
            <a:r>
              <a:rPr lang="fr-FR" sz="2400" i="1" dirty="0"/>
              <a:t>«  Nul n’est plus semblable à un fou qu’un ivrogne »</a:t>
            </a:r>
            <a:endParaRPr lang="fr-FR" sz="2400" dirty="0"/>
          </a:p>
        </p:txBody>
      </p:sp>
    </p:spTree>
    <p:extLst>
      <p:ext uri="{BB962C8B-B14F-4D97-AF65-F5344CB8AC3E}">
        <p14:creationId xmlns:p14="http://schemas.microsoft.com/office/powerpoint/2010/main" val="2358085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9911" y="2081036"/>
            <a:ext cx="11207044" cy="1325563"/>
          </a:xfrm>
        </p:spPr>
        <p:txBody>
          <a:bodyPr>
            <a:noAutofit/>
          </a:bodyPr>
          <a:lstStyle/>
          <a:p>
            <a:r>
              <a:rPr lang="fr-FR" sz="2800" dirty="0" smtClean="0"/>
              <a:t>Après la mort de RUBENS, JORDAENS est le peintre le plus renommé d’Anvers</a:t>
            </a:r>
            <a:br>
              <a:rPr lang="fr-FR" sz="2800" dirty="0" smtClean="0"/>
            </a:br>
            <a:r>
              <a:rPr lang="fr-FR" sz="2800" dirty="0"/>
              <a:t/>
            </a:r>
            <a:br>
              <a:rPr lang="fr-FR" sz="2800" dirty="0"/>
            </a:br>
            <a:r>
              <a:rPr lang="fr-FR" sz="2800" dirty="0" smtClean="0"/>
              <a:t>Sa réputation est telle qu’il reçoit de nombreuses commandes, qu’il vit dans une situation financière aisée</a:t>
            </a:r>
            <a:br>
              <a:rPr lang="fr-FR" sz="2800" dirty="0" smtClean="0"/>
            </a:br>
            <a:r>
              <a:rPr lang="fr-FR" sz="2800" dirty="0"/>
              <a:t/>
            </a:r>
            <a:br>
              <a:rPr lang="fr-FR" sz="2800" dirty="0"/>
            </a:br>
            <a:r>
              <a:rPr lang="fr-FR" sz="2800" dirty="0" smtClean="0"/>
              <a:t>Il formera de nombreux peintres au sein de son atelier et laissera environ 220 œuvres à sa mort en 1678 </a:t>
            </a:r>
            <a:endParaRPr lang="fr-FR" sz="2800" dirty="0"/>
          </a:p>
        </p:txBody>
      </p:sp>
    </p:spTree>
    <p:extLst>
      <p:ext uri="{BB962C8B-B14F-4D97-AF65-F5344CB8AC3E}">
        <p14:creationId xmlns:p14="http://schemas.microsoft.com/office/powerpoint/2010/main" val="133809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effectLst>
                  <a:outerShdw blurRad="38100" dist="38100" dir="2700000" algn="tl">
                    <a:srgbClr val="000000">
                      <a:alpha val="43137"/>
                    </a:srgbClr>
                  </a:outerShdw>
                </a:effectLst>
              </a:rPr>
              <a:t>REMBRANDT</a:t>
            </a:r>
            <a:br>
              <a:rPr lang="fr-FR" dirty="0" smtClean="0">
                <a:effectLst>
                  <a:outerShdw blurRad="38100" dist="38100" dir="2700000" algn="tl">
                    <a:srgbClr val="000000">
                      <a:alpha val="43137"/>
                    </a:srgbClr>
                  </a:outerShdw>
                </a:effectLst>
              </a:rPr>
            </a:br>
            <a:r>
              <a:rPr lang="fr-FR" dirty="0" smtClean="0">
                <a:effectLst>
                  <a:outerShdw blurRad="38100" dist="38100" dir="2700000" algn="tl">
                    <a:srgbClr val="000000">
                      <a:alpha val="43137"/>
                    </a:srgbClr>
                  </a:outerShdw>
                </a:effectLst>
              </a:rPr>
              <a:t>(VAN RIJN)</a:t>
            </a:r>
            <a:br>
              <a:rPr lang="fr-FR" dirty="0" smtClean="0">
                <a:effectLst>
                  <a:outerShdw blurRad="38100" dist="38100" dir="2700000" algn="tl">
                    <a:srgbClr val="000000">
                      <a:alpha val="43137"/>
                    </a:srgbClr>
                  </a:outerShdw>
                </a:effectLst>
              </a:rPr>
            </a:br>
            <a:r>
              <a:rPr lang="fr-FR" dirty="0" smtClean="0">
                <a:effectLst>
                  <a:outerShdw blurRad="38100" dist="38100" dir="2700000" algn="tl">
                    <a:srgbClr val="000000">
                      <a:alpha val="43137"/>
                    </a:srgbClr>
                  </a:outerShdw>
                </a:effectLst>
              </a:rPr>
              <a:t>1606-1669</a:t>
            </a:r>
            <a:endParaRPr lang="fr-FR" dirty="0">
              <a:effectLst>
                <a:outerShdw blurRad="38100" dist="38100" dir="2700000" algn="tl">
                  <a:srgbClr val="000000">
                    <a:alpha val="43137"/>
                  </a:srgbClr>
                </a:outerShdw>
              </a:effectLst>
            </a:endParaRPr>
          </a:p>
        </p:txBody>
      </p:sp>
      <p:sp>
        <p:nvSpPr>
          <p:cNvPr id="3" name="Sous-titre 2"/>
          <p:cNvSpPr>
            <a:spLocks noGrp="1"/>
          </p:cNvSpPr>
          <p:nvPr>
            <p:ph type="subTitle" idx="1"/>
          </p:nvPr>
        </p:nvSpPr>
        <p:spPr>
          <a:xfrm>
            <a:off x="1614311" y="4697060"/>
            <a:ext cx="9144000" cy="1655762"/>
          </a:xfrm>
        </p:spPr>
        <p:txBody>
          <a:bodyPr>
            <a:normAutofit/>
          </a:bodyPr>
          <a:lstStyle/>
          <a:p>
            <a:r>
              <a:rPr lang="fr-FR" sz="3200" u="sng" dirty="0" smtClean="0"/>
              <a:t>Bibliographie</a:t>
            </a:r>
            <a:r>
              <a:rPr lang="fr-FR" sz="3200" dirty="0" smtClean="0"/>
              <a:t> : REMBRANDT éditions Cercle d’Art</a:t>
            </a:r>
            <a:endParaRPr lang="fr-FR" sz="3200" dirty="0"/>
          </a:p>
        </p:txBody>
      </p:sp>
    </p:spTree>
    <p:extLst>
      <p:ext uri="{BB962C8B-B14F-4D97-AF65-F5344CB8AC3E}">
        <p14:creationId xmlns:p14="http://schemas.microsoft.com/office/powerpoint/2010/main" val="441797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599208" y="2651125"/>
            <a:ext cx="11017827" cy="1325563"/>
          </a:xfrm>
        </p:spPr>
        <p:txBody>
          <a:bodyPr>
            <a:noAutofit/>
          </a:bodyPr>
          <a:lstStyle/>
          <a:p>
            <a:r>
              <a:rPr lang="fr-FR" sz="2800" b="1" u="sng" dirty="0" smtClean="0"/>
              <a:t>Quelques repères </a:t>
            </a:r>
            <a:br>
              <a:rPr lang="fr-FR" sz="2800" b="1" u="sng" dirty="0" smtClean="0"/>
            </a:br>
            <a:r>
              <a:rPr lang="fr-FR" sz="2800" u="sng" dirty="0"/>
              <a:t/>
            </a:r>
            <a:br>
              <a:rPr lang="fr-FR" sz="2800" u="sng" dirty="0"/>
            </a:br>
            <a:r>
              <a:rPr lang="fr-FR" sz="2800" dirty="0" smtClean="0"/>
              <a:t>Peu de temps après la naissance de REMBRANDT, les Provinces Unies concluent une armistice avec l’Espagne après des luttes féroces</a:t>
            </a:r>
            <a:br>
              <a:rPr lang="fr-FR" sz="2800" dirty="0" smtClean="0"/>
            </a:br>
            <a:r>
              <a:rPr lang="fr-FR" sz="2800" dirty="0" smtClean="0"/>
              <a:t>Elles accèdent ainsi à leur indépendance économique et religieuse.</a:t>
            </a:r>
            <a:br>
              <a:rPr lang="fr-FR" sz="2800" dirty="0" smtClean="0"/>
            </a:br>
            <a:r>
              <a:rPr lang="fr-FR" sz="2800" dirty="0" smtClean="0"/>
              <a:t/>
            </a:r>
            <a:br>
              <a:rPr lang="fr-FR" sz="2800" dirty="0" smtClean="0"/>
            </a:br>
            <a:r>
              <a:rPr lang="fr-FR" sz="2800" dirty="0" smtClean="0"/>
              <a:t>Dominant les mers, tirant d’énormes richesses de ses colonies, la Hollande est une grande puissance commerciale où la civilisation bourgeoise est fondée sur la foi calviniste ( alors que les Pays-Bas du sud- l’actuelle Belgique- sont catholiques et appartiennent à l’empire des Habsbourg)</a:t>
            </a:r>
            <a:br>
              <a:rPr lang="fr-FR" sz="2800" dirty="0" smtClean="0"/>
            </a:br>
            <a:r>
              <a:rPr lang="fr-FR" sz="2800" dirty="0"/>
              <a:t/>
            </a:r>
            <a:br>
              <a:rPr lang="fr-FR" sz="2800" dirty="0"/>
            </a:br>
            <a:r>
              <a:rPr lang="fr-FR" sz="2800" dirty="0" smtClean="0"/>
              <a:t>La vie artistique va y être prospère : tableaux religieux de petit format , portraits et paysages qui ne sont plus l’apanage de commandes émanant du clergé mais aussi des bourgeois ( commerçants notamment)</a:t>
            </a:r>
            <a:br>
              <a:rPr lang="fr-FR" sz="2800" dirty="0" smtClean="0"/>
            </a:br>
            <a:endParaRPr lang="fr-FR" sz="2800" u="sng" dirty="0"/>
          </a:p>
        </p:txBody>
      </p:sp>
    </p:spTree>
    <p:extLst>
      <p:ext uri="{BB962C8B-B14F-4D97-AF65-F5344CB8AC3E}">
        <p14:creationId xmlns:p14="http://schemas.microsoft.com/office/powerpoint/2010/main" val="563525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7809" y="2823153"/>
            <a:ext cx="11122635" cy="1325563"/>
          </a:xfrm>
        </p:spPr>
        <p:txBody>
          <a:bodyPr>
            <a:noAutofit/>
          </a:bodyPr>
          <a:lstStyle/>
          <a:p>
            <a:r>
              <a:rPr lang="fr-FR" sz="2800" b="1" dirty="0" smtClean="0"/>
              <a:t>REMBRAND</a:t>
            </a:r>
            <a:r>
              <a:rPr lang="fr-FR" sz="2800" dirty="0" smtClean="0"/>
              <a:t> ( VAN RIJN) nait à Leyde en 1606; c’est le 6</a:t>
            </a:r>
            <a:r>
              <a:rPr lang="fr-FR" sz="2800" baseline="30000" dirty="0" smtClean="0"/>
              <a:t>ème</a:t>
            </a:r>
            <a:r>
              <a:rPr lang="fr-FR" sz="2800" dirty="0" smtClean="0"/>
              <a:t> enfant d’une fratrie de 10, son père est meunier.</a:t>
            </a:r>
            <a:br>
              <a:rPr lang="fr-FR" sz="2800" dirty="0" smtClean="0"/>
            </a:br>
            <a:r>
              <a:rPr lang="fr-FR" sz="2800" dirty="0"/>
              <a:t/>
            </a:r>
            <a:br>
              <a:rPr lang="fr-FR" sz="2800" dirty="0"/>
            </a:br>
            <a:r>
              <a:rPr lang="fr-FR" sz="2800" dirty="0" smtClean="0"/>
              <a:t>Il fréquente l’école de latin de sa ville et à l’âge de 14 ans part en apprentissage tout d’abord chez un peintre de Leyde puis à Amsterdam chez LASTMAN.</a:t>
            </a:r>
            <a:br>
              <a:rPr lang="fr-FR" sz="2800" dirty="0" smtClean="0"/>
            </a:br>
            <a:r>
              <a:rPr lang="fr-FR" sz="2800" dirty="0" smtClean="0"/>
              <a:t>En 1625, il rentre à Leyde où il ouvre son propre atelier et dispose de plusieurs apprentis. Il répond à des commandes : essentiellement des portraits et notamment des portraits collectifs ( Guilde des chirurgiens d’Amsterdam…)</a:t>
            </a:r>
            <a:br>
              <a:rPr lang="fr-FR" sz="2800" dirty="0" smtClean="0"/>
            </a:br>
            <a:r>
              <a:rPr lang="fr-FR" sz="2800" dirty="0" smtClean="0"/>
              <a:t>Contrairement à de nombreux peintres et malgré ses origines bourgeoises, il </a:t>
            </a:r>
            <a:r>
              <a:rPr lang="fr-FR" sz="2800" u="sng" dirty="0" smtClean="0"/>
              <a:t>n’a jamais quitté son pays natal </a:t>
            </a:r>
            <a:r>
              <a:rPr lang="fr-FR" sz="2800" dirty="0" smtClean="0"/>
              <a:t>mais il n’ignore rien du contexte artistique international.</a:t>
            </a:r>
            <a:br>
              <a:rPr lang="fr-FR" sz="2800" dirty="0" smtClean="0"/>
            </a:br>
            <a:r>
              <a:rPr lang="fr-FR" sz="2800" dirty="0"/>
              <a:t/>
            </a:r>
            <a:br>
              <a:rPr lang="fr-FR" sz="2800" dirty="0"/>
            </a:br>
            <a:r>
              <a:rPr lang="fr-FR" sz="2800" dirty="0" smtClean="0"/>
              <a:t>En 1634, il épouse Saskia une très riche orpheline ( son père était avocat et son oncle et tuteur est marchand d’art) ce qui lui permettra d’acheter une grande maison et de mener une vie de luxe et d’extravagance.</a:t>
            </a:r>
            <a:endParaRPr lang="fr-FR" sz="2800" dirty="0"/>
          </a:p>
        </p:txBody>
      </p:sp>
    </p:spTree>
    <p:extLst>
      <p:ext uri="{BB962C8B-B14F-4D97-AF65-F5344CB8AC3E}">
        <p14:creationId xmlns:p14="http://schemas.microsoft.com/office/powerpoint/2010/main" val="2547655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3509" y="2567997"/>
            <a:ext cx="10820399" cy="1325563"/>
          </a:xfrm>
        </p:spPr>
        <p:txBody>
          <a:bodyPr>
            <a:noAutofit/>
          </a:bodyPr>
          <a:lstStyle/>
          <a:p>
            <a:r>
              <a:rPr lang="fr-FR" sz="2800" dirty="0" smtClean="0"/>
              <a:t>Mais dans les années 1640, sa vie va être bouleversée:</a:t>
            </a:r>
            <a:br>
              <a:rPr lang="fr-FR" sz="2800" dirty="0" smtClean="0"/>
            </a:br>
            <a:r>
              <a:rPr lang="fr-FR" sz="2800" dirty="0" smtClean="0"/>
              <a:t/>
            </a:r>
            <a:br>
              <a:rPr lang="fr-FR" sz="2800" dirty="0" smtClean="0"/>
            </a:br>
            <a:r>
              <a:rPr lang="fr-FR" sz="2800" dirty="0" smtClean="0"/>
              <a:t>- </a:t>
            </a:r>
            <a:r>
              <a:rPr lang="fr-FR" sz="2800" u="sng" dirty="0" smtClean="0"/>
              <a:t>sa mère </a:t>
            </a:r>
            <a:r>
              <a:rPr lang="fr-FR" sz="2800" dirty="0" smtClean="0"/>
              <a:t>dont il a souvent fait le portrait, meurt en 1640</a:t>
            </a:r>
            <a:br>
              <a:rPr lang="fr-FR" sz="2800" dirty="0" smtClean="0"/>
            </a:br>
            <a:r>
              <a:rPr lang="fr-FR" sz="2800" dirty="0" smtClean="0"/>
              <a:t>- </a:t>
            </a:r>
            <a:r>
              <a:rPr lang="fr-FR" sz="2800" u="sng" dirty="0" smtClean="0"/>
              <a:t>son épouse </a:t>
            </a:r>
            <a:r>
              <a:rPr lang="fr-FR" sz="2800" dirty="0" smtClean="0"/>
              <a:t>Saskia meurt de la tuberculose en 1642 , des enfants étaient déjà morts en bas âge</a:t>
            </a:r>
            <a:br>
              <a:rPr lang="fr-FR" sz="2800" dirty="0" smtClean="0"/>
            </a:br>
            <a:r>
              <a:rPr lang="fr-FR" sz="2800" dirty="0"/>
              <a:t/>
            </a:r>
            <a:br>
              <a:rPr lang="fr-FR" sz="2800" dirty="0"/>
            </a:br>
            <a:r>
              <a:rPr lang="fr-FR" sz="2800" dirty="0" smtClean="0"/>
              <a:t>Il doit confier l’éducation de son fils Titus à une servante qui deviendra sa maitresse puis en 1645 à une autre servante Hendrickje Stoffels qui deviendra également sa concubine et la mère d’une petite fille Cornelia que REMBRANT reconnaitra</a:t>
            </a:r>
            <a:br>
              <a:rPr lang="fr-FR" sz="2800" dirty="0" smtClean="0"/>
            </a:br>
            <a:r>
              <a:rPr lang="fr-FR" sz="2800" dirty="0"/>
              <a:t/>
            </a:r>
            <a:br>
              <a:rPr lang="fr-FR" sz="2800" dirty="0"/>
            </a:br>
            <a:r>
              <a:rPr lang="fr-FR" sz="2800" dirty="0" smtClean="0"/>
              <a:t>D’importantes difficultés financières vont arriver, il vit au dessus de ses moyens, collectionnant les œuvres d’art et les curiosités : ses biens sont vendus aux enchères.</a:t>
            </a:r>
            <a:br>
              <a:rPr lang="fr-FR" sz="2800" dirty="0" smtClean="0"/>
            </a:br>
            <a:r>
              <a:rPr lang="fr-FR" sz="2800" dirty="0" smtClean="0"/>
              <a:t>Enfin en 1663 </a:t>
            </a:r>
            <a:r>
              <a:rPr lang="fr-FR" sz="2800" u="sng" dirty="0" smtClean="0"/>
              <a:t>Hendrickj</a:t>
            </a:r>
            <a:r>
              <a:rPr lang="fr-FR" sz="2800" dirty="0" smtClean="0"/>
              <a:t>e meurt et en 1668 c’est le tour de </a:t>
            </a:r>
            <a:r>
              <a:rPr lang="fr-FR" sz="2800" u="sng" dirty="0" smtClean="0"/>
              <a:t>son fils Titus; </a:t>
            </a:r>
            <a:r>
              <a:rPr lang="fr-FR" sz="2800" dirty="0" smtClean="0"/>
              <a:t>il</a:t>
            </a:r>
            <a:br>
              <a:rPr lang="fr-FR" sz="2800" dirty="0" smtClean="0"/>
            </a:br>
            <a:r>
              <a:rPr lang="fr-FR" sz="2800" dirty="0" smtClean="0"/>
              <a:t>reste donc seul avec Cornelia.</a:t>
            </a:r>
            <a:endParaRPr lang="fr-FR" sz="2800" dirty="0"/>
          </a:p>
        </p:txBody>
      </p:sp>
    </p:spTree>
    <p:extLst>
      <p:ext uri="{BB962C8B-B14F-4D97-AF65-F5344CB8AC3E}">
        <p14:creationId xmlns:p14="http://schemas.microsoft.com/office/powerpoint/2010/main" val="2219164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0623" y="1384716"/>
            <a:ext cx="11740444" cy="1325563"/>
          </a:xfrm>
        </p:spPr>
        <p:txBody>
          <a:bodyPr>
            <a:normAutofit fontScale="90000"/>
          </a:bodyPr>
          <a:lstStyle/>
          <a:p>
            <a:r>
              <a:rPr lang="fr-FR" sz="3100" b="1" dirty="0" smtClean="0"/>
              <a:t>« L’Anesse de Balaam </a:t>
            </a:r>
            <a:r>
              <a:rPr lang="fr-FR" sz="3100" b="1" dirty="0" smtClean="0"/>
              <a:t>» </a:t>
            </a:r>
            <a:r>
              <a:rPr lang="fr-FR" sz="3100" dirty="0" smtClean="0"/>
              <a:t>1626 </a:t>
            </a:r>
            <a:r>
              <a:rPr lang="fr-FR" sz="3100" dirty="0" smtClean="0"/>
              <a:t>– huile sur bois ( 65x47cm)</a:t>
            </a:r>
            <a:br>
              <a:rPr lang="fr-FR" sz="3100" dirty="0" smtClean="0"/>
            </a:br>
            <a:r>
              <a:rPr lang="fr-FR" sz="3100" dirty="0" smtClean="0"/>
              <a:t>               Musée Cognacq-Jay Paris</a:t>
            </a:r>
            <a:br>
              <a:rPr lang="fr-FR" sz="3100" dirty="0" smtClean="0"/>
            </a:br>
            <a:r>
              <a:rPr lang="fr-FR" sz="3100" dirty="0" smtClean="0"/>
              <a:t>Inspiré par l’Ancien Testament, ce tableau montre Balaam qui s’apprête à frapper sa monture tandis qu’un ange vengeur leur barre la route. L’</a:t>
            </a:r>
            <a:r>
              <a:rPr lang="fr-FR" sz="3100" dirty="0"/>
              <a:t>â</a:t>
            </a:r>
            <a:r>
              <a:rPr lang="fr-FR" sz="3100" dirty="0" smtClean="0"/>
              <a:t>nesse se met à parler et lui demande de ne pas chasser les Juifs</a:t>
            </a:r>
            <a:br>
              <a:rPr lang="fr-FR" sz="3100" dirty="0" smtClean="0"/>
            </a:br>
            <a:r>
              <a:rPr lang="fr-FR" sz="3100" dirty="0" smtClean="0"/>
              <a:t>Même si nous sommes devant une peinture académique, REMBRANDT utilise le clair-obscur : les soldats qui l’accompagnent sont dans l’ombre alors que les éléments principaux sont dans la lumière dans une sorte de mouvement ascendant</a:t>
            </a:r>
            <a:r>
              <a:rPr lang="fr-FR" sz="2800" dirty="0" smtClean="0"/>
              <a:t/>
            </a:r>
            <a:br>
              <a:rPr lang="fr-FR" sz="2800" dirty="0" smtClean="0"/>
            </a:br>
            <a:endParaRPr lang="fr-FR" sz="2800" dirty="0"/>
          </a:p>
        </p:txBody>
      </p:sp>
      <p:sp>
        <p:nvSpPr>
          <p:cNvPr id="4" name="Rectangle 3"/>
          <p:cNvSpPr/>
          <p:nvPr/>
        </p:nvSpPr>
        <p:spPr>
          <a:xfrm>
            <a:off x="180623" y="4121835"/>
            <a:ext cx="10622844" cy="461665"/>
          </a:xfrm>
          <a:prstGeom prst="rect">
            <a:avLst/>
          </a:prstGeom>
        </p:spPr>
        <p:txBody>
          <a:bodyPr wrap="square">
            <a:spAutoFit/>
          </a:bodyPr>
          <a:lstStyle/>
          <a:p>
            <a:r>
              <a:rPr lang="fr-FR" sz="2400" b="1" dirty="0"/>
              <a:t>« La Lapidation de St Etienne » </a:t>
            </a:r>
            <a:r>
              <a:rPr lang="fr-FR" sz="2400" dirty="0"/>
              <a:t>1635 (</a:t>
            </a:r>
            <a:r>
              <a:rPr lang="fr-FR" sz="2400" dirty="0" smtClean="0"/>
              <a:t>89x123cm) Musée </a:t>
            </a:r>
            <a:r>
              <a:rPr lang="fr-FR" sz="2400" dirty="0"/>
              <a:t>des Beaux Arts de Lyon</a:t>
            </a:r>
            <a:endParaRPr lang="fr-FR" sz="2400" dirty="0"/>
          </a:p>
        </p:txBody>
      </p:sp>
      <p:sp>
        <p:nvSpPr>
          <p:cNvPr id="6" name="Rectangle 5"/>
          <p:cNvSpPr/>
          <p:nvPr/>
        </p:nvSpPr>
        <p:spPr>
          <a:xfrm>
            <a:off x="45156" y="4583500"/>
            <a:ext cx="12011377" cy="2308324"/>
          </a:xfrm>
          <a:prstGeom prst="rect">
            <a:avLst/>
          </a:prstGeom>
        </p:spPr>
        <p:txBody>
          <a:bodyPr wrap="square">
            <a:spAutoFit/>
          </a:bodyPr>
          <a:lstStyle/>
          <a:p>
            <a:r>
              <a:rPr lang="fr-FR" sz="2400" dirty="0"/>
              <a:t>A la suite de faux </a:t>
            </a:r>
            <a:r>
              <a:rPr lang="fr-FR" sz="2400" dirty="0" smtClean="0"/>
              <a:t>témoignages, Etienne </a:t>
            </a:r>
            <a:r>
              <a:rPr lang="fr-FR" sz="2400" dirty="0"/>
              <a:t>un jeune diacre, est condamné à la lapidation.</a:t>
            </a:r>
            <a:br>
              <a:rPr lang="fr-FR" sz="2400" dirty="0"/>
            </a:br>
            <a:r>
              <a:rPr lang="fr-FR" sz="2400" dirty="0"/>
              <a:t>Il est agenouillé, en pleine lumière ainsi que ses bourreaux armés de leur pierre</a:t>
            </a:r>
            <a:br>
              <a:rPr lang="fr-FR" sz="2400" dirty="0"/>
            </a:br>
            <a:r>
              <a:rPr lang="fr-FR" sz="2400" dirty="0"/>
              <a:t>La lumière qui éclaire le martyr est en sorte une lumière divine qu’il est le seul à percevoir à travers sa prière.</a:t>
            </a:r>
            <a:br>
              <a:rPr lang="fr-FR" sz="2400" dirty="0"/>
            </a:br>
            <a:r>
              <a:rPr lang="fr-FR" sz="2400" dirty="0"/>
              <a:t>Il est probable que cette peinture soit un manifeste de soutien aux opposants du calvinisme qui étaient persécutés</a:t>
            </a:r>
          </a:p>
        </p:txBody>
      </p:sp>
    </p:spTree>
    <p:extLst>
      <p:ext uri="{BB962C8B-B14F-4D97-AF65-F5344CB8AC3E}">
        <p14:creationId xmlns:p14="http://schemas.microsoft.com/office/powerpoint/2010/main" val="23153598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1867" y="2147589"/>
            <a:ext cx="11650133" cy="1325563"/>
          </a:xfrm>
        </p:spPr>
        <p:txBody>
          <a:bodyPr>
            <a:normAutofit fontScale="90000"/>
          </a:bodyPr>
          <a:lstStyle/>
          <a:p>
            <a:r>
              <a:rPr lang="fr-FR" sz="3100" b="1" dirty="0" smtClean="0"/>
              <a:t>« La Présentation de Jésus au Temple » </a:t>
            </a:r>
            <a:r>
              <a:rPr lang="fr-FR" sz="3100" dirty="0" smtClean="0"/>
              <a:t>1628</a:t>
            </a:r>
            <a:br>
              <a:rPr lang="fr-FR" sz="3100" dirty="0" smtClean="0"/>
            </a:br>
            <a:r>
              <a:rPr lang="fr-FR" sz="3100" dirty="0" smtClean="0"/>
              <a:t>huile sur bois(55x44 cm)Musée d’Hambourg</a:t>
            </a:r>
            <a:br>
              <a:rPr lang="fr-FR" sz="3100" dirty="0" smtClean="0"/>
            </a:br>
            <a:r>
              <a:rPr lang="fr-FR" sz="2800" i="1" dirty="0" smtClean="0"/>
              <a:t>Célébrée 40 jours après la naissance du Christ, soit le 2 février- jour de la Chandeleur-</a:t>
            </a:r>
            <a:br>
              <a:rPr lang="fr-FR" sz="2800" i="1" dirty="0" smtClean="0"/>
            </a:br>
            <a:r>
              <a:rPr lang="fr-FR" sz="2800" dirty="0" smtClean="0"/>
              <a:t/>
            </a:r>
            <a:br>
              <a:rPr lang="fr-FR" sz="2800" dirty="0" smtClean="0"/>
            </a:br>
            <a:r>
              <a:rPr lang="fr-FR" sz="3100" dirty="0" smtClean="0"/>
              <a:t>Une construction pyramidale avec au sommet la prophétesse Anne ( le portrait de la mère de l’artiste)</a:t>
            </a:r>
            <a:br>
              <a:rPr lang="fr-FR" sz="3100" dirty="0" smtClean="0"/>
            </a:br>
            <a:r>
              <a:rPr lang="fr-FR" sz="3100" dirty="0" smtClean="0"/>
              <a:t>Joseph de dos, la Vierge Marie agenouillée et le prophète Siméon qui bénie et tient l’enfant Jésus dans ses bras</a:t>
            </a:r>
            <a:br>
              <a:rPr lang="fr-FR" sz="3100" dirty="0" smtClean="0"/>
            </a:br>
            <a:r>
              <a:rPr lang="fr-FR" sz="3100" dirty="0" smtClean="0"/>
              <a:t>On note l’influence caravagesque avec la lumière qui arrive de la fenêtre et irradie la colonne du temple ainsi que Jésus tandis que le fond est complètement obscur : la bougie accrochée à la colonne est éteinte.</a:t>
            </a:r>
            <a:endParaRPr lang="fr-FR" sz="3100" dirty="0"/>
          </a:p>
        </p:txBody>
      </p:sp>
    </p:spTree>
    <p:extLst>
      <p:ext uri="{BB962C8B-B14F-4D97-AF65-F5344CB8AC3E}">
        <p14:creationId xmlns:p14="http://schemas.microsoft.com/office/powerpoint/2010/main" val="12756841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7268" y="1990725"/>
            <a:ext cx="11884732" cy="1325563"/>
          </a:xfrm>
        </p:spPr>
        <p:txBody>
          <a:bodyPr>
            <a:noAutofit/>
          </a:bodyPr>
          <a:lstStyle/>
          <a:p>
            <a:r>
              <a:rPr lang="fr-FR" sz="2800" dirty="0" smtClean="0"/>
              <a:t>Ce qui surprend c’est</a:t>
            </a:r>
            <a:br>
              <a:rPr lang="fr-FR" sz="2800" dirty="0" smtClean="0"/>
            </a:br>
            <a:r>
              <a:rPr lang="fr-FR" sz="2800" dirty="0"/>
              <a:t>-</a:t>
            </a:r>
            <a:r>
              <a:rPr lang="fr-FR" sz="2800" dirty="0" smtClean="0"/>
              <a:t> la toile posée sur le chevalet immense dont on ne voit que l’arrière </a:t>
            </a:r>
            <a:br>
              <a:rPr lang="fr-FR" sz="2800" dirty="0" smtClean="0"/>
            </a:br>
            <a:r>
              <a:rPr lang="fr-FR" sz="2800" dirty="0" smtClean="0"/>
              <a:t>- la petitesse du personnage:</a:t>
            </a:r>
            <a:br>
              <a:rPr lang="fr-FR" sz="2800" dirty="0" smtClean="0"/>
            </a:br>
            <a:r>
              <a:rPr lang="fr-FR" sz="2800" dirty="0" smtClean="0"/>
              <a:t>s’agit-il de Rembrandt lui-même ou 1 de ses élèves?</a:t>
            </a:r>
            <a:br>
              <a:rPr lang="fr-FR" sz="2800" dirty="0" smtClean="0"/>
            </a:br>
            <a:r>
              <a:rPr lang="fr-FR" sz="2800" dirty="0" smtClean="0"/>
              <a:t>Palette pauvre constituée de tons sombres mais éclairage qui donne le clair-obscur dans cet atelier très sommaire aux murs décrépis et lézardés, peu meublé.</a:t>
            </a:r>
            <a:br>
              <a:rPr lang="fr-FR" sz="2800" dirty="0" smtClean="0"/>
            </a:br>
            <a:r>
              <a:rPr lang="fr-FR" sz="2800" dirty="0" smtClean="0"/>
              <a:t/>
            </a:r>
            <a:br>
              <a:rPr lang="fr-FR" sz="2800" dirty="0" smtClean="0"/>
            </a:br>
            <a:r>
              <a:rPr lang="fr-FR" sz="2800" dirty="0" smtClean="0"/>
              <a:t>Le peintre tient ses attributs et semble dans une profonde réflexion, une </a:t>
            </a:r>
            <a:r>
              <a:rPr lang="fr-FR" sz="2800" u="sng" dirty="0" smtClean="0"/>
              <a:t>concentration : celle qui précède la création</a:t>
            </a:r>
            <a:endParaRPr lang="fr-FR" sz="2800" u="sng" dirty="0"/>
          </a:p>
        </p:txBody>
      </p:sp>
      <p:sp>
        <p:nvSpPr>
          <p:cNvPr id="3" name="Rectangle 2"/>
          <p:cNvSpPr/>
          <p:nvPr/>
        </p:nvSpPr>
        <p:spPr>
          <a:xfrm>
            <a:off x="307268" y="108214"/>
            <a:ext cx="11421887" cy="1200329"/>
          </a:xfrm>
          <a:prstGeom prst="rect">
            <a:avLst/>
          </a:prstGeom>
        </p:spPr>
        <p:txBody>
          <a:bodyPr wrap="square">
            <a:spAutoFit/>
          </a:bodyPr>
          <a:lstStyle/>
          <a:p>
            <a:r>
              <a:rPr lang="fr-FR" sz="2400" b="1" dirty="0"/>
              <a:t>« Le Peintre dans son atelier </a:t>
            </a:r>
            <a:r>
              <a:rPr lang="fr-FR" sz="2400" b="1" dirty="0" smtClean="0"/>
              <a:t>» </a:t>
            </a:r>
            <a:r>
              <a:rPr lang="fr-FR" sz="2400" dirty="0" smtClean="0"/>
              <a:t>1629 </a:t>
            </a:r>
            <a:r>
              <a:rPr lang="fr-FR" sz="2400" dirty="0"/>
              <a:t>( 25x31cm) Musée Boston</a:t>
            </a:r>
            <a:br>
              <a:rPr lang="fr-FR" sz="2400" dirty="0"/>
            </a:br>
            <a:r>
              <a:rPr lang="fr-FR" sz="2400" dirty="0"/>
              <a:t/>
            </a:r>
            <a:br>
              <a:rPr lang="fr-FR" sz="2400" dirty="0"/>
            </a:br>
            <a:endParaRPr lang="fr-FR" sz="2400" dirty="0"/>
          </a:p>
        </p:txBody>
      </p:sp>
      <p:sp>
        <p:nvSpPr>
          <p:cNvPr id="4" name="Rectangle 3"/>
          <p:cNvSpPr/>
          <p:nvPr/>
        </p:nvSpPr>
        <p:spPr>
          <a:xfrm>
            <a:off x="230714" y="4616862"/>
            <a:ext cx="11704111" cy="2308324"/>
          </a:xfrm>
          <a:prstGeom prst="rect">
            <a:avLst/>
          </a:prstGeom>
        </p:spPr>
        <p:txBody>
          <a:bodyPr wrap="square">
            <a:spAutoFit/>
          </a:bodyPr>
          <a:lstStyle/>
          <a:p>
            <a:r>
              <a:rPr lang="fr-FR" sz="2400" b="1" dirty="0"/>
              <a:t>« Autoportrait » </a:t>
            </a:r>
            <a:r>
              <a:rPr lang="fr-FR" sz="2400" dirty="0"/>
              <a:t>vers1629 (</a:t>
            </a:r>
            <a:r>
              <a:rPr lang="fr-FR" sz="2400" dirty="0" smtClean="0"/>
              <a:t>37,5x29cm) huile </a:t>
            </a:r>
            <a:r>
              <a:rPr lang="fr-FR" sz="2400" dirty="0"/>
              <a:t>sur bois Musée de LA HAYE</a:t>
            </a:r>
            <a:br>
              <a:rPr lang="fr-FR" sz="2400" dirty="0"/>
            </a:br>
            <a:r>
              <a:rPr lang="fr-FR" sz="2400" dirty="0"/>
              <a:t/>
            </a:r>
            <a:br>
              <a:rPr lang="fr-FR" sz="2400" dirty="0"/>
            </a:br>
            <a:r>
              <a:rPr lang="fr-FR" sz="2400" dirty="0"/>
              <a:t>Pour la 1</a:t>
            </a:r>
            <a:r>
              <a:rPr lang="fr-FR" sz="2400" baseline="30000" dirty="0"/>
              <a:t>ère</a:t>
            </a:r>
            <a:r>
              <a:rPr lang="fr-FR" sz="2400" dirty="0"/>
              <a:t> fois dans l’histoire de l’art, REMBRANDT réalisera régulièrement des autoportraits et ce jusqu’en 1669 ( année de sa mort)</a:t>
            </a:r>
            <a:br>
              <a:rPr lang="fr-FR" sz="2400" dirty="0"/>
            </a:br>
            <a:r>
              <a:rPr lang="fr-FR" sz="2400" dirty="0" smtClean="0"/>
              <a:t>Il </a:t>
            </a:r>
            <a:r>
              <a:rPr lang="fr-FR" sz="2400" dirty="0"/>
              <a:t>a 23 ans, une allure juvénile presque imberbe et il se représente entre ombre et lumière avec beaucoup de soin et de précision.</a:t>
            </a:r>
          </a:p>
        </p:txBody>
      </p:sp>
    </p:spTree>
    <p:extLst>
      <p:ext uri="{BB962C8B-B14F-4D97-AF65-F5344CB8AC3E}">
        <p14:creationId xmlns:p14="http://schemas.microsoft.com/office/powerpoint/2010/main" val="1781936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16088" y="2656769"/>
            <a:ext cx="11717867" cy="1325563"/>
          </a:xfrm>
        </p:spPr>
        <p:txBody>
          <a:bodyPr>
            <a:noAutofit/>
          </a:bodyPr>
          <a:lstStyle/>
          <a:p>
            <a:r>
              <a:rPr lang="fr-FR" sz="2800" dirty="0" smtClean="0"/>
              <a:t>Anton VAN DYCK nait à Anvers en 1599 dans une famille de riches marchands</a:t>
            </a:r>
            <a:br>
              <a:rPr lang="fr-FR" sz="2800" dirty="0" smtClean="0"/>
            </a:br>
            <a:r>
              <a:rPr lang="fr-FR" sz="2800" dirty="0"/>
              <a:t/>
            </a:r>
            <a:br>
              <a:rPr lang="fr-FR" sz="2800" dirty="0"/>
            </a:br>
            <a:r>
              <a:rPr lang="fr-FR" sz="2800" dirty="0" smtClean="0"/>
              <a:t>Ses talents précoces lui permettent dès l’âge de 19 ans d’ouvrir son propre atelier après un apprentissage de 2 ans chez RUBENS où il apprendra également la gravure et avec lequel il participera à la décoration d’un plafond pour l’église des Jésuites d’Anvers.</a:t>
            </a:r>
            <a:br>
              <a:rPr lang="fr-FR" sz="2800" dirty="0" smtClean="0"/>
            </a:br>
            <a:r>
              <a:rPr lang="fr-FR" sz="2800" dirty="0"/>
              <a:t/>
            </a:r>
            <a:br>
              <a:rPr lang="fr-FR" sz="2800" dirty="0"/>
            </a:br>
            <a:r>
              <a:rPr lang="fr-FR" sz="2800" dirty="0" smtClean="0"/>
              <a:t>Pour répondre à une commande, il ira en Angleterre puis voyagera en Italie à travers de nombreuses villes. C’est là qu’il s’imprégnera de l’œuvre des grands maitres de la Renaissance et commencera </a:t>
            </a:r>
            <a:r>
              <a:rPr lang="fr-FR" sz="2800" u="sng" dirty="0" smtClean="0"/>
              <a:t>sa carrière de portraitiste.</a:t>
            </a:r>
            <a:r>
              <a:rPr lang="fr-FR" sz="2800" i="1" u="sng" dirty="0" smtClean="0"/>
              <a:t/>
            </a:r>
            <a:br>
              <a:rPr lang="fr-FR" sz="2800" i="1" u="sng" dirty="0" smtClean="0"/>
            </a:br>
            <a:r>
              <a:rPr lang="fr-FR" sz="2800" i="1" u="sng" dirty="0"/>
              <a:t/>
            </a:r>
            <a:br>
              <a:rPr lang="fr-FR" sz="2800" i="1" u="sng" dirty="0"/>
            </a:br>
            <a:r>
              <a:rPr lang="fr-FR" sz="2800" dirty="0" smtClean="0"/>
              <a:t>A son retour à Anvers, en 1627, il est rapidement nommé peintre de Cour; toutefois la coexistence avec RUBENS étant difficile ( rivalité) VAN DYCK va s’installer en Angleterre sur les instances du roi Charles 1</a:t>
            </a:r>
            <a:r>
              <a:rPr lang="fr-FR" sz="2800" baseline="30000" dirty="0" smtClean="0"/>
              <a:t>er</a:t>
            </a:r>
            <a:r>
              <a:rPr lang="fr-FR" sz="2800" dirty="0" smtClean="0"/>
              <a:t> où il deviendra peintre officiel de la Cour, réalisant de nombreux portraits de la famille royale et de l’aristocratie</a:t>
            </a:r>
            <a:endParaRPr lang="fr-FR" sz="2800" dirty="0"/>
          </a:p>
        </p:txBody>
      </p:sp>
    </p:spTree>
    <p:extLst>
      <p:ext uri="{BB962C8B-B14F-4D97-AF65-F5344CB8AC3E}">
        <p14:creationId xmlns:p14="http://schemas.microsoft.com/office/powerpoint/2010/main" val="37677911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8545" y="236553"/>
            <a:ext cx="12053455" cy="1325563"/>
          </a:xfrm>
        </p:spPr>
        <p:txBody>
          <a:bodyPr>
            <a:normAutofit/>
          </a:bodyPr>
          <a:lstStyle/>
          <a:p>
            <a:pPr algn="ctr"/>
            <a:r>
              <a:rPr lang="fr-FR" sz="2800" b="1" dirty="0" smtClean="0"/>
              <a:t>« La Leçon d’Anatomie du Docteur Nicolas </a:t>
            </a:r>
            <a:r>
              <a:rPr lang="fr-FR" sz="2800" b="1" dirty="0" err="1" smtClean="0"/>
              <a:t>Tulp</a:t>
            </a:r>
            <a:r>
              <a:rPr lang="fr-FR" sz="2800" b="1" dirty="0" smtClean="0"/>
              <a:t> » </a:t>
            </a:r>
            <a:r>
              <a:rPr lang="fr-FR" sz="2800" dirty="0" smtClean="0"/>
              <a:t>1632</a:t>
            </a:r>
            <a:br>
              <a:rPr lang="fr-FR" sz="2800" dirty="0" smtClean="0"/>
            </a:br>
            <a:r>
              <a:rPr lang="fr-FR" sz="2800" dirty="0" smtClean="0"/>
              <a:t>huile sur toile ( 162x216cm) La Haye</a:t>
            </a:r>
            <a:br>
              <a:rPr lang="fr-FR" sz="2800" dirty="0" smtClean="0"/>
            </a:br>
            <a:r>
              <a:rPr lang="fr-FR" sz="2800" dirty="0" smtClean="0"/>
              <a:t>Commande faite par la Guilde des chirurgiens d’Amsterdam</a:t>
            </a:r>
            <a:endParaRPr lang="fr-FR" sz="2800" dirty="0"/>
          </a:p>
        </p:txBody>
      </p:sp>
      <p:sp>
        <p:nvSpPr>
          <p:cNvPr id="3" name="Rectangle 2"/>
          <p:cNvSpPr/>
          <p:nvPr/>
        </p:nvSpPr>
        <p:spPr>
          <a:xfrm>
            <a:off x="259644" y="1726905"/>
            <a:ext cx="11740445" cy="2677656"/>
          </a:xfrm>
          <a:prstGeom prst="rect">
            <a:avLst/>
          </a:prstGeom>
        </p:spPr>
        <p:txBody>
          <a:bodyPr wrap="square">
            <a:spAutoFit/>
          </a:bodyPr>
          <a:lstStyle/>
          <a:p>
            <a:r>
              <a:rPr lang="fr-FR" sz="2400" dirty="0"/>
              <a:t>Cette œuvre s’inscrit à la croisée de la science, de la foi et de la peinture.</a:t>
            </a:r>
            <a:br>
              <a:rPr lang="fr-FR" sz="2400" dirty="0"/>
            </a:br>
            <a:r>
              <a:rPr lang="fr-FR" sz="2400" dirty="0" smtClean="0"/>
              <a:t>Elle </a:t>
            </a:r>
            <a:r>
              <a:rPr lang="fr-FR" sz="2400" dirty="0"/>
              <a:t>met en scène le savoir, la connaissance du corps humain dans une culture encore très marquée par le « sacré »</a:t>
            </a:r>
            <a:br>
              <a:rPr lang="fr-FR" sz="2400" dirty="0"/>
            </a:br>
            <a:r>
              <a:rPr lang="fr-FR" sz="2400" dirty="0"/>
              <a:t>André Vésale avait déjà rédigé en 1543 un traité en 7 volumes «  A propos de la fabrique du corps humain » </a:t>
            </a:r>
            <a:br>
              <a:rPr lang="fr-FR" sz="2400" dirty="0"/>
            </a:br>
            <a:r>
              <a:rPr lang="fr-FR" sz="2400" dirty="0" smtClean="0"/>
              <a:t>REMBRANDT </a:t>
            </a:r>
            <a:r>
              <a:rPr lang="fr-FR" sz="2400" dirty="0"/>
              <a:t>qui n’a que 26 ans, va s’attacher à donner une dimension à la fois humaine et artistique</a:t>
            </a:r>
          </a:p>
        </p:txBody>
      </p:sp>
      <p:sp>
        <p:nvSpPr>
          <p:cNvPr id="4" name="Rectangle 3"/>
          <p:cNvSpPr/>
          <p:nvPr/>
        </p:nvSpPr>
        <p:spPr>
          <a:xfrm>
            <a:off x="259644" y="4569350"/>
            <a:ext cx="11513128" cy="2308324"/>
          </a:xfrm>
          <a:prstGeom prst="rect">
            <a:avLst/>
          </a:prstGeom>
        </p:spPr>
        <p:txBody>
          <a:bodyPr wrap="square">
            <a:spAutoFit/>
          </a:bodyPr>
          <a:lstStyle/>
          <a:p>
            <a:r>
              <a:rPr lang="fr-FR" sz="2400" dirty="0"/>
              <a:t>Il s’agit d’une scène qui révèle une parfaite maitrise du clair-obscur, vivante et narrative .</a:t>
            </a:r>
            <a:br>
              <a:rPr lang="fr-FR" sz="2400" dirty="0"/>
            </a:br>
            <a:r>
              <a:rPr lang="fr-FR" sz="2400" dirty="0"/>
              <a:t>On assiste à une dissection comme les 7 médecins qui entourent le corps </a:t>
            </a:r>
            <a:br>
              <a:rPr lang="fr-FR" sz="2400" dirty="0"/>
            </a:br>
            <a:r>
              <a:rPr lang="fr-FR" sz="2400" dirty="0"/>
              <a:t>Leurs regards sont expressifs et on perçoit qu’ils cherchent à apprendre, à comprendre.</a:t>
            </a:r>
            <a:br>
              <a:rPr lang="fr-FR" sz="2400" dirty="0"/>
            </a:br>
            <a:r>
              <a:rPr lang="fr-FR" sz="2400" dirty="0"/>
              <a:t>Le corps nu est celui d’un criminel récemment exécuté, ce corps renvoie un effet théâtral, presque christique : il est blanc ivoire, le visage semble paisible il n’y a donc rien de macabre</a:t>
            </a:r>
          </a:p>
        </p:txBody>
      </p:sp>
    </p:spTree>
    <p:extLst>
      <p:ext uri="{BB962C8B-B14F-4D97-AF65-F5344CB8AC3E}">
        <p14:creationId xmlns:p14="http://schemas.microsoft.com/office/powerpoint/2010/main" val="3882227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396989"/>
            <a:ext cx="10560242" cy="1325563"/>
          </a:xfrm>
        </p:spPr>
        <p:txBody>
          <a:bodyPr>
            <a:noAutofit/>
          </a:bodyPr>
          <a:lstStyle/>
          <a:p>
            <a:r>
              <a:rPr lang="fr-FR" sz="2800" dirty="0" smtClean="0"/>
              <a:t>Le docteur </a:t>
            </a:r>
            <a:r>
              <a:rPr lang="fr-FR" sz="2800" dirty="0" err="1" smtClean="0"/>
              <a:t>Tulp</a:t>
            </a:r>
            <a:r>
              <a:rPr lang="fr-FR" sz="2800" dirty="0" smtClean="0"/>
              <a:t> procède à la </a:t>
            </a:r>
            <a:r>
              <a:rPr lang="fr-FR" sz="2800" b="1" dirty="0" smtClean="0"/>
              <a:t>dissection</a:t>
            </a:r>
            <a:r>
              <a:rPr lang="fr-FR" sz="2800" dirty="0" smtClean="0"/>
              <a:t> tout en expliquant les muscles de l’avant bras = </a:t>
            </a:r>
            <a:r>
              <a:rPr lang="fr-FR" sz="2800" b="1" dirty="0" smtClean="0"/>
              <a:t>la pratique</a:t>
            </a:r>
            <a:r>
              <a:rPr lang="fr-FR" sz="2800" dirty="0" smtClean="0"/>
              <a:t/>
            </a:r>
            <a:br>
              <a:rPr lang="fr-FR" sz="2800" dirty="0" smtClean="0"/>
            </a:br>
            <a:r>
              <a:rPr lang="fr-FR" sz="2800" dirty="0" smtClean="0"/>
              <a:t>Un livre est grand ouvert aux pieds de l’homme c’est le </a:t>
            </a:r>
            <a:r>
              <a:rPr lang="fr-FR" sz="2800" b="1" dirty="0" smtClean="0"/>
              <a:t>traité d’anatomie </a:t>
            </a:r>
            <a:r>
              <a:rPr lang="fr-FR" sz="2800" dirty="0" smtClean="0"/>
              <a:t>de Vésale= </a:t>
            </a:r>
            <a:r>
              <a:rPr lang="fr-FR" sz="2800" b="1" dirty="0" smtClean="0"/>
              <a:t>la théorie</a:t>
            </a:r>
            <a:br>
              <a:rPr lang="fr-FR" sz="2800" b="1" dirty="0" smtClean="0"/>
            </a:br>
            <a:r>
              <a:rPr lang="fr-FR" sz="2800" b="1" dirty="0"/>
              <a:t/>
            </a:r>
            <a:br>
              <a:rPr lang="fr-FR" sz="2800" b="1" dirty="0"/>
            </a:br>
            <a:r>
              <a:rPr lang="fr-FR" sz="2800" dirty="0" smtClean="0"/>
              <a:t>L’un</a:t>
            </a:r>
            <a:r>
              <a:rPr lang="fr-FR" sz="2800" b="1" dirty="0" smtClean="0"/>
              <a:t> </a:t>
            </a:r>
            <a:r>
              <a:rPr lang="fr-FR" sz="2800" dirty="0" smtClean="0"/>
              <a:t>des assistants tient une feuille de papier sur laquelle sont inscrits le nom des protagonistes de la scène qui tous ont une attitude, un regard différents mais comme constante celle de l’observation minutieuse</a:t>
            </a:r>
            <a:endParaRPr lang="fr-FR" sz="2800" dirty="0"/>
          </a:p>
        </p:txBody>
      </p:sp>
      <p:sp>
        <p:nvSpPr>
          <p:cNvPr id="3" name="Rectangle 2"/>
          <p:cNvSpPr/>
          <p:nvPr/>
        </p:nvSpPr>
        <p:spPr>
          <a:xfrm>
            <a:off x="1017644" y="5310201"/>
            <a:ext cx="10519600" cy="461665"/>
          </a:xfrm>
          <a:prstGeom prst="rect">
            <a:avLst/>
          </a:prstGeom>
        </p:spPr>
        <p:txBody>
          <a:bodyPr wrap="square">
            <a:spAutoFit/>
          </a:bodyPr>
          <a:lstStyle/>
          <a:p>
            <a:r>
              <a:rPr lang="fr-FR" sz="2400" dirty="0"/>
              <a:t>En 1856, MANET reprendra «  la Leçon d’Anatomie »</a:t>
            </a:r>
          </a:p>
        </p:txBody>
      </p:sp>
    </p:spTree>
    <p:extLst>
      <p:ext uri="{BB962C8B-B14F-4D97-AF65-F5344CB8AC3E}">
        <p14:creationId xmlns:p14="http://schemas.microsoft.com/office/powerpoint/2010/main" val="31873969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088" y="1654979"/>
            <a:ext cx="11847845" cy="1325563"/>
          </a:xfrm>
        </p:spPr>
        <p:txBody>
          <a:bodyPr>
            <a:normAutofit fontScale="90000"/>
          </a:bodyPr>
          <a:lstStyle/>
          <a:p>
            <a:r>
              <a:rPr lang="fr-FR" sz="2800" dirty="0" smtClean="0"/>
              <a:t>Directement inspiré des « Métamorphoses » d’Ovide c’est l’enlèvement d’Europe par Zeus qui a pris l’apparence d’un taureau.</a:t>
            </a:r>
            <a:br>
              <a:rPr lang="fr-FR" sz="2800" dirty="0" smtClean="0"/>
            </a:br>
            <a:r>
              <a:rPr lang="fr-FR" sz="2800" dirty="0" smtClean="0"/>
              <a:t>Il faut y voir également des éléments exotiques qui rappelle que le commanditaire de ce tableau était gouverneur en Indonésie pour le compte de la Cie néerlandaises des Indes orientales</a:t>
            </a:r>
            <a:br>
              <a:rPr lang="fr-FR" sz="2800" dirty="0" smtClean="0"/>
            </a:br>
            <a:r>
              <a:rPr lang="fr-FR" sz="2800" dirty="0" smtClean="0"/>
              <a:t>Si nous avons les caractéristiques du baroque, il y a aussi un rapprochement à faire avec l’œuvre du Titien </a:t>
            </a:r>
            <a:r>
              <a:rPr lang="fr-FR" sz="2800" dirty="0" smtClean="0"/>
              <a:t>traitée ici </a:t>
            </a:r>
            <a:r>
              <a:rPr lang="fr-FR" sz="2800" dirty="0" smtClean="0"/>
              <a:t>avec moins </a:t>
            </a:r>
            <a:r>
              <a:rPr lang="fr-FR" sz="2800" dirty="0" smtClean="0"/>
              <a:t>de violence </a:t>
            </a:r>
            <a:r>
              <a:rPr lang="fr-FR" sz="2800" dirty="0" smtClean="0"/>
              <a:t>et </a:t>
            </a:r>
            <a:r>
              <a:rPr lang="fr-FR" sz="2800" dirty="0" smtClean="0"/>
              <a:t>dans un décor contemporain</a:t>
            </a:r>
            <a:endParaRPr lang="fr-FR" sz="2800" dirty="0"/>
          </a:p>
        </p:txBody>
      </p:sp>
      <p:sp>
        <p:nvSpPr>
          <p:cNvPr id="4" name="ZoneTexte 3"/>
          <p:cNvSpPr txBox="1"/>
          <p:nvPr/>
        </p:nvSpPr>
        <p:spPr>
          <a:xfrm>
            <a:off x="0" y="111914"/>
            <a:ext cx="6120246" cy="830997"/>
          </a:xfrm>
          <a:prstGeom prst="rect">
            <a:avLst/>
          </a:prstGeom>
          <a:noFill/>
        </p:spPr>
        <p:txBody>
          <a:bodyPr wrap="square" rtlCol="0">
            <a:spAutoFit/>
          </a:bodyPr>
          <a:lstStyle/>
          <a:p>
            <a:r>
              <a:rPr lang="fr-FR" sz="2400" b="1" dirty="0" smtClean="0"/>
              <a:t>« L’Enlèvement d’Europe »</a:t>
            </a:r>
            <a:r>
              <a:rPr lang="fr-FR" sz="2400" dirty="0" smtClean="0"/>
              <a:t>1632 (64x78cm)</a:t>
            </a:r>
          </a:p>
          <a:p>
            <a:r>
              <a:rPr lang="fr-FR" sz="2400" dirty="0" smtClean="0"/>
              <a:t>Huile sur panneau de bois -Getty Center </a:t>
            </a:r>
            <a:endParaRPr lang="fr-FR" sz="2400" dirty="0"/>
          </a:p>
        </p:txBody>
      </p:sp>
    </p:spTree>
    <p:extLst>
      <p:ext uri="{BB962C8B-B14F-4D97-AF65-F5344CB8AC3E}">
        <p14:creationId xmlns:p14="http://schemas.microsoft.com/office/powerpoint/2010/main" val="17614848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489" y="1708503"/>
            <a:ext cx="11175998" cy="1325563"/>
          </a:xfrm>
        </p:spPr>
        <p:txBody>
          <a:bodyPr>
            <a:noAutofit/>
          </a:bodyPr>
          <a:lstStyle/>
          <a:p>
            <a:r>
              <a:rPr lang="fr-FR" sz="2800" b="1" dirty="0" smtClean="0"/>
              <a:t>« Autoportrait à la toque et à la chaine d’or »</a:t>
            </a:r>
            <a:br>
              <a:rPr lang="fr-FR" sz="2800" b="1" dirty="0" smtClean="0"/>
            </a:br>
            <a:r>
              <a:rPr lang="fr-FR" sz="2800" dirty="0" smtClean="0"/>
              <a:t>1633  ( 70x53cm) huile sur bois</a:t>
            </a:r>
            <a:br>
              <a:rPr lang="fr-FR" sz="2800" dirty="0" smtClean="0"/>
            </a:br>
            <a:r>
              <a:rPr lang="fr-FR" sz="2800" dirty="0" smtClean="0"/>
              <a:t>Musée du Louvre</a:t>
            </a:r>
            <a:br>
              <a:rPr lang="fr-FR" sz="2800" dirty="0" smtClean="0"/>
            </a:br>
            <a:r>
              <a:rPr lang="fr-FR" sz="2800" dirty="0"/>
              <a:t/>
            </a:r>
            <a:br>
              <a:rPr lang="fr-FR" sz="2800" dirty="0"/>
            </a:br>
            <a:r>
              <a:rPr lang="fr-FR" sz="2800" dirty="0" smtClean="0"/>
              <a:t>Il se représente comme un artiste accompli, quelques années auparavant un de ses autoportraits a été offert au roi Charles </a:t>
            </a:r>
            <a:r>
              <a:rPr lang="fr-FR" sz="2800" dirty="0"/>
              <a:t>1</a:t>
            </a:r>
            <a:r>
              <a:rPr lang="fr-FR" sz="2800" dirty="0" smtClean="0"/>
              <a:t>er d’Angleterre mais aussi comme un bourgeois avec le</a:t>
            </a:r>
            <a:r>
              <a:rPr lang="fr-FR" sz="2800" dirty="0"/>
              <a:t> </a:t>
            </a:r>
            <a:r>
              <a:rPr lang="fr-FR" sz="2800" dirty="0" smtClean="0"/>
              <a:t>fait de se présenter avec des chaines d’or ( 1 sur le béret, 1 à l’encolure) qui sont le reflet de son aisance financière</a:t>
            </a:r>
            <a:br>
              <a:rPr lang="fr-FR" sz="2800" dirty="0" smtClean="0"/>
            </a:br>
            <a:r>
              <a:rPr lang="fr-FR" sz="2800" dirty="0" smtClean="0"/>
              <a:t> </a:t>
            </a:r>
            <a:endParaRPr lang="fr-FR" sz="2800" dirty="0"/>
          </a:p>
        </p:txBody>
      </p:sp>
      <p:sp>
        <p:nvSpPr>
          <p:cNvPr id="3" name="Rectangle 2"/>
          <p:cNvSpPr/>
          <p:nvPr/>
        </p:nvSpPr>
        <p:spPr>
          <a:xfrm>
            <a:off x="451554" y="4485269"/>
            <a:ext cx="10668001" cy="1938992"/>
          </a:xfrm>
          <a:prstGeom prst="rect">
            <a:avLst/>
          </a:prstGeom>
        </p:spPr>
        <p:txBody>
          <a:bodyPr wrap="square">
            <a:spAutoFit/>
          </a:bodyPr>
          <a:lstStyle/>
          <a:p>
            <a:r>
              <a:rPr lang="fr-FR" b="1" dirty="0"/>
              <a:t> </a:t>
            </a:r>
            <a:r>
              <a:rPr lang="fr-FR" sz="2400" b="1" dirty="0"/>
              <a:t>Portrait de la jeune Saskia » </a:t>
            </a:r>
            <a:r>
              <a:rPr lang="fr-FR" sz="2400" dirty="0"/>
              <a:t>1633 (53x45cm)</a:t>
            </a:r>
            <a:br>
              <a:rPr lang="fr-FR" sz="2400" dirty="0"/>
            </a:br>
            <a:r>
              <a:rPr lang="fr-FR" sz="2400" dirty="0"/>
              <a:t>Musée de Dresde</a:t>
            </a:r>
            <a:br>
              <a:rPr lang="fr-FR" sz="2400" dirty="0"/>
            </a:br>
            <a:r>
              <a:rPr lang="fr-FR" sz="2400" dirty="0"/>
              <a:t/>
            </a:r>
            <a:br>
              <a:rPr lang="fr-FR" sz="2400" dirty="0"/>
            </a:br>
            <a:r>
              <a:rPr lang="fr-FR" sz="2400" dirty="0"/>
              <a:t>Elle n’a que 21 ans lorsqu’il représente celle qui deviendra son épouse l’année suivante</a:t>
            </a:r>
          </a:p>
        </p:txBody>
      </p:sp>
    </p:spTree>
    <p:extLst>
      <p:ext uri="{BB962C8B-B14F-4D97-AF65-F5344CB8AC3E}">
        <p14:creationId xmlns:p14="http://schemas.microsoft.com/office/powerpoint/2010/main" val="29847025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0022" y="1432102"/>
            <a:ext cx="11775369" cy="1325563"/>
          </a:xfrm>
        </p:spPr>
        <p:txBody>
          <a:bodyPr>
            <a:noAutofit/>
          </a:bodyPr>
          <a:lstStyle/>
          <a:p>
            <a:r>
              <a:rPr lang="fr-FR" sz="2400" b="1" dirty="0" smtClean="0"/>
              <a:t>« L’Erection de la Croix »</a:t>
            </a:r>
            <a:r>
              <a:rPr lang="fr-FR" sz="2400" dirty="0" smtClean="0"/>
              <a:t>1633 ( 96x72cm) huile sur panneau de bois</a:t>
            </a:r>
            <a:r>
              <a:rPr lang="fr-FR" sz="2400" dirty="0"/>
              <a:t> </a:t>
            </a:r>
            <a:r>
              <a:rPr lang="fr-FR" sz="2400" dirty="0" smtClean="0"/>
              <a:t>  Alte Pinakothek Munich</a:t>
            </a:r>
            <a:br>
              <a:rPr lang="fr-FR" sz="2400" dirty="0" smtClean="0"/>
            </a:br>
            <a:r>
              <a:rPr lang="fr-FR" sz="2400" dirty="0" smtClean="0"/>
              <a:t>Une commande du prince d’Orange-Nassau </a:t>
            </a:r>
            <a:r>
              <a:rPr lang="fr-FR" sz="2400" dirty="0" smtClean="0"/>
              <a:t>qui appartient </a:t>
            </a:r>
            <a:r>
              <a:rPr lang="fr-FR" sz="2400" dirty="0" smtClean="0"/>
              <a:t>à une série de tableaux sur la Passion du Christ</a:t>
            </a:r>
            <a:br>
              <a:rPr lang="fr-FR" sz="2400" dirty="0" smtClean="0"/>
            </a:br>
            <a:r>
              <a:rPr lang="fr-FR" sz="2400" dirty="0"/>
              <a:t/>
            </a:r>
            <a:br>
              <a:rPr lang="fr-FR" sz="2400" dirty="0"/>
            </a:br>
            <a:r>
              <a:rPr lang="fr-FR" sz="2400" dirty="0" smtClean="0"/>
              <a:t>Un style baroque qui permet de mettre le Christ en pleine lumière alors que les bourreaux sont dans l’ombre, seul le centurion romain sur un cheval gris bénéficie d’un éclairage.</a:t>
            </a:r>
            <a:br>
              <a:rPr lang="fr-FR" sz="2400" dirty="0" smtClean="0"/>
            </a:br>
            <a:r>
              <a:rPr lang="fr-FR" sz="2400" dirty="0" smtClean="0"/>
              <a:t>Dans ce même éclairage central, on </a:t>
            </a:r>
            <a:r>
              <a:rPr lang="fr-FR" sz="2400" dirty="0" smtClean="0"/>
              <a:t>reconnait un </a:t>
            </a:r>
            <a:r>
              <a:rPr lang="fr-FR" sz="2400" dirty="0" smtClean="0"/>
              <a:t>autoportrait de Rembrandt </a:t>
            </a:r>
            <a:r>
              <a:rPr lang="fr-FR" sz="2400" dirty="0" smtClean="0"/>
              <a:t> avec </a:t>
            </a:r>
            <a:r>
              <a:rPr lang="fr-FR" sz="2400" dirty="0" smtClean="0"/>
              <a:t>ses sourcils froncés et </a:t>
            </a:r>
            <a:r>
              <a:rPr lang="fr-FR" sz="2400" dirty="0" smtClean="0"/>
              <a:t>son </a:t>
            </a:r>
            <a:r>
              <a:rPr lang="fr-FR" sz="2400" dirty="0" smtClean="0"/>
              <a:t>visage grave</a:t>
            </a:r>
            <a:br>
              <a:rPr lang="fr-FR" sz="2400" dirty="0" smtClean="0"/>
            </a:br>
            <a:r>
              <a:rPr lang="fr-FR" sz="2400" dirty="0"/>
              <a:t/>
            </a:r>
            <a:br>
              <a:rPr lang="fr-FR" sz="2400" dirty="0"/>
            </a:br>
            <a:endParaRPr lang="fr-FR" sz="2400" dirty="0"/>
          </a:p>
        </p:txBody>
      </p:sp>
      <p:sp>
        <p:nvSpPr>
          <p:cNvPr id="5" name="Titre 1"/>
          <p:cNvSpPr txBox="1">
            <a:spLocks/>
          </p:cNvSpPr>
          <p:nvPr/>
        </p:nvSpPr>
        <p:spPr>
          <a:xfrm>
            <a:off x="351621" y="5427063"/>
            <a:ext cx="11775369"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2400" dirty="0" smtClean="0"/>
              <a:t>Il s’agit du pendant du tableau précédent </a:t>
            </a:r>
            <a:r>
              <a:rPr lang="fr-FR" sz="2400" b="1" dirty="0" smtClean="0"/>
              <a:t>« La Descente de Croix » </a:t>
            </a:r>
            <a:r>
              <a:rPr lang="fr-FR" sz="2400" dirty="0" smtClean="0"/>
              <a:t>1633 ( 89x65cm)</a:t>
            </a:r>
            <a:br>
              <a:rPr lang="fr-FR" sz="2400" dirty="0" smtClean="0"/>
            </a:br>
            <a:r>
              <a:rPr lang="fr-FR" sz="2400" dirty="0" smtClean="0"/>
              <a:t>huile sur panneau de bois – même localisation</a:t>
            </a:r>
            <a:br>
              <a:rPr lang="fr-FR" sz="2400" dirty="0" smtClean="0"/>
            </a:br>
            <a:r>
              <a:rPr lang="fr-FR" sz="2400" dirty="0" smtClean="0"/>
              <a:t>Inspiré de toute évidence par celui de RUBENS de1611 mais un traitement basé sur les contrastes ombre/lumière</a:t>
            </a:r>
            <a:br>
              <a:rPr lang="fr-FR" sz="2400" dirty="0" smtClean="0"/>
            </a:br>
            <a:r>
              <a:rPr lang="fr-FR" sz="2400" dirty="0" smtClean="0"/>
              <a:t>Sont dans la lumière:</a:t>
            </a:r>
            <a:br>
              <a:rPr lang="fr-FR" sz="2400" dirty="0" smtClean="0"/>
            </a:br>
            <a:r>
              <a:rPr lang="fr-FR" sz="2400" dirty="0" smtClean="0"/>
              <a:t>-La croix avec le cadavre du Christ et son drap mortuaire</a:t>
            </a:r>
            <a:br>
              <a:rPr lang="fr-FR" sz="2400" dirty="0" smtClean="0"/>
            </a:br>
            <a:r>
              <a:rPr lang="fr-FR" sz="2400" dirty="0" smtClean="0"/>
              <a:t>- Jean qui reçoit le corps,</a:t>
            </a:r>
            <a:br>
              <a:rPr lang="fr-FR" sz="2400" dirty="0" smtClean="0"/>
            </a:br>
            <a:r>
              <a:rPr lang="fr-FR" sz="2400" dirty="0" smtClean="0"/>
              <a:t>-Joseph d’ Arimathie richement vêtu </a:t>
            </a:r>
            <a:br>
              <a:rPr lang="fr-FR" sz="2400" dirty="0" smtClean="0"/>
            </a:br>
            <a:r>
              <a:rPr lang="fr-FR" sz="2400" dirty="0" smtClean="0"/>
              <a:t>-Rembrandt sur l’échelle</a:t>
            </a:r>
            <a:br>
              <a:rPr lang="fr-FR" sz="2400" dirty="0" smtClean="0"/>
            </a:br>
            <a:r>
              <a:rPr lang="fr-FR" sz="2400" dirty="0" smtClean="0"/>
              <a:t/>
            </a:r>
            <a:br>
              <a:rPr lang="fr-FR" sz="2400" dirty="0" smtClean="0"/>
            </a:br>
            <a:r>
              <a:rPr lang="fr-FR" sz="2400" dirty="0" smtClean="0"/>
              <a:t>Alors que dans l’ombre gravitent </a:t>
            </a:r>
            <a:br>
              <a:rPr lang="fr-FR" sz="2400" dirty="0" smtClean="0"/>
            </a:br>
            <a:r>
              <a:rPr lang="fr-FR" sz="2400" dirty="0" smtClean="0"/>
              <a:t>d’autres personnages dont Marie</a:t>
            </a:r>
            <a:br>
              <a:rPr lang="fr-FR" sz="2400" dirty="0" smtClean="0"/>
            </a:br>
            <a:r>
              <a:rPr lang="fr-FR" sz="2400" dirty="0" smtClean="0"/>
              <a:t>à moitié évanouie.</a:t>
            </a:r>
            <a:br>
              <a:rPr lang="fr-FR" sz="2400" dirty="0" smtClean="0"/>
            </a:br>
            <a:endParaRPr lang="fr-FR" sz="2400" dirty="0"/>
          </a:p>
        </p:txBody>
      </p:sp>
    </p:spTree>
    <p:extLst>
      <p:ext uri="{BB962C8B-B14F-4D97-AF65-F5344CB8AC3E}">
        <p14:creationId xmlns:p14="http://schemas.microsoft.com/office/powerpoint/2010/main" val="1044529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7022" y="2027464"/>
            <a:ext cx="11684001" cy="1325563"/>
          </a:xfrm>
        </p:spPr>
        <p:txBody>
          <a:bodyPr>
            <a:normAutofit fontScale="90000"/>
          </a:bodyPr>
          <a:lstStyle/>
          <a:p>
            <a:r>
              <a:rPr lang="fr-FR" sz="2800" b="1" dirty="0" smtClean="0"/>
              <a:t>« Le Christ dans la tempête sur la mer de Galilée »</a:t>
            </a:r>
            <a:br>
              <a:rPr lang="fr-FR" sz="2800" b="1" dirty="0" smtClean="0"/>
            </a:br>
            <a:r>
              <a:rPr lang="fr-FR" sz="2800" dirty="0" smtClean="0"/>
              <a:t>1633 (160x128cm) huile sur toile</a:t>
            </a:r>
            <a:br>
              <a:rPr lang="fr-FR" sz="2800" dirty="0" smtClean="0"/>
            </a:br>
            <a:r>
              <a:rPr lang="fr-FR" sz="2800" dirty="0" smtClean="0"/>
              <a:t>précédemment au Musée de Boston mais </a:t>
            </a:r>
            <a:r>
              <a:rPr lang="fr-FR" sz="2800" b="1" u="sng" dirty="0" smtClean="0"/>
              <a:t>volé en 1990</a:t>
            </a:r>
            <a:br>
              <a:rPr lang="fr-FR" sz="2800" b="1" u="sng" dirty="0" smtClean="0"/>
            </a:br>
            <a:r>
              <a:rPr lang="fr-FR" sz="2800" b="1" u="sng" dirty="0"/>
              <a:t/>
            </a:r>
            <a:br>
              <a:rPr lang="fr-FR" sz="2800" b="1" u="sng" dirty="0"/>
            </a:br>
            <a:r>
              <a:rPr lang="fr-FR" sz="2800" b="1" u="sng" dirty="0" smtClean="0"/>
              <a:t/>
            </a:r>
            <a:br>
              <a:rPr lang="fr-FR" sz="2800" b="1" u="sng" dirty="0" smtClean="0"/>
            </a:br>
            <a:r>
              <a:rPr lang="fr-FR" sz="2800" dirty="0" smtClean="0"/>
              <a:t>Seul tableau maritime réalisé par REMBRANDT ( qui a peint peu de paysages)</a:t>
            </a:r>
            <a:r>
              <a:rPr lang="fr-FR" sz="2800" dirty="0"/>
              <a:t> </a:t>
            </a:r>
            <a:r>
              <a:rPr lang="fr-FR" sz="2800" dirty="0" smtClean="0"/>
              <a:t>mais réalisé avec beaucoup de précisions quant à la représentation de la tempête (déferlement des vagues, nuages gonflés)et surtout celle des sentiments humains face à la violence de la nature( certains sont affolés, 1 a le mal de mer)</a:t>
            </a:r>
            <a:br>
              <a:rPr lang="fr-FR" sz="2800" dirty="0" smtClean="0"/>
            </a:br>
            <a:r>
              <a:rPr lang="fr-FR" sz="2800" dirty="0"/>
              <a:t/>
            </a:r>
            <a:br>
              <a:rPr lang="fr-FR" sz="2800" dirty="0"/>
            </a:br>
            <a:r>
              <a:rPr lang="fr-FR" sz="2800" dirty="0" smtClean="0"/>
              <a:t>Il fait figurer le Christ avec ses 12 apôtres et il se place à leur côté</a:t>
            </a:r>
            <a:endParaRPr lang="fr-FR" sz="2800" dirty="0"/>
          </a:p>
        </p:txBody>
      </p:sp>
    </p:spTree>
    <p:extLst>
      <p:ext uri="{BB962C8B-B14F-4D97-AF65-F5344CB8AC3E}">
        <p14:creationId xmlns:p14="http://schemas.microsoft.com/office/powerpoint/2010/main" val="35006701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1422" y="1267720"/>
            <a:ext cx="11729156" cy="1325563"/>
          </a:xfrm>
        </p:spPr>
        <p:txBody>
          <a:bodyPr>
            <a:noAutofit/>
          </a:bodyPr>
          <a:lstStyle/>
          <a:p>
            <a:r>
              <a:rPr lang="fr-FR" sz="2800" b="1" dirty="0" smtClean="0"/>
              <a:t>« Portrait de </a:t>
            </a:r>
            <a:r>
              <a:rPr lang="fr-FR" sz="2800" b="1" dirty="0" err="1" smtClean="0"/>
              <a:t>Maerten</a:t>
            </a:r>
            <a:r>
              <a:rPr lang="fr-FR" sz="2800" b="1" dirty="0" smtClean="0"/>
              <a:t> </a:t>
            </a:r>
            <a:r>
              <a:rPr lang="fr-FR" sz="2800" b="1" dirty="0" err="1" smtClean="0"/>
              <a:t>Soolman</a:t>
            </a:r>
            <a:r>
              <a:rPr lang="fr-FR" sz="2800" b="1" dirty="0" smtClean="0"/>
              <a:t> </a:t>
            </a:r>
            <a:r>
              <a:rPr lang="fr-FR" sz="2800" dirty="0" smtClean="0"/>
              <a:t>et </a:t>
            </a:r>
            <a:r>
              <a:rPr lang="fr-FR" sz="2800" dirty="0" smtClean="0"/>
              <a:t>de sa fiancée</a:t>
            </a:r>
            <a:br>
              <a:rPr lang="fr-FR" sz="2800" dirty="0" smtClean="0"/>
            </a:br>
            <a:r>
              <a:rPr lang="fr-FR" sz="2800" b="1" dirty="0" smtClean="0"/>
              <a:t>«</a:t>
            </a:r>
            <a:r>
              <a:rPr lang="fr-FR" sz="2800" b="1" dirty="0" smtClean="0"/>
              <a:t>Portrait de </a:t>
            </a:r>
            <a:r>
              <a:rPr lang="fr-FR" sz="2800" b="1" dirty="0" err="1" smtClean="0"/>
              <a:t>Oopjen</a:t>
            </a:r>
            <a:r>
              <a:rPr lang="fr-FR" sz="2800" b="1" dirty="0" smtClean="0"/>
              <a:t> </a:t>
            </a:r>
            <a:r>
              <a:rPr lang="fr-FR" sz="2800" b="1" dirty="0" err="1" smtClean="0"/>
              <a:t>Coopit</a:t>
            </a:r>
            <a:r>
              <a:rPr lang="fr-FR" sz="2800" b="1" dirty="0" smtClean="0"/>
              <a:t> »</a:t>
            </a:r>
            <a:br>
              <a:rPr lang="fr-FR" sz="2800" b="1" dirty="0" smtClean="0"/>
            </a:br>
            <a:r>
              <a:rPr lang="fr-FR" sz="2800" dirty="0" smtClean="0"/>
              <a:t>1634 </a:t>
            </a:r>
            <a:r>
              <a:rPr lang="fr-FR" sz="2800" dirty="0" smtClean="0"/>
              <a:t>( 210x135cm)</a:t>
            </a:r>
            <a:br>
              <a:rPr lang="fr-FR" sz="2800" dirty="0" smtClean="0"/>
            </a:br>
            <a:r>
              <a:rPr lang="fr-FR" sz="2800" dirty="0"/>
              <a:t/>
            </a:r>
            <a:br>
              <a:rPr lang="fr-FR" sz="2800" dirty="0"/>
            </a:br>
            <a:r>
              <a:rPr lang="fr-FR" sz="2800" dirty="0" smtClean="0"/>
              <a:t>Ces 2 portraits ont été achetés </a:t>
            </a:r>
            <a:r>
              <a:rPr lang="fr-FR" sz="2800" b="1" dirty="0" smtClean="0"/>
              <a:t>conjointemen</a:t>
            </a:r>
            <a:r>
              <a:rPr lang="fr-FR" sz="2800" dirty="0" smtClean="0"/>
              <a:t>t en 2016 par le musée du Louvre et le Rijksmuseum d’Amsterdam avec la précision que </a:t>
            </a:r>
            <a:r>
              <a:rPr lang="fr-FR" sz="2800" u="sng" dirty="0" smtClean="0"/>
              <a:t>les tableaux ne devront jamais être séparés</a:t>
            </a:r>
            <a:endParaRPr lang="fr-FR" sz="2800" b="1" u="sng" dirty="0"/>
          </a:p>
        </p:txBody>
      </p:sp>
      <p:sp>
        <p:nvSpPr>
          <p:cNvPr id="3" name="Rectangle 2"/>
          <p:cNvSpPr/>
          <p:nvPr/>
        </p:nvSpPr>
        <p:spPr>
          <a:xfrm>
            <a:off x="361244" y="3663372"/>
            <a:ext cx="11599334" cy="2677656"/>
          </a:xfrm>
          <a:prstGeom prst="rect">
            <a:avLst/>
          </a:prstGeom>
        </p:spPr>
        <p:txBody>
          <a:bodyPr wrap="square">
            <a:spAutoFit/>
          </a:bodyPr>
          <a:lstStyle/>
          <a:p>
            <a:r>
              <a:rPr lang="fr-FR" sz="2400" dirty="0"/>
              <a:t>Une très grande sobriété avec les couleurs ( noir, blanc et des gris)mais un luxe certain dans la tenue vestimentaire de ce jeune couple représenté «  en pied »</a:t>
            </a:r>
            <a:br>
              <a:rPr lang="fr-FR" sz="2400" dirty="0"/>
            </a:br>
            <a:r>
              <a:rPr lang="fr-FR" sz="2400" dirty="0"/>
              <a:t/>
            </a:r>
            <a:br>
              <a:rPr lang="fr-FR" sz="2400" dirty="0"/>
            </a:br>
            <a:r>
              <a:rPr lang="fr-FR" sz="2400" dirty="0"/>
              <a:t>Lui tient un gant qu’il tend à sa fiancée qui, elle, tient un éventail et est parée de bijoux ornés de perles. </a:t>
            </a:r>
            <a:br>
              <a:rPr lang="fr-FR" sz="2400" dirty="0"/>
            </a:br>
            <a:r>
              <a:rPr lang="fr-FR" sz="2400" dirty="0"/>
              <a:t>Elle soulève sa robe pour gravir les marches de l’escalier  </a:t>
            </a:r>
            <a:br>
              <a:rPr lang="fr-FR" sz="2400" dirty="0"/>
            </a:br>
            <a:endParaRPr lang="fr-FR" sz="2400" dirty="0"/>
          </a:p>
        </p:txBody>
      </p:sp>
    </p:spTree>
    <p:extLst>
      <p:ext uri="{BB962C8B-B14F-4D97-AF65-F5344CB8AC3E}">
        <p14:creationId xmlns:p14="http://schemas.microsoft.com/office/powerpoint/2010/main" val="3746079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8667" y="2171349"/>
            <a:ext cx="11446933" cy="1325563"/>
          </a:xfrm>
        </p:spPr>
        <p:txBody>
          <a:bodyPr>
            <a:normAutofit fontScale="90000"/>
          </a:bodyPr>
          <a:lstStyle/>
          <a:p>
            <a:r>
              <a:rPr lang="fr-FR" sz="2800" b="1" dirty="0" smtClean="0"/>
              <a:t>« Le couple heureux- autoportrait avec Saskia » </a:t>
            </a:r>
            <a:r>
              <a:rPr lang="fr-FR" sz="2800" dirty="0" smtClean="0"/>
              <a:t>ou </a:t>
            </a:r>
            <a:r>
              <a:rPr lang="fr-FR" sz="2800" b="1" dirty="0" smtClean="0"/>
              <a:t>«  Le fils prodigue à la taverne »</a:t>
            </a:r>
            <a:br>
              <a:rPr lang="fr-FR" sz="2800" b="1" dirty="0" smtClean="0"/>
            </a:br>
            <a:r>
              <a:rPr lang="fr-FR" sz="2800" dirty="0" smtClean="0"/>
              <a:t>1636 ( 161x131cm) Musée de Dresde</a:t>
            </a:r>
            <a:br>
              <a:rPr lang="fr-FR" sz="2800" dirty="0" smtClean="0"/>
            </a:br>
            <a:r>
              <a:rPr lang="fr-FR" sz="2800" dirty="0"/>
              <a:t/>
            </a:r>
            <a:br>
              <a:rPr lang="fr-FR" sz="2800" dirty="0"/>
            </a:br>
            <a:r>
              <a:rPr lang="fr-FR" sz="2800" dirty="0" smtClean="0"/>
              <a:t>La scène se situe dans une taverne ou une maison close</a:t>
            </a:r>
            <a:br>
              <a:rPr lang="fr-FR" sz="2800" dirty="0" smtClean="0"/>
            </a:br>
            <a:r>
              <a:rPr lang="fr-FR" sz="2800" dirty="0" smtClean="0"/>
              <a:t>Rembrandt est richement vêtu, souriant avec un regard provocant Il a une chope de bière à la main</a:t>
            </a:r>
            <a:br>
              <a:rPr lang="fr-FR" sz="2800" dirty="0" smtClean="0"/>
            </a:br>
            <a:r>
              <a:rPr lang="fr-FR" sz="2800" dirty="0" smtClean="0"/>
              <a:t>et semble porter un toast, une épée pend à sa ceinture.</a:t>
            </a:r>
            <a:br>
              <a:rPr lang="fr-FR" sz="2800" dirty="0" smtClean="0"/>
            </a:br>
            <a:r>
              <a:rPr lang="fr-FR" sz="2800" dirty="0" smtClean="0"/>
              <a:t>Saskia est assise sur ses genoux ( telle une prostituée) Elle est richement vêtue d’une robe de soie brodée et parée de bijoux</a:t>
            </a:r>
            <a:br>
              <a:rPr lang="fr-FR" sz="2800" dirty="0" smtClean="0"/>
            </a:br>
            <a:r>
              <a:rPr lang="fr-FR" sz="2800" dirty="0" smtClean="0"/>
              <a:t>Il lui tient la taille, s’apprêtant peut être à lui caresser les fesses</a:t>
            </a:r>
            <a:br>
              <a:rPr lang="fr-FR" sz="2800" dirty="0" smtClean="0"/>
            </a:br>
            <a:r>
              <a:rPr lang="fr-FR" sz="2800" dirty="0"/>
              <a:t/>
            </a:r>
            <a:br>
              <a:rPr lang="fr-FR" sz="2800" dirty="0"/>
            </a:br>
            <a:r>
              <a:rPr lang="fr-FR" sz="2800" dirty="0" smtClean="0"/>
              <a:t>Référence au texte de l’Evangile sur «  le </a:t>
            </a:r>
            <a:r>
              <a:rPr lang="fr-FR" sz="2800" dirty="0" smtClean="0"/>
              <a:t>Fils Prodigue</a:t>
            </a:r>
            <a:r>
              <a:rPr lang="fr-FR" sz="2800" dirty="0" smtClean="0"/>
              <a:t> »</a:t>
            </a:r>
            <a:endParaRPr lang="fr-FR" sz="2800" b="1" dirty="0"/>
          </a:p>
        </p:txBody>
      </p:sp>
    </p:spTree>
    <p:extLst>
      <p:ext uri="{BB962C8B-B14F-4D97-AF65-F5344CB8AC3E}">
        <p14:creationId xmlns:p14="http://schemas.microsoft.com/office/powerpoint/2010/main" val="24131680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2223" y="1915207"/>
            <a:ext cx="10487378" cy="1325563"/>
          </a:xfrm>
        </p:spPr>
        <p:txBody>
          <a:bodyPr>
            <a:normAutofit fontScale="90000"/>
          </a:bodyPr>
          <a:lstStyle/>
          <a:p>
            <a:r>
              <a:rPr lang="fr-FR" sz="2800" b="1" dirty="0" smtClean="0"/>
              <a:t>« Danaé » </a:t>
            </a:r>
            <a:r>
              <a:rPr lang="fr-FR" sz="2800" b="1" u="sng" dirty="0" smtClean="0"/>
              <a:t>1636 et1643</a:t>
            </a:r>
            <a:br>
              <a:rPr lang="fr-FR" sz="2800" b="1" u="sng" dirty="0" smtClean="0"/>
            </a:br>
            <a:r>
              <a:rPr lang="fr-FR" sz="2800" dirty="0" smtClean="0"/>
              <a:t>(185x203cm) Musée de l’Ermitage St Pétersbourg</a:t>
            </a:r>
            <a:br>
              <a:rPr lang="fr-FR" sz="2800" dirty="0" smtClean="0"/>
            </a:br>
            <a:r>
              <a:rPr lang="fr-FR" sz="2800" dirty="0"/>
              <a:t/>
            </a:r>
            <a:br>
              <a:rPr lang="fr-FR" sz="2800" dirty="0"/>
            </a:br>
            <a:r>
              <a:rPr lang="fr-FR" sz="2800" dirty="0" smtClean="0"/>
              <a:t>Dans la version de 1636, c’est sa femme Saskia qui sert de modèle, un repentir fera modifier le visage de Danaé pour lui donner les traits de sa maitresse; de même dans la 1</a:t>
            </a:r>
            <a:r>
              <a:rPr lang="fr-FR" sz="2800" baseline="30000" dirty="0" smtClean="0"/>
              <a:t>ère</a:t>
            </a:r>
            <a:r>
              <a:rPr lang="fr-FR" sz="2800" dirty="0" smtClean="0"/>
              <a:t> version il avait illustré la pluie de pièces d’or qu’il supprimera dans la 2</a:t>
            </a:r>
            <a:r>
              <a:rPr lang="fr-FR" sz="2800" baseline="30000" dirty="0" smtClean="0"/>
              <a:t>nde</a:t>
            </a:r>
            <a:r>
              <a:rPr lang="fr-FR" sz="2800" dirty="0" smtClean="0"/>
              <a:t> version ne laissant deviner l’arrivée de Zeus qu’à travers le rayon lumineux</a:t>
            </a:r>
            <a:br>
              <a:rPr lang="fr-FR" sz="2800" dirty="0" smtClean="0"/>
            </a:br>
            <a:r>
              <a:rPr lang="fr-FR" sz="2800" dirty="0"/>
              <a:t/>
            </a:r>
            <a:br>
              <a:rPr lang="fr-FR" sz="2800" dirty="0"/>
            </a:br>
            <a:r>
              <a:rPr lang="fr-FR" sz="2800" dirty="0" smtClean="0"/>
              <a:t>A noter que l’angelot qui volète a les mains attachées pour évoquer la condition de Danaé que son père avait enfermée dans une tour</a:t>
            </a:r>
            <a:r>
              <a:rPr lang="fr-FR" sz="2800" dirty="0"/>
              <a:t/>
            </a:r>
            <a:br>
              <a:rPr lang="fr-FR" sz="2800" dirty="0"/>
            </a:br>
            <a:endParaRPr lang="fr-FR" sz="2800" dirty="0"/>
          </a:p>
        </p:txBody>
      </p:sp>
      <p:sp>
        <p:nvSpPr>
          <p:cNvPr id="3" name="ZoneTexte 2"/>
          <p:cNvSpPr txBox="1"/>
          <p:nvPr/>
        </p:nvSpPr>
        <p:spPr>
          <a:xfrm>
            <a:off x="5754852" y="165053"/>
            <a:ext cx="6106510" cy="646331"/>
          </a:xfrm>
          <a:prstGeom prst="rect">
            <a:avLst/>
          </a:prstGeom>
          <a:noFill/>
        </p:spPr>
        <p:txBody>
          <a:bodyPr wrap="square" rtlCol="0">
            <a:spAutoFit/>
          </a:bodyPr>
          <a:lstStyle/>
          <a:p>
            <a:r>
              <a:rPr lang="fr-FR" b="1" i="1" dirty="0" smtClean="0"/>
              <a:t>Ce tableau avait été vandalisé à l’acide sulfurique en 1985 puis a été restauré</a:t>
            </a:r>
            <a:endParaRPr lang="fr-FR" b="1" i="1" dirty="0"/>
          </a:p>
        </p:txBody>
      </p:sp>
    </p:spTree>
    <p:extLst>
      <p:ext uri="{BB962C8B-B14F-4D97-AF65-F5344CB8AC3E}">
        <p14:creationId xmlns:p14="http://schemas.microsoft.com/office/powerpoint/2010/main" val="4011017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2178" y="3260725"/>
            <a:ext cx="11362072" cy="1325563"/>
          </a:xfrm>
        </p:spPr>
        <p:txBody>
          <a:bodyPr>
            <a:normAutofit fontScale="90000"/>
          </a:bodyPr>
          <a:lstStyle/>
          <a:p>
            <a:r>
              <a:rPr lang="fr-FR" sz="2800" b="1" dirty="0" smtClean="0"/>
              <a:t>« La Mère de Rembrandt » </a:t>
            </a:r>
            <a:r>
              <a:rPr lang="fr-FR" sz="2800" dirty="0" smtClean="0"/>
              <a:t>1639</a:t>
            </a:r>
            <a:br>
              <a:rPr lang="fr-FR" sz="2800" dirty="0" smtClean="0"/>
            </a:br>
            <a:r>
              <a:rPr lang="fr-FR" sz="2800" dirty="0" smtClean="0"/>
              <a:t>huile sur bois ( 80x62cm) Museum Vienne</a:t>
            </a:r>
            <a:br>
              <a:rPr lang="fr-FR" sz="2800" dirty="0" smtClean="0"/>
            </a:br>
            <a:r>
              <a:rPr lang="fr-FR" sz="2800" dirty="0"/>
              <a:t/>
            </a:r>
            <a:br>
              <a:rPr lang="fr-FR" sz="2800" dirty="0"/>
            </a:br>
            <a:r>
              <a:rPr lang="fr-FR" sz="2800" dirty="0" smtClean="0"/>
              <a:t/>
            </a:r>
            <a:br>
              <a:rPr lang="fr-FR" sz="2800" dirty="0" smtClean="0"/>
            </a:br>
            <a:r>
              <a:rPr lang="fr-FR" sz="2800" dirty="0" smtClean="0"/>
              <a:t>REMBRANDT excelle dans l’art du portrait.</a:t>
            </a:r>
            <a:br>
              <a:rPr lang="fr-FR" sz="2800" dirty="0" smtClean="0"/>
            </a:br>
            <a:r>
              <a:rPr lang="fr-FR" sz="2800" dirty="0" smtClean="0"/>
              <a:t>Il a souvent représenté ses proches</a:t>
            </a:r>
            <a:br>
              <a:rPr lang="fr-FR" sz="2800" dirty="0" smtClean="0"/>
            </a:br>
            <a:r>
              <a:rPr lang="fr-FR" sz="2800" dirty="0"/>
              <a:t/>
            </a:r>
            <a:br>
              <a:rPr lang="fr-FR" sz="2800" dirty="0"/>
            </a:br>
            <a:r>
              <a:rPr lang="fr-FR" sz="2800" dirty="0" smtClean="0"/>
              <a:t>Traité dans un camaïeu de couleurs sombres où seul le bijou semble éclairer le visage de la vieille femme </a:t>
            </a:r>
            <a:br>
              <a:rPr lang="fr-FR" sz="2800" dirty="0" smtClean="0"/>
            </a:br>
            <a:r>
              <a:rPr lang="fr-FR" sz="2800" dirty="0" smtClean="0"/>
              <a:t>Son visage songeur est traité avec beaucoup de réalisme : regard fatigué,  rides profondes, peau desséchée obtenues  par l’utilisation de petits coups de brosse et des couches de peinture +ou – épaisses qui créent ainsi des zones d’ombre et de lumière</a:t>
            </a:r>
            <a:br>
              <a:rPr lang="fr-FR" sz="2800" dirty="0" smtClean="0"/>
            </a:br>
            <a:r>
              <a:rPr lang="fr-FR" sz="2800" dirty="0" smtClean="0"/>
              <a:t>Elle s’appuie de ses 2 mains sur sa canne ce qui renforce le côté mélancolique</a:t>
            </a:r>
            <a:br>
              <a:rPr lang="fr-FR" sz="2800" dirty="0" smtClean="0"/>
            </a:br>
            <a:r>
              <a:rPr lang="fr-FR" sz="2800" dirty="0"/>
              <a:t/>
            </a:r>
            <a:br>
              <a:rPr lang="fr-FR" sz="2800" dirty="0"/>
            </a:br>
            <a:r>
              <a:rPr lang="fr-FR" sz="2800" dirty="0" smtClean="0"/>
              <a:t/>
            </a:r>
            <a:br>
              <a:rPr lang="fr-FR" sz="2800" dirty="0" smtClean="0"/>
            </a:br>
            <a:r>
              <a:rPr lang="fr-FR" sz="2800" dirty="0"/>
              <a:t/>
            </a:r>
            <a:br>
              <a:rPr lang="fr-FR" sz="2800" dirty="0"/>
            </a:br>
            <a:endParaRPr lang="fr-FR" sz="2800" dirty="0"/>
          </a:p>
        </p:txBody>
      </p:sp>
    </p:spTree>
    <p:extLst>
      <p:ext uri="{BB962C8B-B14F-4D97-AF65-F5344CB8AC3E}">
        <p14:creationId xmlns:p14="http://schemas.microsoft.com/office/powerpoint/2010/main" val="3913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8311" y="1121479"/>
            <a:ext cx="11593689" cy="1325563"/>
          </a:xfrm>
        </p:spPr>
        <p:txBody>
          <a:bodyPr>
            <a:normAutofit fontScale="90000"/>
          </a:bodyPr>
          <a:lstStyle/>
          <a:p>
            <a:r>
              <a:rPr lang="fr-FR" sz="3200" b="1" dirty="0" smtClean="0"/>
              <a:t>« Autoportrait » </a:t>
            </a:r>
            <a:r>
              <a:rPr lang="fr-FR" sz="3200" dirty="0" smtClean="0"/>
              <a:t>1621-22</a:t>
            </a:r>
            <a:br>
              <a:rPr lang="fr-FR" sz="3200" dirty="0" smtClean="0"/>
            </a:br>
            <a:r>
              <a:rPr lang="fr-FR" sz="3200" dirty="0" smtClean="0"/>
              <a:t>(81x69,5cm)Alte Pinakothek Munich</a:t>
            </a:r>
            <a:br>
              <a:rPr lang="fr-FR" sz="3200" dirty="0" smtClean="0"/>
            </a:br>
            <a:r>
              <a:rPr lang="fr-FR" sz="3200" dirty="0"/>
              <a:t/>
            </a:r>
            <a:br>
              <a:rPr lang="fr-FR" sz="3200" dirty="0"/>
            </a:br>
            <a:r>
              <a:rPr lang="fr-FR" sz="3200" dirty="0" smtClean="0"/>
              <a:t/>
            </a:r>
            <a:br>
              <a:rPr lang="fr-FR" sz="3200" dirty="0" smtClean="0"/>
            </a:br>
            <a:r>
              <a:rPr lang="fr-FR" sz="3200" dirty="0" smtClean="0"/>
              <a:t>Remarquable travail où il se représente à peine âgé de 22 ans : beaucoup de fraicheur, de délicatesse et une certaine détermination dans son visage en pleine lumière </a:t>
            </a:r>
            <a:endParaRPr lang="fr-FR" sz="3200" dirty="0"/>
          </a:p>
        </p:txBody>
      </p:sp>
      <p:sp>
        <p:nvSpPr>
          <p:cNvPr id="3" name="Rectangle 2"/>
          <p:cNvSpPr/>
          <p:nvPr/>
        </p:nvSpPr>
        <p:spPr>
          <a:xfrm>
            <a:off x="306716" y="3560423"/>
            <a:ext cx="9322706" cy="461665"/>
          </a:xfrm>
          <a:prstGeom prst="rect">
            <a:avLst/>
          </a:prstGeom>
        </p:spPr>
        <p:txBody>
          <a:bodyPr wrap="square">
            <a:spAutoFit/>
          </a:bodyPr>
          <a:lstStyle/>
          <a:p>
            <a:r>
              <a:rPr lang="fr-FR" b="1" dirty="0"/>
              <a:t>«</a:t>
            </a:r>
            <a:r>
              <a:rPr lang="fr-FR" sz="2400" b="1" dirty="0"/>
              <a:t> Frank Snyders et sa femme »  </a:t>
            </a:r>
            <a:r>
              <a:rPr lang="fr-FR" sz="2400" dirty="0"/>
              <a:t>1621(83x110cm)</a:t>
            </a:r>
            <a:endParaRPr lang="fr-FR" sz="2400" dirty="0"/>
          </a:p>
        </p:txBody>
      </p:sp>
      <p:sp>
        <p:nvSpPr>
          <p:cNvPr id="4" name="Rectangle 3"/>
          <p:cNvSpPr/>
          <p:nvPr/>
        </p:nvSpPr>
        <p:spPr>
          <a:xfrm>
            <a:off x="598310" y="4272677"/>
            <a:ext cx="11311467" cy="2308324"/>
          </a:xfrm>
          <a:prstGeom prst="rect">
            <a:avLst/>
          </a:prstGeom>
        </p:spPr>
        <p:txBody>
          <a:bodyPr wrap="square">
            <a:spAutoFit/>
          </a:bodyPr>
          <a:lstStyle/>
          <a:p>
            <a:r>
              <a:rPr lang="fr-FR" sz="2400" dirty="0"/>
              <a:t>Reconnu comme portraitiste, il représente ici un «  collègue » le peintre animalier Snyders avec son épouse Margarita dans une élégance aristocratique, peu de couleurs hormis les broderies, la fraise qui </a:t>
            </a:r>
            <a:r>
              <a:rPr lang="fr-FR" sz="2400" dirty="0" smtClean="0"/>
              <a:t>illuminent </a:t>
            </a:r>
            <a:r>
              <a:rPr lang="fr-FR" sz="2400" dirty="0"/>
              <a:t>le tableau.</a:t>
            </a:r>
            <a:br>
              <a:rPr lang="fr-FR" sz="2400" dirty="0"/>
            </a:br>
            <a:r>
              <a:rPr lang="fr-FR" sz="2400" dirty="0"/>
              <a:t>Les regards sont expressifs</a:t>
            </a:r>
            <a:br>
              <a:rPr lang="fr-FR" sz="2400" dirty="0"/>
            </a:br>
            <a:r>
              <a:rPr lang="fr-FR" sz="2400" dirty="0"/>
              <a:t>Ils se tiennent la main: symboles de leur fidélité conjugale et d’affection mutuelle.</a:t>
            </a:r>
            <a:br>
              <a:rPr lang="fr-FR" sz="2400" dirty="0"/>
            </a:br>
            <a:r>
              <a:rPr lang="fr-FR" sz="2400" dirty="0"/>
              <a:t>On note un effet de perspective atmosphérique à droite</a:t>
            </a:r>
          </a:p>
        </p:txBody>
      </p:sp>
    </p:spTree>
    <p:extLst>
      <p:ext uri="{BB962C8B-B14F-4D97-AF65-F5344CB8AC3E}">
        <p14:creationId xmlns:p14="http://schemas.microsoft.com/office/powerpoint/2010/main" val="42775162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5468" y="2001987"/>
            <a:ext cx="11513152" cy="1325563"/>
          </a:xfrm>
        </p:spPr>
        <p:txBody>
          <a:bodyPr>
            <a:noAutofit/>
          </a:bodyPr>
          <a:lstStyle/>
          <a:p>
            <a:r>
              <a:rPr lang="fr-FR" sz="2800" b="1" dirty="0" smtClean="0"/>
              <a:t>« La Sainte Famille » </a:t>
            </a:r>
            <a:r>
              <a:rPr lang="fr-FR" sz="2800" dirty="0" smtClean="0"/>
              <a:t>1640 – huile sur bois-</a:t>
            </a:r>
            <a:br>
              <a:rPr lang="fr-FR" sz="2800" dirty="0" smtClean="0"/>
            </a:br>
            <a:r>
              <a:rPr lang="fr-FR" sz="2800" dirty="0" smtClean="0"/>
              <a:t>(41x34cm) Musée du Louvre</a:t>
            </a:r>
            <a:br>
              <a:rPr lang="fr-FR" sz="2800" dirty="0" smtClean="0"/>
            </a:br>
            <a:r>
              <a:rPr lang="fr-FR" sz="2800" dirty="0" smtClean="0"/>
              <a:t>(A réalisé plusieurs tableaux sur ce thème)</a:t>
            </a:r>
            <a:br>
              <a:rPr lang="fr-FR" sz="2800" dirty="0" smtClean="0"/>
            </a:br>
            <a:r>
              <a:rPr lang="fr-FR" sz="2800" dirty="0"/>
              <a:t/>
            </a:r>
            <a:br>
              <a:rPr lang="fr-FR" sz="2800" dirty="0"/>
            </a:br>
            <a:r>
              <a:rPr lang="fr-FR" sz="2800" dirty="0" smtClean="0"/>
              <a:t>Marie et l’enfant sont au centre du tableau, en pleine lumière. On y voit le bébé cherchant le sein maternel tandis qu’Elisabeth s’est arrêtée de lire pour regarder l’enfant avec tendresse et que Joseph s’affaire à ses activités de menuisier</a:t>
            </a:r>
            <a:br>
              <a:rPr lang="fr-FR" sz="2800" dirty="0" smtClean="0"/>
            </a:br>
            <a:r>
              <a:rPr lang="fr-FR" sz="2800" dirty="0"/>
              <a:t/>
            </a:r>
            <a:br>
              <a:rPr lang="fr-FR" sz="2800" dirty="0"/>
            </a:br>
            <a:r>
              <a:rPr lang="fr-FR" sz="2800" dirty="0" smtClean="0"/>
              <a:t>Ce qui est intéressant c’est qu’il plante le décor dans un lieu contemporain : fenêtre flamande typique, chat endormi près de la cheminée</a:t>
            </a:r>
            <a:br>
              <a:rPr lang="fr-FR" sz="2800" dirty="0" smtClean="0"/>
            </a:br>
            <a:r>
              <a:rPr lang="fr-FR" sz="2800" dirty="0"/>
              <a:t/>
            </a:r>
            <a:br>
              <a:rPr lang="fr-FR" sz="2800" dirty="0"/>
            </a:br>
            <a:endParaRPr lang="fr-FR" sz="2800" dirty="0"/>
          </a:p>
        </p:txBody>
      </p:sp>
    </p:spTree>
    <p:extLst>
      <p:ext uri="{BB962C8B-B14F-4D97-AF65-F5344CB8AC3E}">
        <p14:creationId xmlns:p14="http://schemas.microsoft.com/office/powerpoint/2010/main" val="10047120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3467" y="3176058"/>
            <a:ext cx="11548533" cy="1325563"/>
          </a:xfrm>
        </p:spPr>
        <p:txBody>
          <a:bodyPr>
            <a:noAutofit/>
          </a:bodyPr>
          <a:lstStyle/>
          <a:p>
            <a:r>
              <a:rPr lang="fr-FR" sz="2800" b="1" dirty="0" smtClean="0"/>
              <a:t>« Portrait de Saskia au chapeau rouge »</a:t>
            </a:r>
            <a:r>
              <a:rPr lang="fr-FR" sz="2800" dirty="0" smtClean="0"/>
              <a:t/>
            </a:r>
            <a:br>
              <a:rPr lang="fr-FR" sz="2800" dirty="0" smtClean="0"/>
            </a:br>
            <a:r>
              <a:rPr lang="fr-FR" sz="2800" b="1" u="sng" dirty="0" smtClean="0"/>
              <a:t>1633 et modifié en 1642  </a:t>
            </a:r>
            <a:r>
              <a:rPr lang="fr-FR" sz="2800" dirty="0" smtClean="0"/>
              <a:t>(99x78cm) </a:t>
            </a:r>
            <a:br>
              <a:rPr lang="fr-FR" sz="2800" dirty="0" smtClean="0"/>
            </a:br>
            <a:r>
              <a:rPr lang="fr-FR" sz="2800" dirty="0" smtClean="0"/>
              <a:t>Musée de Kassel</a:t>
            </a:r>
            <a:br>
              <a:rPr lang="fr-FR" sz="2800" dirty="0" smtClean="0"/>
            </a:br>
            <a:r>
              <a:rPr lang="fr-FR" sz="2800" dirty="0"/>
              <a:t/>
            </a:r>
            <a:br>
              <a:rPr lang="fr-FR" sz="2800" dirty="0"/>
            </a:br>
            <a:r>
              <a:rPr lang="fr-FR" sz="2800" dirty="0" smtClean="0"/>
              <a:t>Un portrait de ¾  représentant la jeune femme vêtue telle une riche aristocrate avec un certain clin d’œil à la mode de la Renaissance</a:t>
            </a:r>
            <a:br>
              <a:rPr lang="fr-FR" sz="2800" dirty="0" smtClean="0"/>
            </a:br>
            <a:r>
              <a:rPr lang="fr-FR" sz="2800" dirty="0" smtClean="0"/>
              <a:t>Elle semble s’avancer, sortir de l’obscurité</a:t>
            </a:r>
            <a:br>
              <a:rPr lang="fr-FR" sz="2800" dirty="0" smtClean="0"/>
            </a:br>
            <a:r>
              <a:rPr lang="fr-FR" sz="2800" dirty="0"/>
              <a:t/>
            </a:r>
            <a:br>
              <a:rPr lang="fr-FR" sz="2800" dirty="0"/>
            </a:br>
            <a:r>
              <a:rPr lang="fr-FR" sz="2800" dirty="0" smtClean="0"/>
              <a:t>En 1642, REMBRANDT a ajouté la plume sur le chapeau : signe de la fragilité de la vie; ce portrait est touchant car il semble offrir une image idéale et éternelle</a:t>
            </a:r>
            <a:br>
              <a:rPr lang="fr-FR" sz="2800" dirty="0" smtClean="0"/>
            </a:br>
            <a:r>
              <a:rPr lang="fr-FR" sz="2800" dirty="0" smtClean="0"/>
              <a:t/>
            </a:r>
            <a:br>
              <a:rPr lang="fr-FR" sz="2800" dirty="0" smtClean="0"/>
            </a:br>
            <a:r>
              <a:rPr lang="fr-FR" sz="2800" dirty="0"/>
              <a:t/>
            </a:r>
            <a:br>
              <a:rPr lang="fr-FR" sz="2800" dirty="0"/>
            </a:br>
            <a:endParaRPr lang="fr-FR" sz="2800" dirty="0"/>
          </a:p>
        </p:txBody>
      </p:sp>
    </p:spTree>
    <p:extLst>
      <p:ext uri="{BB962C8B-B14F-4D97-AF65-F5344CB8AC3E}">
        <p14:creationId xmlns:p14="http://schemas.microsoft.com/office/powerpoint/2010/main" val="12124765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7379" y="1767285"/>
            <a:ext cx="11559822" cy="1325563"/>
          </a:xfrm>
        </p:spPr>
        <p:txBody>
          <a:bodyPr>
            <a:noAutofit/>
          </a:bodyPr>
          <a:lstStyle/>
          <a:p>
            <a:r>
              <a:rPr lang="fr-FR" sz="2800" b="1" dirty="0" smtClean="0"/>
              <a:t>« La Ronde de Nuit » </a:t>
            </a:r>
            <a:r>
              <a:rPr lang="fr-FR" sz="2800" dirty="0" smtClean="0"/>
              <a:t>ou</a:t>
            </a:r>
            <a:br>
              <a:rPr lang="fr-FR" sz="2800" dirty="0" smtClean="0"/>
            </a:br>
            <a:r>
              <a:rPr lang="fr-FR" sz="2800" b="1" dirty="0" smtClean="0"/>
              <a:t>« La Compagnie du capitaine Frans Banning Cocq »</a:t>
            </a:r>
            <a:r>
              <a:rPr lang="fr-FR" sz="2800" dirty="0" smtClean="0"/>
              <a:t>1642 (</a:t>
            </a:r>
            <a:r>
              <a:rPr lang="fr-FR" sz="2800" u="sng" dirty="0" smtClean="0"/>
              <a:t>359x438cm</a:t>
            </a:r>
            <a:r>
              <a:rPr lang="fr-FR" sz="2800" dirty="0" smtClean="0"/>
              <a:t>) </a:t>
            </a:r>
            <a:br>
              <a:rPr lang="fr-FR" sz="2800" dirty="0" smtClean="0"/>
            </a:br>
            <a:r>
              <a:rPr lang="fr-FR" sz="2800" dirty="0" smtClean="0"/>
              <a:t>Rijksmuseum Amsterdam</a:t>
            </a:r>
            <a:br>
              <a:rPr lang="fr-FR" sz="2800" dirty="0" smtClean="0"/>
            </a:br>
            <a:r>
              <a:rPr lang="fr-FR" sz="2800" dirty="0"/>
              <a:t/>
            </a:r>
            <a:br>
              <a:rPr lang="fr-FR" sz="2800" dirty="0"/>
            </a:br>
            <a:r>
              <a:rPr lang="fr-FR" sz="2800" i="1" dirty="0" smtClean="0"/>
              <a:t>La commande pour la maison des Arquebusiers </a:t>
            </a:r>
            <a:r>
              <a:rPr lang="fr-FR" sz="2800" i="1" dirty="0" smtClean="0">
                <a:solidFill>
                  <a:schemeClr val="accent1"/>
                </a:solidFill>
              </a:rPr>
              <a:t>*</a:t>
            </a:r>
            <a:r>
              <a:rPr lang="fr-FR" sz="2800" i="1" dirty="0" smtClean="0"/>
              <a:t>d’Amsterdam</a:t>
            </a:r>
            <a:r>
              <a:rPr lang="fr-FR" sz="2800" i="1" dirty="0" smtClean="0"/>
              <a:t>, (sans doute à l’occasion de la visite de Marie de Médicis à Amsterdam en 1638) précisait que le capitaine Banning et sa compagnie devaient être représentés grandeur nature</a:t>
            </a:r>
            <a:r>
              <a:rPr lang="fr-FR" sz="2800" dirty="0" smtClean="0"/>
              <a:t/>
            </a:r>
            <a:br>
              <a:rPr lang="fr-FR" sz="2800" dirty="0" smtClean="0"/>
            </a:br>
            <a:r>
              <a:rPr lang="fr-FR" sz="2800" dirty="0"/>
              <a:t/>
            </a:r>
            <a:br>
              <a:rPr lang="fr-FR" sz="2800" dirty="0"/>
            </a:br>
            <a:endParaRPr lang="fr-FR" sz="2800" dirty="0"/>
          </a:p>
        </p:txBody>
      </p:sp>
      <p:sp>
        <p:nvSpPr>
          <p:cNvPr id="3" name="ZoneTexte 2"/>
          <p:cNvSpPr txBox="1"/>
          <p:nvPr/>
        </p:nvSpPr>
        <p:spPr>
          <a:xfrm>
            <a:off x="0" y="6182296"/>
            <a:ext cx="10825655" cy="461665"/>
          </a:xfrm>
          <a:prstGeom prst="rect">
            <a:avLst/>
          </a:prstGeom>
          <a:noFill/>
        </p:spPr>
        <p:txBody>
          <a:bodyPr wrap="square" rtlCol="0">
            <a:spAutoFit/>
          </a:bodyPr>
          <a:lstStyle/>
          <a:p>
            <a:r>
              <a:rPr lang="fr-FR" sz="2400" i="1" dirty="0" smtClean="0">
                <a:solidFill>
                  <a:schemeClr val="accent1"/>
                </a:solidFill>
              </a:rPr>
              <a:t>* Chargés de la défense de la ville – sorte de milice -puis compagnie d’apparat</a:t>
            </a:r>
            <a:endParaRPr lang="fr-FR" sz="2400" i="1" dirty="0">
              <a:solidFill>
                <a:schemeClr val="accent1"/>
              </a:solidFill>
            </a:endParaRPr>
          </a:p>
        </p:txBody>
      </p:sp>
      <p:sp>
        <p:nvSpPr>
          <p:cNvPr id="4" name="Rectangle 3"/>
          <p:cNvSpPr/>
          <p:nvPr/>
        </p:nvSpPr>
        <p:spPr>
          <a:xfrm>
            <a:off x="327378" y="3718679"/>
            <a:ext cx="12011377" cy="2492990"/>
          </a:xfrm>
          <a:prstGeom prst="rect">
            <a:avLst/>
          </a:prstGeom>
        </p:spPr>
        <p:txBody>
          <a:bodyPr wrap="square">
            <a:spAutoFit/>
          </a:bodyPr>
          <a:lstStyle/>
          <a:p>
            <a:r>
              <a:rPr lang="fr-FR" sz="2400" dirty="0"/>
              <a:t>Le lieu décrit n’est pas identifié de façon certaine mais on pense </a:t>
            </a:r>
            <a:r>
              <a:rPr lang="fr-FR" sz="2400" dirty="0" smtClean="0"/>
              <a:t>qu’</a:t>
            </a:r>
            <a:r>
              <a:rPr lang="fr-FR" sz="2400" dirty="0" err="1" smtClean="0"/>
              <a:t>ils’agit</a:t>
            </a:r>
            <a:r>
              <a:rPr lang="fr-FR" sz="2400" dirty="0" smtClean="0"/>
              <a:t> </a:t>
            </a:r>
            <a:r>
              <a:rPr lang="fr-FR" sz="2400" dirty="0"/>
              <a:t>d’une porte triomphale érigée spécialement pour l’entrée de Marie </a:t>
            </a:r>
            <a:r>
              <a:rPr lang="fr-FR" sz="2400" dirty="0" smtClean="0"/>
              <a:t>de Médicis </a:t>
            </a:r>
            <a:r>
              <a:rPr lang="fr-FR" sz="2400" dirty="0"/>
              <a:t>à Amsterdam en 1634 (il se serait inspiré d’une eau-forte de 1638)</a:t>
            </a:r>
            <a:br>
              <a:rPr lang="fr-FR" sz="2400" dirty="0"/>
            </a:br>
            <a:r>
              <a:rPr lang="fr-FR" sz="2400" dirty="0"/>
              <a:t>Les lances forment des lignes ( verticales et diagonales) dans la composition</a:t>
            </a:r>
            <a:br>
              <a:rPr lang="fr-FR" sz="2400" dirty="0"/>
            </a:br>
            <a:r>
              <a:rPr lang="fr-FR" sz="2400" dirty="0"/>
              <a:t/>
            </a:r>
            <a:br>
              <a:rPr lang="fr-FR" sz="2400" dirty="0"/>
            </a:br>
            <a:r>
              <a:rPr lang="fr-FR" dirty="0"/>
              <a:t/>
            </a:r>
            <a:br>
              <a:rPr lang="fr-FR" dirty="0"/>
            </a:br>
            <a:endParaRPr lang="fr-FR" dirty="0"/>
          </a:p>
        </p:txBody>
      </p:sp>
    </p:spTree>
    <p:extLst>
      <p:ext uri="{BB962C8B-B14F-4D97-AF65-F5344CB8AC3E}">
        <p14:creationId xmlns:p14="http://schemas.microsoft.com/office/powerpoint/2010/main" val="29536224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572" y="1642326"/>
            <a:ext cx="11600606" cy="1325563"/>
          </a:xfrm>
        </p:spPr>
        <p:txBody>
          <a:bodyPr>
            <a:noAutofit/>
          </a:bodyPr>
          <a:lstStyle/>
          <a:p>
            <a:r>
              <a:rPr lang="fr-FR" sz="2800" dirty="0"/>
              <a:t>On considère que cette œuvre marque </a:t>
            </a:r>
            <a:r>
              <a:rPr lang="fr-FR" sz="2800" dirty="0" smtClean="0"/>
              <a:t>l’apogée de la peinture de genre hollandaise et un </a:t>
            </a:r>
            <a:r>
              <a:rPr lang="fr-FR" sz="2800" dirty="0"/>
              <a:t>tournant dans le travail du </a:t>
            </a:r>
            <a:r>
              <a:rPr lang="fr-FR" sz="2800" dirty="0" smtClean="0"/>
              <a:t>peintre :</a:t>
            </a:r>
            <a:r>
              <a:rPr lang="fr-FR" sz="2800" dirty="0"/>
              <a:t/>
            </a:r>
            <a:br>
              <a:rPr lang="fr-FR" sz="2800" dirty="0"/>
            </a:br>
            <a:r>
              <a:rPr lang="fr-FR" sz="2800" dirty="0"/>
              <a:t>- contrastes de couleurs </a:t>
            </a:r>
            <a:r>
              <a:rPr lang="fr-FR" sz="2800" dirty="0" smtClean="0"/>
              <a:t>( </a:t>
            </a:r>
            <a:r>
              <a:rPr lang="fr-FR" sz="2800" dirty="0"/>
              <a:t>noir/jaune et rouge)</a:t>
            </a:r>
            <a:br>
              <a:rPr lang="fr-FR" sz="2800" dirty="0"/>
            </a:br>
            <a:r>
              <a:rPr lang="fr-FR" sz="2800" dirty="0"/>
              <a:t>- mouvement ample donnant une force </a:t>
            </a:r>
            <a:r>
              <a:rPr lang="fr-FR" sz="2800" dirty="0" smtClean="0"/>
              <a:t>rythmique ( auparavant </a:t>
            </a:r>
            <a:r>
              <a:rPr lang="fr-FR" sz="2800" dirty="0" smtClean="0"/>
              <a:t>les portraits </a:t>
            </a:r>
            <a:r>
              <a:rPr lang="fr-FR" sz="2800" dirty="0" smtClean="0"/>
              <a:t>de groupe étaient </a:t>
            </a:r>
            <a:r>
              <a:rPr lang="fr-FR" sz="2800" dirty="0" smtClean="0"/>
              <a:t>statiques)avec </a:t>
            </a:r>
            <a:r>
              <a:rPr lang="fr-FR" sz="2800" dirty="0" smtClean="0"/>
              <a:t>encore un travail sur le clair obscur presque ténébriste</a:t>
            </a:r>
            <a:br>
              <a:rPr lang="fr-FR" sz="2800" dirty="0" smtClean="0"/>
            </a:br>
            <a:r>
              <a:rPr lang="fr-FR" sz="2800" dirty="0"/>
              <a:t/>
            </a:r>
            <a:br>
              <a:rPr lang="fr-FR" sz="2800" dirty="0"/>
            </a:br>
            <a:r>
              <a:rPr lang="fr-FR" sz="2800" dirty="0" smtClean="0"/>
              <a:t>A noter que les couleurs se sont noircies à cause de l’utilisation du bitume de Judée</a:t>
            </a:r>
            <a:r>
              <a:rPr lang="fr-FR" sz="2800" dirty="0" smtClean="0">
                <a:solidFill>
                  <a:schemeClr val="accent1"/>
                </a:solidFill>
              </a:rPr>
              <a:t>*</a:t>
            </a:r>
            <a:endParaRPr lang="fr-FR" sz="2800" dirty="0">
              <a:solidFill>
                <a:schemeClr val="accent1"/>
              </a:solidFill>
            </a:endParaRPr>
          </a:p>
        </p:txBody>
      </p:sp>
      <p:sp>
        <p:nvSpPr>
          <p:cNvPr id="5" name="ZoneTexte 4"/>
          <p:cNvSpPr txBox="1"/>
          <p:nvPr/>
        </p:nvSpPr>
        <p:spPr>
          <a:xfrm>
            <a:off x="207572" y="6053959"/>
            <a:ext cx="7168272" cy="830997"/>
          </a:xfrm>
          <a:prstGeom prst="rect">
            <a:avLst/>
          </a:prstGeom>
          <a:noFill/>
        </p:spPr>
        <p:txBody>
          <a:bodyPr wrap="square" rtlCol="0">
            <a:spAutoFit/>
          </a:bodyPr>
          <a:lstStyle/>
          <a:p>
            <a:r>
              <a:rPr lang="fr-FR" sz="2400" i="1" dirty="0" smtClean="0">
                <a:solidFill>
                  <a:schemeClr val="accent1"/>
                </a:solidFill>
              </a:rPr>
              <a:t>* Pigment qui donne une texture laquée de tonalité</a:t>
            </a:r>
          </a:p>
          <a:p>
            <a:r>
              <a:rPr lang="fr-FR" sz="2400" i="1" dirty="0" smtClean="0">
                <a:solidFill>
                  <a:schemeClr val="accent1"/>
                </a:solidFill>
              </a:rPr>
              <a:t> brun foncé</a:t>
            </a:r>
            <a:endParaRPr lang="fr-FR" sz="2400" i="1" dirty="0">
              <a:solidFill>
                <a:schemeClr val="accent1"/>
              </a:solidFill>
            </a:endParaRPr>
          </a:p>
        </p:txBody>
      </p:sp>
    </p:spTree>
    <p:extLst>
      <p:ext uri="{BB962C8B-B14F-4D97-AF65-F5344CB8AC3E}">
        <p14:creationId xmlns:p14="http://schemas.microsoft.com/office/powerpoint/2010/main" val="34116224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8667" y="1032856"/>
            <a:ext cx="11492089" cy="1325563"/>
          </a:xfrm>
        </p:spPr>
        <p:txBody>
          <a:bodyPr>
            <a:normAutofit fontScale="90000"/>
          </a:bodyPr>
          <a:lstStyle/>
          <a:p>
            <a:r>
              <a:rPr lang="fr-FR" sz="2400" dirty="0" smtClean="0"/>
              <a:t>On dénombre </a:t>
            </a:r>
            <a:r>
              <a:rPr lang="fr-FR" sz="2400" b="1" u="sng" dirty="0" smtClean="0"/>
              <a:t>31 personnages </a:t>
            </a:r>
            <a:r>
              <a:rPr lang="fr-FR" sz="2400" dirty="0" smtClean="0"/>
              <a:t>représentés et identifiables</a:t>
            </a:r>
            <a:br>
              <a:rPr lang="fr-FR" sz="2400" dirty="0" smtClean="0"/>
            </a:br>
            <a:r>
              <a:rPr lang="fr-FR" sz="2400" dirty="0"/>
              <a:t/>
            </a:r>
            <a:br>
              <a:rPr lang="fr-FR" sz="2400" dirty="0"/>
            </a:br>
            <a:r>
              <a:rPr lang="fr-FR" sz="2400" dirty="0" smtClean="0"/>
              <a:t>- Vêtu de noir avec l’écharpe rouge : le capitaine COCQ ( également bourgmestre d’Amsterdam). Une de ses mains est gantée et tient une immense canne, son autre main ponctue ses propos de commandement</a:t>
            </a:r>
            <a:br>
              <a:rPr lang="fr-FR" sz="2400" dirty="0" smtClean="0"/>
            </a:br>
            <a:r>
              <a:rPr lang="fr-FR" sz="2400" dirty="0" smtClean="0"/>
              <a:t>- À ses côtés, son lieutenant vêtu de jaune avec l’écharpe blanche Il porte l’arme des gardes civiles: une pertuisane</a:t>
            </a:r>
            <a:br>
              <a:rPr lang="fr-FR" sz="2400" dirty="0" smtClean="0"/>
            </a:br>
            <a:r>
              <a:rPr lang="fr-FR" sz="2400" dirty="0" smtClean="0"/>
              <a:t>- Le personnage qui brandit l’étendard </a:t>
            </a:r>
            <a:r>
              <a:rPr lang="fr-FR" sz="2400" dirty="0" smtClean="0"/>
              <a:t>de </a:t>
            </a:r>
            <a:r>
              <a:rPr lang="fr-FR" sz="2400" dirty="0"/>
              <a:t>la compagnie </a:t>
            </a:r>
            <a:r>
              <a:rPr lang="fr-FR" sz="2400" dirty="0" smtClean="0"/>
              <a:t>(rayé bleu et gauche)</a:t>
            </a:r>
            <a:br>
              <a:rPr lang="fr-FR" sz="2400" dirty="0" smtClean="0"/>
            </a:br>
            <a:r>
              <a:rPr lang="fr-FR" sz="2400" dirty="0" smtClean="0"/>
              <a:t>est lui aussi parfaitement reconnaissable</a:t>
            </a:r>
            <a:br>
              <a:rPr lang="fr-FR" sz="2400" dirty="0" smtClean="0"/>
            </a:br>
            <a:r>
              <a:rPr lang="fr-FR" sz="2400" dirty="0" smtClean="0"/>
              <a:t>- le joueur de tambour est Jacob </a:t>
            </a:r>
            <a:r>
              <a:rPr lang="fr-FR" sz="2400" dirty="0" err="1" smtClean="0"/>
              <a:t>Jorisz</a:t>
            </a:r>
            <a:endParaRPr lang="fr-FR" sz="2400" dirty="0"/>
          </a:p>
        </p:txBody>
      </p:sp>
      <p:sp>
        <p:nvSpPr>
          <p:cNvPr id="3" name="Rectangle 2"/>
          <p:cNvSpPr/>
          <p:nvPr/>
        </p:nvSpPr>
        <p:spPr>
          <a:xfrm>
            <a:off x="321733" y="3317796"/>
            <a:ext cx="11525955" cy="4154984"/>
          </a:xfrm>
          <a:prstGeom prst="rect">
            <a:avLst/>
          </a:prstGeom>
        </p:spPr>
        <p:txBody>
          <a:bodyPr wrap="square">
            <a:spAutoFit/>
          </a:bodyPr>
          <a:lstStyle/>
          <a:p>
            <a:r>
              <a:rPr lang="fr-FR" sz="2400" dirty="0"/>
              <a:t>Etrange cette petite fille bizarrement accoutrée avec un poulet qui pend à sa ceinture:</a:t>
            </a:r>
            <a:br>
              <a:rPr lang="fr-FR" sz="2400" dirty="0"/>
            </a:br>
            <a:r>
              <a:rPr lang="fr-FR" sz="2400" dirty="0"/>
              <a:t>- 1 vivandière qui vend des victuailles et des boissons aux soldats comme l’avait fait un prédécesseur de Rembrandt en 1632 pour décrire « l’arrivée de Marie de Médicis à Anvers »</a:t>
            </a:r>
            <a:br>
              <a:rPr lang="fr-FR" sz="2400" dirty="0"/>
            </a:br>
            <a:r>
              <a:rPr lang="fr-FR" sz="2400" dirty="0"/>
              <a:t>Surtout le peintre l’insère dans le groupe sombre des miliciens pour </a:t>
            </a:r>
            <a:r>
              <a:rPr lang="fr-FR" sz="2400" u="sng" dirty="0"/>
              <a:t>obtenir un effet lumineux </a:t>
            </a:r>
            <a:r>
              <a:rPr lang="fr-FR" sz="2400" dirty="0"/>
              <a:t>à cet endroit du tableau</a:t>
            </a:r>
            <a:br>
              <a:rPr lang="fr-FR" sz="2400" dirty="0"/>
            </a:br>
            <a:r>
              <a:rPr lang="fr-FR" sz="2400" dirty="0"/>
              <a:t/>
            </a:r>
            <a:br>
              <a:rPr lang="fr-FR" sz="2400" dirty="0"/>
            </a:br>
            <a:r>
              <a:rPr lang="fr-FR" sz="2400" dirty="0"/>
              <a:t>Le milicien, vêtu de rouge est </a:t>
            </a:r>
            <a:r>
              <a:rPr lang="fr-FR" sz="2400" dirty="0" smtClean="0"/>
              <a:t>entrain </a:t>
            </a:r>
            <a:r>
              <a:rPr lang="fr-FR" sz="2400" dirty="0"/>
              <a:t>de remplir son </a:t>
            </a:r>
            <a:r>
              <a:rPr lang="fr-FR" sz="2400" dirty="0" smtClean="0"/>
              <a:t>arquebuse de </a:t>
            </a:r>
            <a:r>
              <a:rPr lang="fr-FR" sz="2400" dirty="0"/>
              <a:t>poudre ( nombreux flacons </a:t>
            </a:r>
            <a:r>
              <a:rPr lang="fr-FR" sz="2400" dirty="0" smtClean="0"/>
              <a:t>de poudre </a:t>
            </a:r>
            <a:r>
              <a:rPr lang="fr-FR" sz="2400" dirty="0"/>
              <a:t>pendent à sa ceinture)</a:t>
            </a:r>
            <a:br>
              <a:rPr lang="fr-FR" sz="2400" dirty="0"/>
            </a:br>
            <a:r>
              <a:rPr lang="fr-FR" sz="2400" dirty="0"/>
              <a:t/>
            </a:r>
            <a:br>
              <a:rPr lang="fr-FR" sz="2400" dirty="0"/>
            </a:br>
            <a:endParaRPr lang="fr-FR" sz="2400" dirty="0"/>
          </a:p>
        </p:txBody>
      </p:sp>
    </p:spTree>
    <p:extLst>
      <p:ext uri="{BB962C8B-B14F-4D97-AF65-F5344CB8AC3E}">
        <p14:creationId xmlns:p14="http://schemas.microsoft.com/office/powerpoint/2010/main" val="23436815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063" y="1937447"/>
            <a:ext cx="9620327" cy="1325563"/>
          </a:xfrm>
        </p:spPr>
        <p:txBody>
          <a:bodyPr>
            <a:noAutofit/>
          </a:bodyPr>
          <a:lstStyle/>
          <a:p>
            <a:r>
              <a:rPr lang="fr-FR" sz="2800" dirty="0" smtClean="0"/>
              <a:t>Ce chef d’œuvre iconique a une histoire assez mouvementée:</a:t>
            </a:r>
            <a:br>
              <a:rPr lang="fr-FR" sz="2800" dirty="0" smtClean="0"/>
            </a:br>
            <a:r>
              <a:rPr lang="fr-FR" sz="2800" dirty="0" smtClean="0"/>
              <a:t/>
            </a:r>
            <a:br>
              <a:rPr lang="fr-FR" sz="2800" dirty="0" smtClean="0"/>
            </a:br>
            <a:r>
              <a:rPr lang="fr-FR" sz="2800" dirty="0" smtClean="0"/>
              <a:t>- au départ dans la salle des arquebusiers</a:t>
            </a:r>
            <a:br>
              <a:rPr lang="fr-FR" sz="2800" dirty="0" smtClean="0"/>
            </a:br>
            <a:r>
              <a:rPr lang="fr-FR" sz="2800" dirty="0" smtClean="0"/>
              <a:t>- au musée</a:t>
            </a:r>
            <a:br>
              <a:rPr lang="fr-FR" sz="2800" dirty="0" smtClean="0"/>
            </a:br>
            <a:r>
              <a:rPr lang="fr-FR" sz="2800" dirty="0" smtClean="0"/>
              <a:t>- pendant la 2</a:t>
            </a:r>
            <a:r>
              <a:rPr lang="fr-FR" sz="2800" baseline="30000" dirty="0" smtClean="0"/>
              <a:t>nde</a:t>
            </a:r>
            <a:r>
              <a:rPr lang="fr-FR" sz="2800" dirty="0" smtClean="0"/>
              <a:t> guerre mondiale : mis en sécurité dans un château puis enroulée et caché dans un abri</a:t>
            </a:r>
            <a:br>
              <a:rPr lang="fr-FR" sz="2800" dirty="0" smtClean="0"/>
            </a:br>
            <a:r>
              <a:rPr lang="fr-FR" sz="2800" dirty="0" smtClean="0"/>
              <a:t>- retrouve les cimaises du musée en 1945</a:t>
            </a:r>
            <a:br>
              <a:rPr lang="fr-FR" sz="2800" dirty="0" smtClean="0"/>
            </a:br>
            <a:r>
              <a:rPr lang="fr-FR" sz="2800" dirty="0"/>
              <a:t/>
            </a:r>
            <a:br>
              <a:rPr lang="fr-FR" sz="2800" dirty="0"/>
            </a:br>
            <a:r>
              <a:rPr lang="fr-FR" sz="2800" dirty="0" smtClean="0"/>
              <a:t>Il a du subir plusieurs restaurations suite à ces déménagements mais surtout suite à des actes de vandalisme : </a:t>
            </a:r>
            <a:br>
              <a:rPr lang="fr-FR" sz="2800" dirty="0" smtClean="0"/>
            </a:br>
            <a:r>
              <a:rPr lang="fr-FR" sz="2800" dirty="0" smtClean="0"/>
              <a:t>- en 1911 et en 1975: entaillé à plusieurs endroits </a:t>
            </a:r>
            <a:br>
              <a:rPr lang="fr-FR" sz="2800" dirty="0" smtClean="0"/>
            </a:br>
            <a:r>
              <a:rPr lang="fr-FR" sz="2800" dirty="0" smtClean="0"/>
              <a:t>- en 1990 : abimé suite à la projection d’acide sulfurique</a:t>
            </a:r>
            <a:endParaRPr lang="fr-FR" sz="2800" dirty="0"/>
          </a:p>
        </p:txBody>
      </p:sp>
      <p:sp>
        <p:nvSpPr>
          <p:cNvPr id="4" name="AutoShape 2" descr="The Reception of Marie de' Medici in Antwerp, 1632. Creator: Matheus Vro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5" name="AutoShape 4" descr="The Reception of Marie de' Medici in Antwerp, 1632. Creator: Matheus Vroom."/>
          <p:cNvSpPr>
            <a:spLocks noChangeAspect="1" noChangeArrowheads="1"/>
          </p:cNvSpPr>
          <p:nvPr/>
        </p:nvSpPr>
        <p:spPr bwMode="auto">
          <a:xfrm>
            <a:off x="3466334" y="4701270"/>
            <a:ext cx="137368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0214318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130902"/>
            <a:ext cx="11898489" cy="1325563"/>
          </a:xfrm>
        </p:spPr>
        <p:txBody>
          <a:bodyPr>
            <a:normAutofit fontScale="90000"/>
          </a:bodyPr>
          <a:lstStyle/>
          <a:p>
            <a:r>
              <a:rPr lang="fr-FR" sz="2700" b="1" dirty="0" smtClean="0"/>
              <a:t>« Le Christ et la femme adultère » </a:t>
            </a:r>
            <a:r>
              <a:rPr lang="fr-FR" sz="2700" dirty="0" smtClean="0"/>
              <a:t>1644 huile </a:t>
            </a:r>
            <a:r>
              <a:rPr lang="fr-FR" sz="2700" dirty="0" smtClean="0"/>
              <a:t>sur bois ( 84x65cm)National </a:t>
            </a:r>
            <a:r>
              <a:rPr lang="fr-FR" sz="2700" dirty="0" err="1" smtClean="0"/>
              <a:t>Gallery</a:t>
            </a:r>
            <a:r>
              <a:rPr lang="fr-FR" sz="2700" dirty="0" smtClean="0"/>
              <a:t/>
            </a:r>
            <a:br>
              <a:rPr lang="fr-FR" sz="2700" dirty="0" smtClean="0"/>
            </a:br>
            <a:r>
              <a:rPr lang="fr-FR" sz="2700" dirty="0"/>
              <a:t/>
            </a:r>
            <a:br>
              <a:rPr lang="fr-FR" sz="2700" dirty="0"/>
            </a:br>
            <a:r>
              <a:rPr lang="fr-FR" sz="2700" dirty="0" smtClean="0"/>
              <a:t>Dans une foule d’hommes on assiste à la confrontation entre Jésus et les décideurs juifs quant à la sentence ( lapidation) qui doit ou non être appliquée à la coupable</a:t>
            </a:r>
            <a:br>
              <a:rPr lang="fr-FR" sz="2700" dirty="0" smtClean="0"/>
            </a:br>
            <a:r>
              <a:rPr lang="fr-FR" sz="2700" dirty="0" smtClean="0"/>
              <a:t>Le </a:t>
            </a:r>
            <a:r>
              <a:rPr lang="fr-FR" sz="2700" dirty="0" smtClean="0"/>
              <a:t>décor architectural est imposant avec ses nombreuses dorures qui éclairent la scène</a:t>
            </a:r>
            <a:br>
              <a:rPr lang="fr-FR" sz="2700" dirty="0" smtClean="0"/>
            </a:br>
            <a:r>
              <a:rPr lang="fr-FR" sz="2700" dirty="0" smtClean="0"/>
              <a:t>Celle-ci est concentrée au centre avec la femme agenouillée sur les marches de l’autel, en pleurs, face au Christ dont la stature dépasse les autres </a:t>
            </a:r>
            <a:r>
              <a:rPr lang="fr-FR" sz="2700" dirty="0" smtClean="0"/>
              <a:t>vieillards</a:t>
            </a:r>
            <a:br>
              <a:rPr lang="fr-FR" sz="2700" dirty="0" smtClean="0"/>
            </a:br>
            <a:r>
              <a:rPr lang="fr-FR" sz="2700" dirty="0" smtClean="0"/>
              <a:t/>
            </a:r>
            <a:br>
              <a:rPr lang="fr-FR" sz="2700" dirty="0" smtClean="0"/>
            </a:br>
            <a:r>
              <a:rPr lang="fr-FR" sz="2800" b="1" dirty="0" smtClean="0"/>
              <a:t>«</a:t>
            </a:r>
            <a:r>
              <a:rPr lang="fr-FR" sz="2800" b="1" dirty="0"/>
              <a:t> Les pèlerins d’Emmaüs » </a:t>
            </a:r>
            <a:r>
              <a:rPr lang="fr-FR" sz="2800" dirty="0" smtClean="0"/>
              <a:t>1648 (68x65cm</a:t>
            </a:r>
            <a:r>
              <a:rPr lang="fr-FR" sz="2800" dirty="0"/>
              <a:t>) huile sur </a:t>
            </a:r>
            <a:r>
              <a:rPr lang="fr-FR" sz="2800" dirty="0" smtClean="0"/>
              <a:t>bois Musée </a:t>
            </a:r>
            <a:r>
              <a:rPr lang="fr-FR" sz="2800" dirty="0"/>
              <a:t>du Louvre</a:t>
            </a:r>
            <a:br>
              <a:rPr lang="fr-FR" sz="2800" dirty="0"/>
            </a:br>
            <a:r>
              <a:rPr lang="fr-FR" sz="2800" dirty="0"/>
              <a:t/>
            </a:r>
            <a:br>
              <a:rPr lang="fr-FR" sz="2800" dirty="0"/>
            </a:br>
            <a:r>
              <a:rPr lang="fr-FR" sz="2800" dirty="0"/>
              <a:t>La niche derrière le Christ, entrain de rompre le pain, donne de la profondeur.</a:t>
            </a:r>
            <a:br>
              <a:rPr lang="fr-FR" sz="2800" dirty="0"/>
            </a:br>
            <a:r>
              <a:rPr lang="fr-FR" sz="2800" dirty="0"/>
              <a:t>Les couleurs sont en opposition: couleurs chaudes pour les personnages et froides </a:t>
            </a:r>
            <a:br>
              <a:rPr lang="fr-FR" sz="2800" dirty="0"/>
            </a:br>
            <a:r>
              <a:rPr lang="fr-FR" sz="2800" dirty="0"/>
              <a:t>( verdâtres et brunes) pour l’arrière-plan</a:t>
            </a:r>
            <a:br>
              <a:rPr lang="fr-FR" sz="2800" dirty="0"/>
            </a:br>
            <a:r>
              <a:rPr lang="fr-FR" sz="2800" dirty="0"/>
              <a:t>Le blanc immaculé de la nappe peut rappeler le suaire.</a:t>
            </a:r>
            <a:br>
              <a:rPr lang="fr-FR" sz="2800" dirty="0"/>
            </a:br>
            <a:r>
              <a:rPr lang="fr-FR" sz="2800" dirty="0"/>
              <a:t>Le visage du Christ avec l’auréole qui l’illumine est très expressif</a:t>
            </a:r>
            <a:br>
              <a:rPr lang="fr-FR" sz="2800" dirty="0"/>
            </a:br>
            <a:r>
              <a:rPr lang="fr-FR" sz="2800" dirty="0"/>
              <a:t/>
            </a:r>
            <a:br>
              <a:rPr lang="fr-FR" sz="2800" dirty="0"/>
            </a:br>
            <a:r>
              <a:rPr lang="fr-FR" sz="2800" dirty="0"/>
              <a:t>Le dépouillement de cette scène lui confère une grande spiritualité</a:t>
            </a:r>
            <a:br>
              <a:rPr lang="fr-FR" sz="2800" dirty="0"/>
            </a:br>
            <a:r>
              <a:rPr lang="fr-FR" sz="2800" dirty="0"/>
              <a:t/>
            </a:r>
            <a:br>
              <a:rPr lang="fr-FR" sz="2800" dirty="0"/>
            </a:br>
            <a:endParaRPr lang="fr-FR" sz="2800" dirty="0"/>
          </a:p>
        </p:txBody>
      </p:sp>
    </p:spTree>
    <p:extLst>
      <p:ext uri="{BB962C8B-B14F-4D97-AF65-F5344CB8AC3E}">
        <p14:creationId xmlns:p14="http://schemas.microsoft.com/office/powerpoint/2010/main" val="15635200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3822" y="1148584"/>
            <a:ext cx="11808178" cy="1325563"/>
          </a:xfrm>
        </p:spPr>
        <p:txBody>
          <a:bodyPr>
            <a:noAutofit/>
          </a:bodyPr>
          <a:lstStyle/>
          <a:p>
            <a:r>
              <a:rPr lang="fr-FR" sz="2800" b="1" dirty="0" smtClean="0"/>
              <a:t>« Vieillard assis dans un fauteuil » </a:t>
            </a:r>
            <a:r>
              <a:rPr lang="fr-FR" sz="2800" dirty="0" smtClean="0"/>
              <a:t>1652 huile </a:t>
            </a:r>
            <a:r>
              <a:rPr lang="fr-FR" sz="2800" dirty="0" smtClean="0"/>
              <a:t>sur toile (111,5x 88cm)</a:t>
            </a:r>
            <a:br>
              <a:rPr lang="fr-FR" sz="2800" dirty="0" smtClean="0"/>
            </a:br>
            <a:r>
              <a:rPr lang="fr-FR" sz="2800" dirty="0" smtClean="0"/>
              <a:t>National </a:t>
            </a:r>
            <a:r>
              <a:rPr lang="fr-FR" sz="2800" dirty="0" err="1" smtClean="0"/>
              <a:t>Gallery</a:t>
            </a:r>
            <a:r>
              <a:rPr lang="fr-FR" sz="2800" dirty="0" smtClean="0"/>
              <a:t> Londres.</a:t>
            </a:r>
            <a:br>
              <a:rPr lang="fr-FR" sz="2800" dirty="0" smtClean="0"/>
            </a:br>
            <a:r>
              <a:rPr lang="fr-FR" sz="2800" dirty="0"/>
              <a:t/>
            </a:r>
            <a:br>
              <a:rPr lang="fr-FR" sz="2800" dirty="0"/>
            </a:br>
            <a:r>
              <a:rPr lang="fr-FR" sz="2800" dirty="0" smtClean="0"/>
              <a:t>Portrait magistral de ce vieil homme en costume d’apparat assis dans un fauteuil à haut dossier. La tête dans sa main, il est absorbé par ses pensées</a:t>
            </a:r>
            <a:br>
              <a:rPr lang="fr-FR" sz="2800" dirty="0" smtClean="0"/>
            </a:br>
            <a:r>
              <a:rPr lang="fr-FR" sz="2800" dirty="0" smtClean="0"/>
              <a:t>Un arrière plan où se mêlent les bruns et les verts alors que les vêtements du modèle sont lumineux : or et rouge et que le visage est traité en clair-obscur</a:t>
            </a:r>
            <a:endParaRPr lang="fr-FR" sz="2800" dirty="0"/>
          </a:p>
        </p:txBody>
      </p:sp>
      <p:sp>
        <p:nvSpPr>
          <p:cNvPr id="3" name="Rectangle 2"/>
          <p:cNvSpPr/>
          <p:nvPr/>
        </p:nvSpPr>
        <p:spPr>
          <a:xfrm>
            <a:off x="383822" y="3557390"/>
            <a:ext cx="10950222" cy="461665"/>
          </a:xfrm>
          <a:prstGeom prst="rect">
            <a:avLst/>
          </a:prstGeom>
        </p:spPr>
        <p:txBody>
          <a:bodyPr wrap="square">
            <a:spAutoFit/>
          </a:bodyPr>
          <a:lstStyle/>
          <a:p>
            <a:r>
              <a:rPr lang="fr-FR" sz="2400" dirty="0"/>
              <a:t>« Bethsabée » 1654 (</a:t>
            </a:r>
            <a:r>
              <a:rPr lang="fr-FR" sz="2400" dirty="0" smtClean="0"/>
              <a:t>142x142cm Musée </a:t>
            </a:r>
            <a:r>
              <a:rPr lang="fr-FR" sz="2400" dirty="0"/>
              <a:t>du Louvre</a:t>
            </a:r>
            <a:endParaRPr lang="fr-FR" sz="2400" dirty="0"/>
          </a:p>
        </p:txBody>
      </p:sp>
      <p:sp>
        <p:nvSpPr>
          <p:cNvPr id="4" name="Rectangle 3"/>
          <p:cNvSpPr/>
          <p:nvPr/>
        </p:nvSpPr>
        <p:spPr>
          <a:xfrm>
            <a:off x="293510" y="3926722"/>
            <a:ext cx="9313333" cy="461665"/>
          </a:xfrm>
          <a:prstGeom prst="rect">
            <a:avLst/>
          </a:prstGeom>
        </p:spPr>
        <p:txBody>
          <a:bodyPr wrap="square">
            <a:spAutoFit/>
          </a:bodyPr>
          <a:lstStyle/>
          <a:p>
            <a:r>
              <a:rPr lang="fr-FR" sz="2400" dirty="0"/>
              <a:t>« Femme au bain » 1654 (</a:t>
            </a:r>
            <a:r>
              <a:rPr lang="fr-FR" sz="2400" dirty="0" smtClean="0"/>
              <a:t>61x41cm) National </a:t>
            </a:r>
            <a:r>
              <a:rPr lang="fr-FR" sz="2400" dirty="0" err="1"/>
              <a:t>Gallery</a:t>
            </a:r>
            <a:r>
              <a:rPr lang="fr-FR" sz="2400" dirty="0"/>
              <a:t> Londres</a:t>
            </a:r>
            <a:endParaRPr lang="fr-FR" sz="2400" dirty="0"/>
          </a:p>
        </p:txBody>
      </p:sp>
      <p:sp>
        <p:nvSpPr>
          <p:cNvPr id="5" name="Rectangle 4"/>
          <p:cNvSpPr/>
          <p:nvPr/>
        </p:nvSpPr>
        <p:spPr>
          <a:xfrm>
            <a:off x="383822" y="5009965"/>
            <a:ext cx="11255021" cy="1569660"/>
          </a:xfrm>
          <a:prstGeom prst="rect">
            <a:avLst/>
          </a:prstGeom>
        </p:spPr>
        <p:txBody>
          <a:bodyPr wrap="square">
            <a:spAutoFit/>
          </a:bodyPr>
          <a:lstStyle/>
          <a:p>
            <a:r>
              <a:rPr lang="fr-FR" sz="2400" dirty="0"/>
              <a:t>C’est </a:t>
            </a:r>
            <a:r>
              <a:rPr lang="fr-FR" sz="2400" dirty="0" err="1"/>
              <a:t>Hendrickje</a:t>
            </a:r>
            <a:r>
              <a:rPr lang="fr-FR" sz="2400" dirty="0"/>
              <a:t>, sa fidèle servante, qui sert de modèle à l’héroïne biblique tenant dans sa main la lettre du roi David= 1 nu féminin magistral qui se détache de tout ce qui l’entoure et des sentiments de doute parfaitement rendus</a:t>
            </a:r>
            <a:br>
              <a:rPr lang="fr-FR" sz="2400" dirty="0"/>
            </a:br>
            <a:r>
              <a:rPr lang="fr-FR" sz="2400" dirty="0"/>
              <a:t>Idem pour cette baigneuse qui entre dans l’eau avec précaution</a:t>
            </a:r>
          </a:p>
        </p:txBody>
      </p:sp>
    </p:spTree>
    <p:extLst>
      <p:ext uri="{BB962C8B-B14F-4D97-AF65-F5344CB8AC3E}">
        <p14:creationId xmlns:p14="http://schemas.microsoft.com/office/powerpoint/2010/main" val="26608573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 y="1930399"/>
            <a:ext cx="12101689" cy="1182688"/>
          </a:xfrm>
        </p:spPr>
        <p:txBody>
          <a:bodyPr>
            <a:noAutofit/>
          </a:bodyPr>
          <a:lstStyle/>
          <a:p>
            <a:r>
              <a:rPr lang="fr-FR" sz="2800" b="1" dirty="0" smtClean="0"/>
              <a:t>« Le Bœuf écorché »</a:t>
            </a:r>
            <a:r>
              <a:rPr lang="fr-FR" sz="2800" dirty="0" smtClean="0"/>
              <a:t> 1655 (</a:t>
            </a:r>
            <a:r>
              <a:rPr lang="fr-FR" sz="2800" dirty="0" smtClean="0"/>
              <a:t>94x69cm) huile </a:t>
            </a:r>
            <a:r>
              <a:rPr lang="fr-FR" sz="2800" dirty="0" smtClean="0"/>
              <a:t>sur bois      Musée du Louvre</a:t>
            </a:r>
            <a:br>
              <a:rPr lang="fr-FR" sz="2800" dirty="0" smtClean="0"/>
            </a:br>
            <a:r>
              <a:rPr lang="fr-FR" sz="2800" dirty="0" smtClean="0"/>
              <a:t>Une </a:t>
            </a:r>
            <a:r>
              <a:rPr lang="fr-FR" sz="2800" dirty="0" smtClean="0"/>
              <a:t>des rares natures mortes peinte par l’artiste qui la traite comme un </a:t>
            </a:r>
            <a:r>
              <a:rPr lang="fr-FR" sz="2800" dirty="0" smtClean="0"/>
              <a:t>véritable «</a:t>
            </a:r>
            <a:r>
              <a:rPr lang="fr-FR" sz="2800" dirty="0" smtClean="0"/>
              <a:t> memento mori » ( </a:t>
            </a:r>
            <a:r>
              <a:rPr lang="fr-FR" sz="2800" i="1" dirty="0" smtClean="0"/>
              <a:t>souviens toi que tu es mortel)</a:t>
            </a:r>
            <a:r>
              <a:rPr lang="fr-FR" sz="2800" dirty="0" smtClean="0"/>
              <a:t/>
            </a:r>
            <a:br>
              <a:rPr lang="fr-FR" sz="2800" dirty="0" smtClean="0"/>
            </a:br>
            <a:r>
              <a:rPr lang="fr-FR" sz="2800" dirty="0" smtClean="0"/>
              <a:t>Présenté frontalement de manière réaliste avec une palette chromatique pauvre et traité avec beaucoup d’empâtements, des coups de pinceau visibles cet écorché est suspendu comme un sacrifié, écartelé dans un décor austère. On entrevoit la tête d’une servante qui semble observer la carcasse sans tête.</a:t>
            </a:r>
            <a:br>
              <a:rPr lang="fr-FR" sz="2800" dirty="0" smtClean="0"/>
            </a:br>
            <a:r>
              <a:rPr lang="fr-FR" sz="2800" dirty="0" smtClean="0"/>
              <a:t>Pour certains historiens d’art </a:t>
            </a:r>
            <a:r>
              <a:rPr lang="fr-FR" sz="2800" u="sng" dirty="0" smtClean="0"/>
              <a:t>cet écorché serait le peintre lui-même </a:t>
            </a:r>
            <a:r>
              <a:rPr lang="fr-FR" sz="2800" dirty="0" smtClean="0"/>
              <a:t>: endetté et maltraité par la justice </a:t>
            </a:r>
            <a:br>
              <a:rPr lang="fr-FR" sz="2800" dirty="0" smtClean="0"/>
            </a:br>
            <a:r>
              <a:rPr lang="fr-FR" sz="2800" dirty="0"/>
              <a:t/>
            </a:r>
            <a:br>
              <a:rPr lang="fr-FR" sz="2800" dirty="0"/>
            </a:br>
            <a:endParaRPr lang="fr-FR" sz="2800" dirty="0"/>
          </a:p>
        </p:txBody>
      </p:sp>
      <p:sp>
        <p:nvSpPr>
          <p:cNvPr id="2" name="Rectangle 1"/>
          <p:cNvSpPr/>
          <p:nvPr/>
        </p:nvSpPr>
        <p:spPr>
          <a:xfrm>
            <a:off x="124179" y="3900145"/>
            <a:ext cx="12067822" cy="3416320"/>
          </a:xfrm>
          <a:prstGeom prst="rect">
            <a:avLst/>
          </a:prstGeom>
        </p:spPr>
        <p:txBody>
          <a:bodyPr wrap="square">
            <a:spAutoFit/>
          </a:bodyPr>
          <a:lstStyle/>
          <a:p>
            <a:r>
              <a:rPr lang="fr-FR" sz="2400" b="1" dirty="0"/>
              <a:t>SOUTINE</a:t>
            </a:r>
            <a:r>
              <a:rPr lang="fr-FR" sz="2400" dirty="0"/>
              <a:t> ( grand admirateur de REMBRANDT) réalisera en 1925 «  Bœuf écorché » traité en bleu et rouge sans présence humaine</a:t>
            </a:r>
            <a:br>
              <a:rPr lang="fr-FR" sz="2400" dirty="0"/>
            </a:br>
            <a:r>
              <a:rPr lang="fr-FR" sz="2400" dirty="0" smtClean="0"/>
              <a:t>Il </a:t>
            </a:r>
            <a:r>
              <a:rPr lang="fr-FR" sz="2400" dirty="0"/>
              <a:t>y chez SOUTINE une référence à la religion et à son enfance</a:t>
            </a:r>
            <a:br>
              <a:rPr lang="fr-FR" sz="2400" dirty="0"/>
            </a:br>
            <a:r>
              <a:rPr lang="fr-FR" sz="2400" dirty="0"/>
              <a:t>On sait qu’il a réalisé ce tableau à partir d’une vraie carcasse qu’il arrosait régulièrement de sang pour préserver les couleurs de la chair </a:t>
            </a:r>
            <a:endParaRPr lang="fr-FR" sz="2400" dirty="0" smtClean="0"/>
          </a:p>
          <a:p>
            <a:r>
              <a:rPr lang="fr-FR" sz="2400" dirty="0" smtClean="0"/>
              <a:t>  </a:t>
            </a:r>
            <a:r>
              <a:rPr lang="fr-FR" sz="2400" dirty="0"/>
              <a:t/>
            </a:r>
            <a:br>
              <a:rPr lang="fr-FR" sz="2400" dirty="0"/>
            </a:br>
            <a:r>
              <a:rPr lang="fr-FR" sz="2400" b="1" dirty="0"/>
              <a:t>BACON</a:t>
            </a:r>
            <a:r>
              <a:rPr lang="fr-FR" sz="2400" dirty="0"/>
              <a:t> en 1954 « Personnage aux quartiers de viande » s’appuie en plus sur le portrait du pape Innocent X  réalisé par VELASQUEZ en 1650 pour réaliser lui aussi un mémento mori</a:t>
            </a:r>
          </a:p>
          <a:p>
            <a:endParaRPr lang="fr-FR" sz="2400" dirty="0"/>
          </a:p>
        </p:txBody>
      </p:sp>
    </p:spTree>
    <p:extLst>
      <p:ext uri="{BB962C8B-B14F-4D97-AF65-F5344CB8AC3E}">
        <p14:creationId xmlns:p14="http://schemas.microsoft.com/office/powerpoint/2010/main" val="14901249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01600" y="1234370"/>
            <a:ext cx="11808178" cy="1325563"/>
          </a:xfrm>
        </p:spPr>
        <p:txBody>
          <a:bodyPr>
            <a:noAutofit/>
          </a:bodyPr>
          <a:lstStyle/>
          <a:p>
            <a:r>
              <a:rPr lang="fr-FR" sz="2800" b="1" dirty="0" smtClean="0"/>
              <a:t>« Autoportrait » </a:t>
            </a:r>
            <a:r>
              <a:rPr lang="fr-FR" sz="2800" dirty="0" smtClean="0"/>
              <a:t>vers 1656 ( </a:t>
            </a:r>
            <a:r>
              <a:rPr lang="fr-FR" sz="2800" dirty="0" smtClean="0"/>
              <a:t>50x41cm)huile </a:t>
            </a:r>
            <a:r>
              <a:rPr lang="fr-FR" sz="2800" dirty="0" smtClean="0"/>
              <a:t>sur bois Musée de Vienne</a:t>
            </a:r>
            <a:br>
              <a:rPr lang="fr-FR" sz="2800" dirty="0" smtClean="0"/>
            </a:br>
            <a:r>
              <a:rPr lang="fr-FR" sz="2800" dirty="0"/>
              <a:t/>
            </a:r>
            <a:br>
              <a:rPr lang="fr-FR" sz="2800" dirty="0"/>
            </a:br>
            <a:r>
              <a:rPr lang="fr-FR" sz="2800" dirty="0" smtClean="0"/>
              <a:t>Une </a:t>
            </a:r>
            <a:r>
              <a:rPr lang="fr-FR" sz="2800" dirty="0" smtClean="0"/>
              <a:t>œuvre impressionnante parmi les nombreux autoportraits peints par REMBRANDT : 40 peintures, 31 eaux fortes et des dessins ( soit </a:t>
            </a:r>
            <a:r>
              <a:rPr lang="fr-FR" sz="2800" b="1" u="sng" dirty="0" smtClean="0"/>
              <a:t>environ 100 autoportraits)</a:t>
            </a:r>
            <a:r>
              <a:rPr lang="fr-FR" sz="2800" dirty="0" smtClean="0"/>
              <a:t/>
            </a:r>
            <a:br>
              <a:rPr lang="fr-FR" sz="2800" dirty="0" smtClean="0"/>
            </a:br>
            <a:r>
              <a:rPr lang="fr-FR" sz="2800" dirty="0" smtClean="0"/>
              <a:t>Il </a:t>
            </a:r>
            <a:r>
              <a:rPr lang="fr-FR" sz="2800" dirty="0" smtClean="0"/>
              <a:t>nous fait face, visage grave, le regard déterminé et grave mais empreint d’une certaine bonté</a:t>
            </a:r>
            <a:br>
              <a:rPr lang="fr-FR" sz="2800" dirty="0" smtClean="0"/>
            </a:br>
            <a:r>
              <a:rPr lang="fr-FR" sz="2800" dirty="0" smtClean="0"/>
              <a:t>Le rouge du pourpoint qu’i porte sous sa blouse de travail se reflète sur son visage plein de dignité alors qu’à cette époque il vivait des moments très difficiles</a:t>
            </a:r>
            <a:endParaRPr lang="fr-FR" sz="2800" dirty="0"/>
          </a:p>
        </p:txBody>
      </p:sp>
      <p:sp>
        <p:nvSpPr>
          <p:cNvPr id="2" name="Rectangle 1"/>
          <p:cNvSpPr/>
          <p:nvPr/>
        </p:nvSpPr>
        <p:spPr>
          <a:xfrm>
            <a:off x="101600" y="3877566"/>
            <a:ext cx="11808178" cy="2677656"/>
          </a:xfrm>
          <a:prstGeom prst="rect">
            <a:avLst/>
          </a:prstGeom>
        </p:spPr>
        <p:txBody>
          <a:bodyPr wrap="square">
            <a:spAutoFit/>
          </a:bodyPr>
          <a:lstStyle/>
          <a:p>
            <a:r>
              <a:rPr lang="fr-FR" sz="2400" b="1" dirty="0"/>
              <a:t>« Titus lisant » </a:t>
            </a:r>
            <a:r>
              <a:rPr lang="fr-FR" sz="2400" dirty="0"/>
              <a:t>1657-58 ( </a:t>
            </a:r>
            <a:r>
              <a:rPr lang="fr-FR" sz="2400" dirty="0" smtClean="0"/>
              <a:t>71x62cm)Musée </a:t>
            </a:r>
            <a:r>
              <a:rPr lang="fr-FR" sz="2400" dirty="0"/>
              <a:t>de Vienne.</a:t>
            </a:r>
            <a:br>
              <a:rPr lang="fr-FR" sz="2400" dirty="0"/>
            </a:br>
            <a:r>
              <a:rPr lang="fr-FR" sz="2400" dirty="0"/>
              <a:t/>
            </a:r>
            <a:br>
              <a:rPr lang="fr-FR" sz="2400" dirty="0"/>
            </a:br>
            <a:r>
              <a:rPr lang="fr-FR" sz="2400" dirty="0"/>
              <a:t>Son fils apparait sur de nombreux portraits</a:t>
            </a:r>
            <a:br>
              <a:rPr lang="fr-FR" sz="2400" dirty="0"/>
            </a:br>
            <a:r>
              <a:rPr lang="fr-FR" sz="2400" dirty="0"/>
              <a:t>REMBRANDT utilise ici à la fois des empâtements et des glacis afin de rendre les états d’âme de son modèle</a:t>
            </a:r>
            <a:br>
              <a:rPr lang="fr-FR" sz="2400" dirty="0"/>
            </a:br>
            <a:r>
              <a:rPr lang="fr-FR" sz="2400" dirty="0"/>
              <a:t>Toujours les oppositions entre couleurs chaudes: le jaune du livre, les reflets dorés de la chevelure et les tons sombres des vêtements et de l’arrière plan</a:t>
            </a:r>
          </a:p>
        </p:txBody>
      </p:sp>
    </p:spTree>
    <p:extLst>
      <p:ext uri="{BB962C8B-B14F-4D97-AF65-F5344CB8AC3E}">
        <p14:creationId xmlns:p14="http://schemas.microsoft.com/office/powerpoint/2010/main" val="4272225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05777" y="490086"/>
            <a:ext cx="6694311" cy="1325563"/>
          </a:xfrm>
        </p:spPr>
        <p:txBody>
          <a:bodyPr>
            <a:normAutofit fontScale="90000"/>
          </a:bodyPr>
          <a:lstStyle/>
          <a:p>
            <a:r>
              <a:rPr lang="fr-FR" sz="2800" b="1" dirty="0" smtClean="0"/>
              <a:t>« Christ en Croix » </a:t>
            </a:r>
            <a:r>
              <a:rPr lang="fr-FR" sz="2800" dirty="0" smtClean="0"/>
              <a:t>ou «  </a:t>
            </a:r>
            <a:r>
              <a:rPr lang="fr-FR" sz="2800" b="1" dirty="0" smtClean="0"/>
              <a:t>le Coup de Lance »</a:t>
            </a:r>
            <a:br>
              <a:rPr lang="fr-FR" sz="2800" b="1" dirty="0" smtClean="0"/>
            </a:br>
            <a:r>
              <a:rPr lang="fr-FR" sz="2800" dirty="0" smtClean="0"/>
              <a:t>vers 1620</a:t>
            </a:r>
            <a:br>
              <a:rPr lang="fr-FR" sz="2800" dirty="0" smtClean="0"/>
            </a:br>
            <a:r>
              <a:rPr lang="fr-FR" sz="2800" b="1" dirty="0" smtClean="0"/>
              <a:t/>
            </a:r>
            <a:br>
              <a:rPr lang="fr-FR" sz="2800" b="1" dirty="0" smtClean="0"/>
            </a:br>
            <a:r>
              <a:rPr lang="fr-FR" sz="2800" b="1" dirty="0"/>
              <a:t/>
            </a:r>
            <a:br>
              <a:rPr lang="fr-FR" sz="2800" b="1" dirty="0"/>
            </a:br>
            <a:endParaRPr lang="fr-FR" sz="2800" b="1" dirty="0"/>
          </a:p>
        </p:txBody>
      </p:sp>
      <p:sp>
        <p:nvSpPr>
          <p:cNvPr id="3" name="ZoneTexte 2"/>
          <p:cNvSpPr txBox="1"/>
          <p:nvPr/>
        </p:nvSpPr>
        <p:spPr>
          <a:xfrm>
            <a:off x="666044" y="1152867"/>
            <a:ext cx="10058401" cy="3046988"/>
          </a:xfrm>
          <a:prstGeom prst="rect">
            <a:avLst/>
          </a:prstGeom>
          <a:noFill/>
        </p:spPr>
        <p:txBody>
          <a:bodyPr wrap="square" rtlCol="0">
            <a:spAutoFit/>
          </a:bodyPr>
          <a:lstStyle/>
          <a:p>
            <a:r>
              <a:rPr lang="fr-FR" sz="2400" dirty="0" smtClean="0"/>
              <a:t>« Crucifixion » 1630</a:t>
            </a:r>
          </a:p>
          <a:p>
            <a:endParaRPr lang="fr-FR" sz="2400" dirty="0"/>
          </a:p>
          <a:p>
            <a:endParaRPr lang="fr-FR" sz="2400" dirty="0" smtClean="0"/>
          </a:p>
          <a:p>
            <a:endParaRPr lang="fr-FR" sz="2400" dirty="0" smtClean="0"/>
          </a:p>
          <a:p>
            <a:endParaRPr lang="fr-FR" sz="2400" dirty="0"/>
          </a:p>
          <a:p>
            <a:endParaRPr lang="fr-FR" sz="2400" dirty="0" smtClean="0"/>
          </a:p>
          <a:p>
            <a:r>
              <a:rPr lang="fr-FR" sz="2400" dirty="0" smtClean="0"/>
              <a:t>L’influence de RUBENS est indéniable avec en plus une approche</a:t>
            </a:r>
          </a:p>
          <a:p>
            <a:r>
              <a:rPr lang="fr-FR" sz="2400" dirty="0"/>
              <a:t>d</a:t>
            </a:r>
            <a:r>
              <a:rPr lang="fr-FR" sz="2400" dirty="0" smtClean="0"/>
              <a:t>es sentiments de la Vierge, de Jean et de Marie-Madeleine </a:t>
            </a:r>
            <a:endParaRPr lang="fr-FR" sz="2400" dirty="0"/>
          </a:p>
        </p:txBody>
      </p:sp>
    </p:spTree>
    <p:extLst>
      <p:ext uri="{BB962C8B-B14F-4D97-AF65-F5344CB8AC3E}">
        <p14:creationId xmlns:p14="http://schemas.microsoft.com/office/powerpoint/2010/main" val="6767083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4929" y="0"/>
            <a:ext cx="10515600" cy="1325563"/>
          </a:xfrm>
        </p:spPr>
        <p:txBody>
          <a:bodyPr>
            <a:normAutofit/>
          </a:bodyPr>
          <a:lstStyle/>
          <a:p>
            <a:pPr algn="ctr"/>
            <a:r>
              <a:rPr lang="fr-FR" sz="2800" b="1" dirty="0" smtClean="0"/>
              <a:t>« Les Syndics de la Guilde des Drapiers » </a:t>
            </a:r>
            <a:r>
              <a:rPr lang="fr-FR" sz="2800" dirty="0" smtClean="0"/>
              <a:t>1662 ( 191x279)</a:t>
            </a:r>
            <a:br>
              <a:rPr lang="fr-FR" sz="2800" dirty="0" smtClean="0"/>
            </a:br>
            <a:r>
              <a:rPr lang="fr-FR" sz="2800" dirty="0" smtClean="0"/>
              <a:t>Rijkmuseum Amsterdam</a:t>
            </a:r>
            <a:endParaRPr lang="fr-FR" sz="2800" dirty="0"/>
          </a:p>
        </p:txBody>
      </p:sp>
      <p:sp>
        <p:nvSpPr>
          <p:cNvPr id="3" name="Rectangle 2"/>
          <p:cNvSpPr/>
          <p:nvPr/>
        </p:nvSpPr>
        <p:spPr>
          <a:xfrm>
            <a:off x="338885" y="1109050"/>
            <a:ext cx="11040315" cy="2308324"/>
          </a:xfrm>
          <a:prstGeom prst="rect">
            <a:avLst/>
          </a:prstGeom>
        </p:spPr>
        <p:txBody>
          <a:bodyPr wrap="square">
            <a:spAutoFit/>
          </a:bodyPr>
          <a:lstStyle/>
          <a:p>
            <a:r>
              <a:rPr lang="fr-FR" sz="2400" dirty="0"/>
              <a:t>Un portrait collectif commandé par la prestigieuse guilde des drapiers* dans une veine traitée avec beaucoup de réalisme sans qu’il soit statique car chaque personnage a des mimiques et des regards différents </a:t>
            </a:r>
            <a:br>
              <a:rPr lang="fr-FR" sz="2400" dirty="0"/>
            </a:br>
            <a:r>
              <a:rPr lang="fr-FR" sz="2400" dirty="0"/>
              <a:t/>
            </a:r>
            <a:br>
              <a:rPr lang="fr-FR" sz="2400" dirty="0"/>
            </a:br>
            <a:r>
              <a:rPr lang="fr-FR" sz="2400" dirty="0"/>
              <a:t>Hormis le somptueux tapis </a:t>
            </a:r>
            <a:r>
              <a:rPr lang="fr-FR" sz="2400" dirty="0" smtClean="0"/>
              <a:t>(</a:t>
            </a:r>
            <a:r>
              <a:rPr lang="fr-FR" sz="2400" dirty="0"/>
              <a:t>montrant la richesse du pays et de cette corporation) qui donne de la couleur au tableau, celui-ci est traité dans des tons sombres</a:t>
            </a:r>
          </a:p>
        </p:txBody>
      </p:sp>
      <p:sp>
        <p:nvSpPr>
          <p:cNvPr id="4" name="Rectangle 3"/>
          <p:cNvSpPr/>
          <p:nvPr/>
        </p:nvSpPr>
        <p:spPr>
          <a:xfrm>
            <a:off x="5000978" y="1801547"/>
            <a:ext cx="6096000" cy="923330"/>
          </a:xfrm>
          <a:prstGeom prst="rect">
            <a:avLst/>
          </a:prstGeom>
        </p:spPr>
        <p:txBody>
          <a:bodyPr>
            <a:spAutoFit/>
          </a:bodyPr>
          <a:lstStyle/>
          <a:p>
            <a:pPr marL="285750" indent="-285750">
              <a:buFont typeface="Arial" panose="020B0604020202020204" pitchFamily="34" charset="0"/>
              <a:buChar char="•"/>
            </a:pPr>
            <a:r>
              <a:rPr lang="fr-FR" i="1" dirty="0"/>
              <a:t>Achètent le tissu brut </a:t>
            </a:r>
            <a:r>
              <a:rPr lang="fr-FR" i="1" dirty="0" smtClean="0"/>
              <a:t>aux </a:t>
            </a:r>
            <a:r>
              <a:rPr lang="fr-FR" i="1" dirty="0"/>
              <a:t>tisserands pour le transformer en produits +ou - riches destinés aux artisans qui les transforment</a:t>
            </a:r>
          </a:p>
        </p:txBody>
      </p:sp>
      <p:sp>
        <p:nvSpPr>
          <p:cNvPr id="5" name="Rectangle 4"/>
          <p:cNvSpPr/>
          <p:nvPr/>
        </p:nvSpPr>
        <p:spPr>
          <a:xfrm>
            <a:off x="338885" y="3417374"/>
            <a:ext cx="11181644" cy="1569660"/>
          </a:xfrm>
          <a:prstGeom prst="rect">
            <a:avLst/>
          </a:prstGeom>
        </p:spPr>
        <p:txBody>
          <a:bodyPr wrap="square">
            <a:spAutoFit/>
          </a:bodyPr>
          <a:lstStyle/>
          <a:p>
            <a:r>
              <a:rPr lang="fr-FR" sz="2400" dirty="0"/>
              <a:t>Les drapiers sont entrain de compulser un livre ( de comptes ou d’échantillons???) et présentent le résultat aux autres membres de la guilde .REMBRANDT fait le choix de ne pas  montrer ces derniers afin de concentrer l’attention sur les 6 personnages sur lesquels on note des jeux de lumière</a:t>
            </a:r>
          </a:p>
        </p:txBody>
      </p:sp>
      <p:sp>
        <p:nvSpPr>
          <p:cNvPr id="6" name="Rectangle 5"/>
          <p:cNvSpPr/>
          <p:nvPr/>
        </p:nvSpPr>
        <p:spPr>
          <a:xfrm>
            <a:off x="-1" y="4965174"/>
            <a:ext cx="12192001" cy="2677656"/>
          </a:xfrm>
          <a:prstGeom prst="rect">
            <a:avLst/>
          </a:prstGeom>
        </p:spPr>
        <p:txBody>
          <a:bodyPr wrap="square">
            <a:spAutoFit/>
          </a:bodyPr>
          <a:lstStyle/>
          <a:p>
            <a:r>
              <a:rPr lang="fr-FR" sz="2400" dirty="0"/>
              <a:t>Le Président, au centre, est entouré de 4 assesseurs </a:t>
            </a:r>
            <a:br>
              <a:rPr lang="fr-FR" sz="2400" dirty="0"/>
            </a:br>
            <a:r>
              <a:rPr lang="fr-FR" sz="2400" dirty="0"/>
              <a:t>Ils sont tous vêtus de noir avec une fraise blanche et portent un chapeau = reflets de leur statut social important</a:t>
            </a:r>
            <a:br>
              <a:rPr lang="fr-FR" sz="2400" dirty="0"/>
            </a:br>
            <a:r>
              <a:rPr lang="fr-FR" sz="2400" dirty="0" smtClean="0"/>
              <a:t>Le </a:t>
            </a:r>
            <a:r>
              <a:rPr lang="fr-FR" sz="2400" dirty="0"/>
              <a:t>personnage  en retrait, debout, tête nue est un valet</a:t>
            </a:r>
            <a:br>
              <a:rPr lang="fr-FR" sz="2400" dirty="0"/>
            </a:br>
            <a:r>
              <a:rPr lang="fr-FR" sz="2400" dirty="0" smtClean="0"/>
              <a:t>Tous </a:t>
            </a:r>
            <a:r>
              <a:rPr lang="fr-FR" sz="2400" dirty="0"/>
              <a:t>sont parfaitement identifiables et peints avec leur singularité propre</a:t>
            </a:r>
            <a:br>
              <a:rPr lang="fr-FR" sz="2400" dirty="0"/>
            </a:br>
            <a:r>
              <a:rPr lang="fr-FR" sz="2400" dirty="0"/>
              <a:t/>
            </a:r>
            <a:br>
              <a:rPr lang="fr-FR" sz="2400" dirty="0"/>
            </a:br>
            <a:endParaRPr lang="fr-FR" sz="2400" dirty="0"/>
          </a:p>
        </p:txBody>
      </p:sp>
    </p:spTree>
    <p:extLst>
      <p:ext uri="{BB962C8B-B14F-4D97-AF65-F5344CB8AC3E}">
        <p14:creationId xmlns:p14="http://schemas.microsoft.com/office/powerpoint/2010/main" val="28800898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5023" y="2759845"/>
            <a:ext cx="10972800" cy="1325563"/>
          </a:xfrm>
        </p:spPr>
        <p:txBody>
          <a:bodyPr>
            <a:noAutofit/>
          </a:bodyPr>
          <a:lstStyle/>
          <a:p>
            <a:r>
              <a:rPr lang="fr-FR" sz="2800" b="1" dirty="0" smtClean="0"/>
              <a:t>« Autoportrait aux 2 cercles » </a:t>
            </a:r>
            <a:r>
              <a:rPr lang="fr-FR" sz="2800" dirty="0" smtClean="0"/>
              <a:t>1665-69</a:t>
            </a:r>
            <a:br>
              <a:rPr lang="fr-FR" sz="2800" dirty="0" smtClean="0"/>
            </a:br>
            <a:r>
              <a:rPr lang="fr-FR" sz="2800" dirty="0" smtClean="0"/>
              <a:t>(114x94cm) Kenwood House Londres</a:t>
            </a:r>
            <a:br>
              <a:rPr lang="fr-FR" sz="2800" dirty="0" smtClean="0"/>
            </a:br>
            <a:r>
              <a:rPr lang="fr-FR" sz="2800" dirty="0"/>
              <a:t/>
            </a:r>
            <a:br>
              <a:rPr lang="fr-FR" sz="2800" dirty="0"/>
            </a:br>
            <a:r>
              <a:rPr lang="fr-FR" sz="2800" dirty="0" smtClean="0"/>
              <a:t/>
            </a:r>
            <a:br>
              <a:rPr lang="fr-FR" sz="2800" dirty="0" smtClean="0"/>
            </a:br>
            <a:r>
              <a:rPr lang="fr-FR" sz="2400" dirty="0" smtClean="0"/>
              <a:t>Un portrait traité sans concession : corps épais, visage boursouflé à la peau relâchée, cheveux blancs maintenu par une sorte de fichu blanc</a:t>
            </a:r>
            <a:br>
              <a:rPr lang="fr-FR" sz="2400" dirty="0" smtClean="0"/>
            </a:br>
            <a:r>
              <a:rPr lang="fr-FR" sz="2400" dirty="0" smtClean="0"/>
              <a:t>Il est vêtu assez négligemment d’un ample manteau fourré sur une sorte de tablier et tient dans sa main les attributs du peintre: palette, pinceaux et un chiffon. L’autre main est posée sur sa hanche montrant une certaine détermination</a:t>
            </a:r>
            <a:br>
              <a:rPr lang="fr-FR" sz="2400" dirty="0" smtClean="0"/>
            </a:br>
            <a:r>
              <a:rPr lang="fr-FR" sz="2400" dirty="0"/>
              <a:t/>
            </a:r>
            <a:br>
              <a:rPr lang="fr-FR" sz="2400" dirty="0"/>
            </a:br>
            <a:r>
              <a:rPr lang="fr-FR" sz="2400" dirty="0" smtClean="0"/>
              <a:t>On n’explique pas avec certitude les 2 cercles dessinés derrière lui sauf à la représentation de figures parfaites réalisées à main levée ( déjà réalisé par Giotto qui voulait montrer son savoir-faire)</a:t>
            </a:r>
            <a:endParaRPr lang="fr-FR" sz="2400" dirty="0"/>
          </a:p>
        </p:txBody>
      </p:sp>
    </p:spTree>
    <p:extLst>
      <p:ext uri="{BB962C8B-B14F-4D97-AF65-F5344CB8AC3E}">
        <p14:creationId xmlns:p14="http://schemas.microsoft.com/office/powerpoint/2010/main" val="29175543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222" y="1313393"/>
            <a:ext cx="11977511" cy="1325563"/>
          </a:xfrm>
        </p:spPr>
        <p:txBody>
          <a:bodyPr>
            <a:noAutofit/>
          </a:bodyPr>
          <a:lstStyle/>
          <a:p>
            <a:r>
              <a:rPr lang="fr-FR" sz="2800" b="1" dirty="0" smtClean="0"/>
              <a:t>«  Les Fiancés » </a:t>
            </a:r>
            <a:r>
              <a:rPr lang="fr-FR" sz="2800" dirty="0" smtClean="0"/>
              <a:t>ou </a:t>
            </a:r>
            <a:r>
              <a:rPr lang="fr-FR" sz="2800" b="1" dirty="0" smtClean="0"/>
              <a:t>«</a:t>
            </a:r>
            <a:r>
              <a:rPr lang="fr-FR" sz="2800" b="1" dirty="0" smtClean="0"/>
              <a:t> La Fiancée juive » </a:t>
            </a:r>
            <a:r>
              <a:rPr lang="fr-FR" sz="2800" dirty="0" smtClean="0"/>
              <a:t>1668 (121,5 </a:t>
            </a:r>
            <a:r>
              <a:rPr lang="fr-FR" sz="2800" dirty="0" smtClean="0"/>
              <a:t>x 166,5cm)</a:t>
            </a:r>
            <a:br>
              <a:rPr lang="fr-FR" sz="2800" dirty="0" smtClean="0"/>
            </a:br>
            <a:r>
              <a:rPr lang="fr-FR" sz="2800" dirty="0" smtClean="0"/>
              <a:t>Rijkmuseum Amsterdam</a:t>
            </a:r>
            <a:br>
              <a:rPr lang="fr-FR" sz="2800" dirty="0" smtClean="0"/>
            </a:br>
            <a:r>
              <a:rPr lang="fr-FR" sz="2800" dirty="0"/>
              <a:t/>
            </a:r>
            <a:br>
              <a:rPr lang="fr-FR" sz="2800" dirty="0"/>
            </a:br>
            <a:r>
              <a:rPr lang="fr-FR" sz="2800" dirty="0" smtClean="0"/>
              <a:t>L’arrière-plan est un paysage très largement esquissé pour faire le focus sur les 2 personnages : Titus et sa fiancée???ou inspiré de la Bible  « Isaac et Rébecca »</a:t>
            </a:r>
            <a:br>
              <a:rPr lang="fr-FR" sz="2800" dirty="0" smtClean="0"/>
            </a:br>
            <a:r>
              <a:rPr lang="fr-FR" sz="2800" dirty="0" smtClean="0"/>
              <a:t>On </a:t>
            </a:r>
            <a:r>
              <a:rPr lang="fr-FR" sz="2800" dirty="0" smtClean="0"/>
              <a:t>avait à tort pensé qu’il s’agissait d’un père faisant ses adieux à sa fille avant qu’elle se marie</a:t>
            </a:r>
            <a:br>
              <a:rPr lang="fr-FR" sz="2800" dirty="0" smtClean="0"/>
            </a:br>
            <a:r>
              <a:rPr lang="fr-FR" sz="2800" dirty="0" smtClean="0"/>
              <a:t/>
            </a:r>
            <a:br>
              <a:rPr lang="fr-FR" sz="2800" dirty="0" smtClean="0"/>
            </a:br>
            <a:endParaRPr lang="fr-FR" sz="2800" dirty="0"/>
          </a:p>
        </p:txBody>
      </p:sp>
      <p:sp>
        <p:nvSpPr>
          <p:cNvPr id="3" name="Rectangle 2"/>
          <p:cNvSpPr/>
          <p:nvPr/>
        </p:nvSpPr>
        <p:spPr>
          <a:xfrm>
            <a:off x="-25401" y="3176813"/>
            <a:ext cx="12084756" cy="3046988"/>
          </a:xfrm>
          <a:prstGeom prst="rect">
            <a:avLst/>
          </a:prstGeom>
        </p:spPr>
        <p:txBody>
          <a:bodyPr wrap="square">
            <a:spAutoFit/>
          </a:bodyPr>
          <a:lstStyle/>
          <a:p>
            <a:r>
              <a:rPr lang="fr-FR" sz="2400" dirty="0"/>
              <a:t>Un geste à la fois protecteur et affectueux de l’homme posant sa main sur la poitrine de la jeune femme tandis qu’elle, semble effleurer la main de son fiancé avec tendresse</a:t>
            </a:r>
            <a:br>
              <a:rPr lang="fr-FR" sz="2400" dirty="0"/>
            </a:br>
            <a:r>
              <a:rPr lang="fr-FR" sz="2400" dirty="0"/>
              <a:t>L’un et l’autre sont absorbés par leurs pensées</a:t>
            </a:r>
            <a:br>
              <a:rPr lang="fr-FR" sz="2400" dirty="0"/>
            </a:br>
            <a:r>
              <a:rPr lang="fr-FR" sz="2400" dirty="0"/>
              <a:t/>
            </a:r>
            <a:br>
              <a:rPr lang="fr-FR" sz="2400" dirty="0"/>
            </a:br>
            <a:r>
              <a:rPr lang="fr-FR" sz="2400" dirty="0"/>
              <a:t>Une grande richesse des vêtements très élégants et aux couleurs complémentaires : rouge aux reflets dorés pour la fiancée, vert et reflets dorés pour le fiancé</a:t>
            </a:r>
            <a:br>
              <a:rPr lang="fr-FR" sz="2400" dirty="0"/>
            </a:br>
            <a:r>
              <a:rPr lang="fr-FR" sz="2400" dirty="0"/>
              <a:t/>
            </a:r>
            <a:br>
              <a:rPr lang="fr-FR" sz="2400" dirty="0"/>
            </a:br>
            <a:r>
              <a:rPr lang="fr-FR" sz="2400" dirty="0"/>
              <a:t>Une œuvre intéressante quant à la représentation des sentiments</a:t>
            </a:r>
          </a:p>
        </p:txBody>
      </p:sp>
    </p:spTree>
    <p:extLst>
      <p:ext uri="{BB962C8B-B14F-4D97-AF65-F5344CB8AC3E}">
        <p14:creationId xmlns:p14="http://schemas.microsoft.com/office/powerpoint/2010/main" val="12505948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625423"/>
            <a:ext cx="11921067" cy="1325563"/>
          </a:xfrm>
        </p:spPr>
        <p:txBody>
          <a:bodyPr>
            <a:noAutofit/>
          </a:bodyPr>
          <a:lstStyle/>
          <a:p>
            <a:r>
              <a:rPr lang="fr-FR" sz="2800" b="1" dirty="0" smtClean="0"/>
              <a:t>« Le Retour de l’Enfant Prodigue » </a:t>
            </a:r>
            <a:r>
              <a:rPr lang="fr-FR" sz="2800" dirty="0" smtClean="0"/>
              <a:t>1668-69</a:t>
            </a:r>
            <a:br>
              <a:rPr lang="fr-FR" sz="2800" dirty="0" smtClean="0"/>
            </a:br>
            <a:r>
              <a:rPr lang="fr-FR" sz="2800" dirty="0" smtClean="0"/>
              <a:t>(262x205cm) Musée de l’Ermitage</a:t>
            </a:r>
            <a:br>
              <a:rPr lang="fr-FR" sz="2800" dirty="0" smtClean="0"/>
            </a:br>
            <a:r>
              <a:rPr lang="fr-FR" sz="2800" i="1" dirty="0" smtClean="0"/>
              <a:t>Evangile selon St Luc</a:t>
            </a:r>
            <a:br>
              <a:rPr lang="fr-FR" sz="2800" i="1" dirty="0" smtClean="0"/>
            </a:br>
            <a:r>
              <a:rPr lang="fr-FR" sz="2800" dirty="0" smtClean="0"/>
              <a:t>Rembrandt a exécuté de nombreuses </a:t>
            </a:r>
            <a:r>
              <a:rPr lang="fr-FR" sz="2800" dirty="0" smtClean="0"/>
              <a:t>versions(peintures</a:t>
            </a:r>
            <a:r>
              <a:rPr lang="fr-FR" sz="2800" dirty="0" smtClean="0"/>
              <a:t>, dessins, gravures) sur ce thème</a:t>
            </a:r>
            <a:r>
              <a:rPr lang="fr-FR" sz="2800" i="1" dirty="0" smtClean="0"/>
              <a:t/>
            </a:r>
            <a:br>
              <a:rPr lang="fr-FR" sz="2800" i="1" dirty="0" smtClean="0"/>
            </a:br>
            <a:r>
              <a:rPr lang="fr-FR" sz="2800" dirty="0" smtClean="0"/>
              <a:t>Si </a:t>
            </a:r>
            <a:r>
              <a:rPr lang="fr-FR" sz="2800" dirty="0" smtClean="0"/>
              <a:t>dans le tableau précédent, il mettait en scène l’amour entre homme et femme, ici il représente l’amour paternel avec le pardon pour le fils égaré avec comme point de concentration </a:t>
            </a:r>
            <a:r>
              <a:rPr lang="fr-FR" sz="2800" b="1" dirty="0" smtClean="0"/>
              <a:t>les mains</a:t>
            </a:r>
            <a:br>
              <a:rPr lang="fr-FR" sz="2800" b="1" dirty="0" smtClean="0"/>
            </a:br>
            <a:r>
              <a:rPr lang="fr-FR" sz="2800" dirty="0"/>
              <a:t/>
            </a:r>
            <a:br>
              <a:rPr lang="fr-FR" sz="2800" dirty="0"/>
            </a:br>
            <a:endParaRPr lang="fr-FR" sz="2800" dirty="0"/>
          </a:p>
        </p:txBody>
      </p:sp>
      <p:sp>
        <p:nvSpPr>
          <p:cNvPr id="3" name="Rectangle 2"/>
          <p:cNvSpPr/>
          <p:nvPr/>
        </p:nvSpPr>
        <p:spPr>
          <a:xfrm>
            <a:off x="169333" y="3812318"/>
            <a:ext cx="11548534" cy="2677656"/>
          </a:xfrm>
          <a:prstGeom prst="rect">
            <a:avLst/>
          </a:prstGeom>
        </p:spPr>
        <p:txBody>
          <a:bodyPr wrap="square">
            <a:spAutoFit/>
          </a:bodyPr>
          <a:lstStyle/>
          <a:p>
            <a:r>
              <a:rPr lang="fr-FR" sz="2400" dirty="0"/>
              <a:t>Le fils repentant, qui après dilapidé toute sa fortune rentre au domicile paternel, est agenouillé.</a:t>
            </a:r>
            <a:br>
              <a:rPr lang="fr-FR" sz="2400" dirty="0"/>
            </a:br>
            <a:r>
              <a:rPr lang="fr-FR" sz="2400" dirty="0"/>
              <a:t>Il est en guenilles, les pieds sales dans de simples sabots usés, le crâne rasé</a:t>
            </a:r>
            <a:br>
              <a:rPr lang="fr-FR" sz="2400" dirty="0"/>
            </a:br>
            <a:r>
              <a:rPr lang="fr-FR" sz="2400" dirty="0" smtClean="0"/>
              <a:t>Le </a:t>
            </a:r>
            <a:r>
              <a:rPr lang="fr-FR" sz="2400" dirty="0"/>
              <a:t>père barbu, sans doute mal voyant est penché dans un attitude qui évoque son pardon et une immense tendresse</a:t>
            </a:r>
            <a:br>
              <a:rPr lang="fr-FR" sz="2400" dirty="0"/>
            </a:br>
            <a:r>
              <a:rPr lang="fr-FR" sz="2400" dirty="0" smtClean="0"/>
              <a:t>L’autre </a:t>
            </a:r>
            <a:r>
              <a:rPr lang="fr-FR" sz="2400" dirty="0"/>
              <a:t>personnage dans la lumière est le frère du repenti ( qui dans la parole s’opposait au pardon paternel), les autres qui sont dans l’ombre des serviteurs (??)</a:t>
            </a:r>
          </a:p>
        </p:txBody>
      </p:sp>
    </p:spTree>
    <p:extLst>
      <p:ext uri="{BB962C8B-B14F-4D97-AF65-F5344CB8AC3E}">
        <p14:creationId xmlns:p14="http://schemas.microsoft.com/office/powerpoint/2010/main" val="38429316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0622" y="395113"/>
            <a:ext cx="11842045" cy="2790302"/>
          </a:xfrm>
        </p:spPr>
        <p:txBody>
          <a:bodyPr>
            <a:normAutofit fontScale="90000"/>
          </a:bodyPr>
          <a:lstStyle/>
          <a:p>
            <a:r>
              <a:rPr lang="fr-FR" sz="2800" b="1" dirty="0" smtClean="0"/>
              <a:t>«</a:t>
            </a:r>
            <a:r>
              <a:rPr lang="fr-FR" sz="3100" b="1" dirty="0" smtClean="0"/>
              <a:t> Autoportrait » </a:t>
            </a:r>
            <a:r>
              <a:rPr lang="fr-FR" sz="3100" dirty="0" smtClean="0"/>
              <a:t>1669 ( </a:t>
            </a:r>
            <a:r>
              <a:rPr lang="fr-FR" sz="3100" dirty="0" smtClean="0"/>
              <a:t>59x51cm) Musée </a:t>
            </a:r>
            <a:r>
              <a:rPr lang="fr-FR" sz="3100" dirty="0" err="1" smtClean="0"/>
              <a:t>Mauritshuis</a:t>
            </a:r>
            <a:r>
              <a:rPr lang="fr-FR" sz="3100" dirty="0" smtClean="0"/>
              <a:t> de La Haye</a:t>
            </a:r>
            <a:br>
              <a:rPr lang="fr-FR" sz="3100" dirty="0" smtClean="0"/>
            </a:br>
            <a:r>
              <a:rPr lang="fr-FR" sz="3100" dirty="0" smtClean="0"/>
              <a:t>Dernier </a:t>
            </a:r>
            <a:r>
              <a:rPr lang="fr-FR" sz="3100" dirty="0" smtClean="0"/>
              <a:t>d’une longue série d’autoportraits qui ont jalonné sa vie tel un journal intime mais aussi ultime tableau</a:t>
            </a:r>
            <a:br>
              <a:rPr lang="fr-FR" sz="3100" dirty="0" smtClean="0"/>
            </a:br>
            <a:r>
              <a:rPr lang="fr-FR" sz="3100" dirty="0" smtClean="0"/>
              <a:t>C’est </a:t>
            </a:r>
            <a:r>
              <a:rPr lang="fr-FR" sz="3100" dirty="0" smtClean="0"/>
              <a:t>le portrait d’un homme solitaire : tous ceux qu’il aimait sont morts.</a:t>
            </a:r>
            <a:br>
              <a:rPr lang="fr-FR" sz="3100" dirty="0" smtClean="0"/>
            </a:br>
            <a:r>
              <a:rPr lang="fr-FR" sz="3100" dirty="0" smtClean="0"/>
              <a:t>La vieillesse mais aussi la souffrance sont gravées sur son visage rempli de beaucoup d’humanité</a:t>
            </a:r>
            <a:br>
              <a:rPr lang="fr-FR" sz="3100" dirty="0" smtClean="0"/>
            </a:br>
            <a:r>
              <a:rPr lang="fr-FR" sz="3100" dirty="0" smtClean="0"/>
              <a:t>On voit les rides, le pli mélancolique qui entoure sa bouche, ses yeux fatigués dans ce camaïeu de couleurs sombres mais il y a toutefois une forme de lutte avec une lumière qui éclaire ce visage</a:t>
            </a:r>
            <a:endParaRPr lang="fr-FR" sz="3100" dirty="0"/>
          </a:p>
        </p:txBody>
      </p:sp>
      <p:sp>
        <p:nvSpPr>
          <p:cNvPr id="3" name="Rectangle 2"/>
          <p:cNvSpPr/>
          <p:nvPr/>
        </p:nvSpPr>
        <p:spPr>
          <a:xfrm>
            <a:off x="214489" y="3653430"/>
            <a:ext cx="11808178" cy="3046988"/>
          </a:xfrm>
          <a:prstGeom prst="rect">
            <a:avLst/>
          </a:prstGeom>
        </p:spPr>
        <p:txBody>
          <a:bodyPr wrap="square">
            <a:spAutoFit/>
          </a:bodyPr>
          <a:lstStyle/>
          <a:p>
            <a:r>
              <a:rPr lang="fr-FR" sz="2400" b="1" dirty="0"/>
              <a:t>REMBRANDT est la figure phare du siècle d’or hollandais.</a:t>
            </a:r>
            <a:br>
              <a:rPr lang="fr-FR" sz="2400" b="1" dirty="0"/>
            </a:br>
            <a:r>
              <a:rPr lang="fr-FR" sz="2400" b="1" dirty="0"/>
              <a:t>Il a abordé tous les thèmes, tous les formats, tous les supports avec les qualités d’un grand dessinateur avec plus de 400 peintures, 300 </a:t>
            </a:r>
            <a:r>
              <a:rPr lang="fr-FR" sz="2400" b="1" dirty="0" smtClean="0"/>
              <a:t>dessins Il </a:t>
            </a:r>
            <a:r>
              <a:rPr lang="fr-FR" sz="2400" b="1" dirty="0"/>
              <a:t>compte également parmi les plus grands graveurs avec ses 300 eaux fortes</a:t>
            </a:r>
            <a:br>
              <a:rPr lang="fr-FR" sz="2400" b="1" dirty="0"/>
            </a:br>
            <a:r>
              <a:rPr lang="fr-FR" sz="2400" b="1" dirty="0" smtClean="0"/>
              <a:t>Pendant </a:t>
            </a:r>
            <a:r>
              <a:rPr lang="fr-FR" sz="2400" b="1" dirty="0"/>
              <a:t>40 ans, il a réalisé de nombreux autoportraits qui offrent un témoignage émouvant, voire pathétique de son existence faite de reconnaissanc</a:t>
            </a:r>
            <a:r>
              <a:rPr lang="fr-FR" sz="2400" dirty="0"/>
              <a:t>e </a:t>
            </a:r>
            <a:r>
              <a:rPr lang="fr-FR" sz="2400" b="1" dirty="0"/>
              <a:t>artistique mais aussi de nombreuses souffrances </a:t>
            </a:r>
            <a:r>
              <a:rPr lang="fr-FR" sz="2400" dirty="0"/>
              <a:t>( deuils, insolvabilité et faillite avec vente de ses biens)</a:t>
            </a:r>
            <a:br>
              <a:rPr lang="fr-FR" sz="2400" dirty="0"/>
            </a:br>
            <a:r>
              <a:rPr lang="fr-FR" sz="2400" dirty="0" smtClean="0"/>
              <a:t>Il </a:t>
            </a:r>
            <a:r>
              <a:rPr lang="fr-FR" sz="2400" dirty="0"/>
              <a:t>meurt le 4 octobre 1669</a:t>
            </a:r>
          </a:p>
        </p:txBody>
      </p:sp>
    </p:spTree>
    <p:extLst>
      <p:ext uri="{BB962C8B-B14F-4D97-AF65-F5344CB8AC3E}">
        <p14:creationId xmlns:p14="http://schemas.microsoft.com/office/powerpoint/2010/main" val="3850042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177" y="1414991"/>
            <a:ext cx="11940823" cy="1325563"/>
          </a:xfrm>
        </p:spPr>
        <p:txBody>
          <a:bodyPr>
            <a:normAutofit fontScale="90000"/>
          </a:bodyPr>
          <a:lstStyle/>
          <a:p>
            <a:r>
              <a:rPr lang="fr-FR" sz="3100" b="1" dirty="0" smtClean="0"/>
              <a:t>« Henriette, Marie de France » </a:t>
            </a:r>
            <a:r>
              <a:rPr lang="fr-FR" sz="3100" dirty="0" smtClean="0"/>
              <a:t>1632</a:t>
            </a:r>
            <a:br>
              <a:rPr lang="fr-FR" sz="3100" dirty="0" smtClean="0"/>
            </a:br>
            <a:r>
              <a:rPr lang="fr-FR" sz="3100" dirty="0" smtClean="0"/>
              <a:t>(109x86cm) Royal Collection</a:t>
            </a:r>
            <a:br>
              <a:rPr lang="fr-FR" sz="3100" dirty="0" smtClean="0"/>
            </a:br>
            <a:r>
              <a:rPr lang="fr-FR" sz="3100" dirty="0"/>
              <a:t/>
            </a:r>
            <a:br>
              <a:rPr lang="fr-FR" sz="3100" dirty="0"/>
            </a:br>
            <a:r>
              <a:rPr lang="fr-FR" sz="3100" dirty="0" smtClean="0"/>
              <a:t>C’est la fille d’Henri IV et de Marie de Médicis qui a épousé le roi d’Angleterre Charles 1</a:t>
            </a:r>
            <a:r>
              <a:rPr lang="fr-FR" sz="3100" baseline="30000" dirty="0" smtClean="0"/>
              <a:t>er</a:t>
            </a:r>
            <a:r>
              <a:rPr lang="fr-FR" sz="3100" dirty="0" smtClean="0"/>
              <a:t/>
            </a:r>
            <a:br>
              <a:rPr lang="fr-FR" sz="3100" dirty="0" smtClean="0"/>
            </a:br>
            <a:r>
              <a:rPr lang="fr-FR" sz="3100" dirty="0" smtClean="0"/>
              <a:t>Beaucoup de distinction, de charme avec les couleurs claires de la robe qui sont mis en valeur par le fond vert foncé</a:t>
            </a:r>
            <a:br>
              <a:rPr lang="fr-FR" sz="3100" dirty="0" smtClean="0"/>
            </a:br>
            <a:r>
              <a:rPr lang="fr-FR" sz="3100" dirty="0" smtClean="0"/>
              <a:t>Beaucoup de délicatesse et de soin apportés dans les détails : reflets dans le tissu de la robe,  volants de dentelle au bas des manches, nœuds roses, boucles de la coiffure, perles et couronne posée sur le guéridon</a:t>
            </a:r>
            <a:endParaRPr lang="fr-FR" sz="3100" dirty="0"/>
          </a:p>
        </p:txBody>
      </p:sp>
      <p:sp>
        <p:nvSpPr>
          <p:cNvPr id="4" name="Rectangle 3"/>
          <p:cNvSpPr/>
          <p:nvPr/>
        </p:nvSpPr>
        <p:spPr>
          <a:xfrm>
            <a:off x="428977" y="4708015"/>
            <a:ext cx="11763023" cy="1569660"/>
          </a:xfrm>
          <a:prstGeom prst="rect">
            <a:avLst/>
          </a:prstGeom>
        </p:spPr>
        <p:txBody>
          <a:bodyPr wrap="square">
            <a:spAutoFit/>
          </a:bodyPr>
          <a:lstStyle/>
          <a:p>
            <a:r>
              <a:rPr lang="fr-FR" sz="2400" b="1" dirty="0"/>
              <a:t>« Charles 1</a:t>
            </a:r>
            <a:r>
              <a:rPr lang="fr-FR" sz="2400" b="1" baseline="30000" dirty="0"/>
              <a:t>er</a:t>
            </a:r>
            <a:r>
              <a:rPr lang="fr-FR" sz="2400" b="1" dirty="0"/>
              <a:t>, Henriette Marie et leurs 2 enfants Charles et Mary » </a:t>
            </a:r>
            <a:r>
              <a:rPr lang="fr-FR" sz="2400" dirty="0"/>
              <a:t>1632 ( 304x256cm)Royal Collection</a:t>
            </a:r>
            <a:br>
              <a:rPr lang="fr-FR" sz="2400" dirty="0"/>
            </a:br>
            <a:r>
              <a:rPr lang="fr-FR" sz="2400" b="1" dirty="0"/>
              <a:t>« Henriette, Marie de France » </a:t>
            </a:r>
            <a:r>
              <a:rPr lang="fr-FR" sz="2400" dirty="0"/>
              <a:t>1636 (107x85cm) Musée de San </a:t>
            </a:r>
            <a:r>
              <a:rPr lang="fr-FR" sz="2400" b="1" dirty="0"/>
              <a:t>Diego</a:t>
            </a:r>
            <a:br>
              <a:rPr lang="fr-FR" sz="2400" b="1" dirty="0"/>
            </a:br>
            <a:r>
              <a:rPr lang="fr-FR" sz="2400" b="1" dirty="0"/>
              <a:t>«  La reine Henriette Marie » </a:t>
            </a:r>
            <a:r>
              <a:rPr lang="fr-FR" sz="2400" dirty="0"/>
              <a:t>1638 Musée Ermitage St Pétersbourg</a:t>
            </a:r>
          </a:p>
        </p:txBody>
      </p:sp>
    </p:spTree>
    <p:extLst>
      <p:ext uri="{BB962C8B-B14F-4D97-AF65-F5344CB8AC3E}">
        <p14:creationId xmlns:p14="http://schemas.microsoft.com/office/powerpoint/2010/main" val="1454818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30111" y="2295526"/>
            <a:ext cx="10515600" cy="1325563"/>
          </a:xfrm>
        </p:spPr>
        <p:txBody>
          <a:bodyPr>
            <a:noAutofit/>
          </a:bodyPr>
          <a:lstStyle/>
          <a:p>
            <a:r>
              <a:rPr lang="fr-FR" sz="2800" dirty="0" smtClean="0"/>
              <a:t>Il se marie avec une dame de compagnie de la reine , obtiendra le titre de «  lord »</a:t>
            </a:r>
            <a:br>
              <a:rPr lang="fr-FR" sz="2800" dirty="0" smtClean="0"/>
            </a:br>
            <a:r>
              <a:rPr lang="fr-FR" sz="2800" dirty="0"/>
              <a:t/>
            </a:r>
            <a:br>
              <a:rPr lang="fr-FR" sz="2800" dirty="0"/>
            </a:br>
            <a:r>
              <a:rPr lang="fr-FR" sz="2800" dirty="0" smtClean="0"/>
              <a:t>Sa carrière artistique est riche : plus de 100 tableaux essentiellement des portraits + quelques scènes religieuses et mythologiques mais aussi des estampes </a:t>
            </a:r>
            <a:br>
              <a:rPr lang="fr-FR" sz="2800" dirty="0" smtClean="0"/>
            </a:br>
            <a:r>
              <a:rPr lang="fr-FR" sz="2800" dirty="0" smtClean="0"/>
              <a:t/>
            </a:r>
            <a:br>
              <a:rPr lang="fr-FR" sz="2800" dirty="0" smtClean="0"/>
            </a:br>
            <a:r>
              <a:rPr lang="fr-FR" sz="2800" dirty="0" smtClean="0"/>
              <a:t> </a:t>
            </a:r>
            <a:r>
              <a:rPr lang="fr-FR" sz="2800" dirty="0"/>
              <a:t>I</a:t>
            </a:r>
            <a:r>
              <a:rPr lang="fr-FR" sz="2800" dirty="0" smtClean="0"/>
              <a:t>l formera de nombreux peintres et malgré les recommandations du roi pour qu’il soit soigné et puisse guérir, il mourra en 1641 à l’âge de 42 ans</a:t>
            </a:r>
            <a:endParaRPr lang="fr-FR" sz="2800" dirty="0"/>
          </a:p>
        </p:txBody>
      </p:sp>
    </p:spTree>
    <p:extLst>
      <p:ext uri="{BB962C8B-B14F-4D97-AF65-F5344CB8AC3E}">
        <p14:creationId xmlns:p14="http://schemas.microsoft.com/office/powerpoint/2010/main" val="2732155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4333" y="2984147"/>
            <a:ext cx="10515600" cy="1325563"/>
          </a:xfrm>
        </p:spPr>
        <p:txBody>
          <a:bodyPr>
            <a:noAutofit/>
          </a:bodyPr>
          <a:lstStyle/>
          <a:p>
            <a:r>
              <a:rPr lang="fr-FR" sz="2800" b="1" dirty="0" smtClean="0"/>
              <a:t>Jacob JORDAENS </a:t>
            </a:r>
            <a:r>
              <a:rPr lang="fr-FR" sz="2800" dirty="0" smtClean="0"/>
              <a:t>nait à Anvers en 1593 dans une famille de la bourgeoisie aisée – son père est marchand de toiles-</a:t>
            </a:r>
            <a:br>
              <a:rPr lang="fr-FR" sz="2800" dirty="0" smtClean="0"/>
            </a:br>
            <a:r>
              <a:rPr lang="fr-FR" sz="2800" dirty="0"/>
              <a:t/>
            </a:r>
            <a:br>
              <a:rPr lang="fr-FR" sz="2800" dirty="0"/>
            </a:br>
            <a:r>
              <a:rPr lang="fr-FR" sz="2800" dirty="0" smtClean="0"/>
              <a:t>Il fera son apprentissage chez un peintre flamand dont il épousera la fille ainée, contrairement aux autres peintres de son époque, il </a:t>
            </a:r>
            <a:r>
              <a:rPr lang="fr-FR" sz="2800" u="sng" dirty="0" smtClean="0"/>
              <a:t>n’ira pas se former en Italie</a:t>
            </a:r>
            <a:r>
              <a:rPr lang="fr-FR" sz="2800" dirty="0" smtClean="0"/>
              <a:t> mais trouvera l’inspiration chez LE TITIEN, LE CARAVAGE ainsi que chez BRUEGHEL</a:t>
            </a:r>
            <a:r>
              <a:rPr lang="fr-FR" sz="2800" u="sng" dirty="0" smtClean="0"/>
              <a:t/>
            </a:r>
            <a:br>
              <a:rPr lang="fr-FR" sz="2800" u="sng" dirty="0" smtClean="0"/>
            </a:br>
            <a:r>
              <a:rPr lang="fr-FR" sz="2800" u="sng" dirty="0"/>
              <a:t/>
            </a:r>
            <a:br>
              <a:rPr lang="fr-FR" sz="2800" u="sng" dirty="0"/>
            </a:br>
            <a:r>
              <a:rPr lang="fr-FR" sz="2800" dirty="0" smtClean="0"/>
              <a:t>Sans la moindre rivalité, il collaborera avec RUBENS entre 1620 et 1640 notamment pour la décoration du pavillon de chasse du roi d’Espagne Philippe IV; à la mort de RUBENS, il achèvera 3 tableaux de celui-ci</a:t>
            </a:r>
            <a:br>
              <a:rPr lang="fr-FR" sz="2800" dirty="0" smtClean="0"/>
            </a:br>
            <a:r>
              <a:rPr lang="fr-FR" sz="2800" dirty="0"/>
              <a:t/>
            </a:r>
            <a:br>
              <a:rPr lang="fr-FR" sz="2800" dirty="0"/>
            </a:br>
            <a:r>
              <a:rPr lang="fr-FR" sz="2800" dirty="0" smtClean="0"/>
              <a:t>Sa production artistique est florissante : dessins, peintures et </a:t>
            </a:r>
            <a:r>
              <a:rPr lang="fr-FR" sz="2800" b="1" dirty="0" smtClean="0"/>
              <a:t>cartons de tapisserie</a:t>
            </a:r>
            <a:br>
              <a:rPr lang="fr-FR" sz="2800" b="1" dirty="0" smtClean="0"/>
            </a:br>
            <a:r>
              <a:rPr lang="fr-FR" sz="2800" dirty="0" smtClean="0"/>
              <a:t>Ses sujets sont mythologiques, religieux mais concernent aussi beaucoup de </a:t>
            </a:r>
            <a:r>
              <a:rPr lang="fr-FR" sz="2800" b="1" dirty="0" smtClean="0"/>
              <a:t>scènes de genre à caractère populaire</a:t>
            </a:r>
            <a:br>
              <a:rPr lang="fr-FR" sz="2800" b="1" dirty="0" smtClean="0"/>
            </a:br>
            <a:endParaRPr lang="fr-FR" sz="2800" b="1" u="sng" dirty="0"/>
          </a:p>
        </p:txBody>
      </p:sp>
    </p:spTree>
    <p:extLst>
      <p:ext uri="{BB962C8B-B14F-4D97-AF65-F5344CB8AC3E}">
        <p14:creationId xmlns:p14="http://schemas.microsoft.com/office/powerpoint/2010/main" val="413421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3200" y="1753660"/>
            <a:ext cx="11988800" cy="1325563"/>
          </a:xfrm>
        </p:spPr>
        <p:txBody>
          <a:bodyPr>
            <a:normAutofit fontScale="90000"/>
          </a:bodyPr>
          <a:lstStyle/>
          <a:p>
            <a:r>
              <a:rPr lang="fr-FR" sz="3100" b="1" dirty="0" smtClean="0"/>
              <a:t>« Les 4 Evangélistes » </a:t>
            </a:r>
            <a:r>
              <a:rPr lang="fr-FR" sz="3100" dirty="0" smtClean="0"/>
              <a:t>1617 -18</a:t>
            </a:r>
            <a:br>
              <a:rPr lang="fr-FR" sz="3100" dirty="0" smtClean="0"/>
            </a:br>
            <a:r>
              <a:rPr lang="fr-FR" sz="3100" dirty="0" smtClean="0"/>
              <a:t>(134x118cm) Musée du Louvre</a:t>
            </a:r>
            <a:br>
              <a:rPr lang="fr-FR" sz="3100" dirty="0" smtClean="0"/>
            </a:br>
            <a:r>
              <a:rPr lang="fr-FR" sz="3100" dirty="0" smtClean="0"/>
              <a:t/>
            </a:r>
            <a:br>
              <a:rPr lang="fr-FR" sz="3100" dirty="0" smtClean="0"/>
            </a:br>
            <a:r>
              <a:rPr lang="fr-FR" sz="3100" dirty="0" smtClean="0"/>
              <a:t>Dans un plan rapproché, inspiré par le courant caravagesque, il représente les 4 évangélistes penchés sur l’étude d’un livre</a:t>
            </a:r>
            <a:br>
              <a:rPr lang="fr-FR" sz="3100" dirty="0" smtClean="0"/>
            </a:br>
            <a:r>
              <a:rPr lang="fr-FR" sz="3100" dirty="0" smtClean="0"/>
              <a:t>Vêtu de blanc, Jean illumine l’ensemble derrière lui, tenant une plume on peut </a:t>
            </a:r>
            <a:br>
              <a:rPr lang="fr-FR" sz="3100" dirty="0" smtClean="0"/>
            </a:br>
            <a:r>
              <a:rPr lang="fr-FR" sz="3100" dirty="0" smtClean="0"/>
              <a:t>reconnaitre Mathieu</a:t>
            </a:r>
            <a:br>
              <a:rPr lang="fr-FR" sz="3100" dirty="0" smtClean="0"/>
            </a:br>
            <a:r>
              <a:rPr lang="fr-FR" sz="3100" dirty="0" smtClean="0"/>
              <a:t>Les 2 autres sont Luc et Marc mais en l’absence de leurs attributs habituels</a:t>
            </a:r>
            <a:br>
              <a:rPr lang="fr-FR" sz="3100" dirty="0" smtClean="0"/>
            </a:br>
            <a:r>
              <a:rPr lang="fr-FR" sz="3100" dirty="0" smtClean="0"/>
              <a:t>( lion pou Marc, taureau pour Luc) on ne peut les identifier personnellement</a:t>
            </a:r>
            <a:br>
              <a:rPr lang="fr-FR" sz="3100" dirty="0" smtClean="0"/>
            </a:br>
            <a:r>
              <a:rPr lang="fr-FR" sz="3100" dirty="0" smtClean="0"/>
              <a:t/>
            </a:r>
            <a:br>
              <a:rPr lang="fr-FR" sz="3100" dirty="0" smtClean="0"/>
            </a:br>
            <a:r>
              <a:rPr lang="fr-FR" sz="3100" i="1" u="sng" dirty="0" smtClean="0"/>
              <a:t>Ce tableau avait été acquis par Louis XVI en 1784 </a:t>
            </a:r>
            <a:endParaRPr lang="fr-FR" sz="3100" u="sng" dirty="0"/>
          </a:p>
        </p:txBody>
      </p:sp>
    </p:spTree>
    <p:extLst>
      <p:ext uri="{BB962C8B-B14F-4D97-AF65-F5344CB8AC3E}">
        <p14:creationId xmlns:p14="http://schemas.microsoft.com/office/powerpoint/2010/main" val="3131050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3823" y="1505303"/>
            <a:ext cx="11571111" cy="1325563"/>
          </a:xfrm>
        </p:spPr>
        <p:txBody>
          <a:bodyPr>
            <a:normAutofit fontScale="90000"/>
          </a:bodyPr>
          <a:lstStyle/>
          <a:p>
            <a:r>
              <a:rPr lang="fr-FR" sz="3100" b="1" dirty="0" smtClean="0"/>
              <a:t>« La Famille du Peintre » </a:t>
            </a:r>
            <a:r>
              <a:rPr lang="fr-FR" sz="3100" dirty="0" smtClean="0"/>
              <a:t>1621-22</a:t>
            </a:r>
            <a:br>
              <a:rPr lang="fr-FR" sz="3100" dirty="0" smtClean="0"/>
            </a:br>
            <a:r>
              <a:rPr lang="fr-FR" sz="3100" dirty="0" smtClean="0"/>
              <a:t>(181x187cm) Musée du Prado Madrid</a:t>
            </a:r>
            <a:br>
              <a:rPr lang="fr-FR" sz="3100" dirty="0" smtClean="0"/>
            </a:br>
            <a:r>
              <a:rPr lang="fr-FR" sz="3100" dirty="0"/>
              <a:t/>
            </a:r>
            <a:br>
              <a:rPr lang="fr-FR" sz="3100" dirty="0"/>
            </a:br>
            <a:r>
              <a:rPr lang="fr-FR" sz="3100" dirty="0" smtClean="0"/>
              <a:t>Contrairement aux autoportraits habituels, il ne se représente pas avec les attributs de peintre mais vêtu élégamment tenant un luth</a:t>
            </a:r>
            <a:br>
              <a:rPr lang="fr-FR" sz="3100" dirty="0" smtClean="0"/>
            </a:br>
            <a:r>
              <a:rPr lang="fr-FR" sz="3100" dirty="0"/>
              <a:t/>
            </a:r>
            <a:br>
              <a:rPr lang="fr-FR" sz="3100" dirty="0"/>
            </a:br>
            <a:r>
              <a:rPr lang="fr-FR" sz="3100" dirty="0" smtClean="0"/>
              <a:t>Ce portrait de famille illustre l’aisance </a:t>
            </a:r>
            <a:r>
              <a:rPr lang="fr-FR" sz="3100" dirty="0" smtClean="0"/>
              <a:t>e </a:t>
            </a:r>
            <a:r>
              <a:rPr lang="fr-FR" sz="3100" dirty="0" smtClean="0"/>
              <a:t>timide malgré son petit sourire en </a:t>
            </a:r>
            <a:r>
              <a:rPr lang="fr-FR" sz="3100" dirty="0" err="1"/>
              <a:t>coinsociale</a:t>
            </a:r>
            <a:r>
              <a:rPr lang="fr-FR" sz="3100" dirty="0"/>
              <a:t> et financière de l’artiste</a:t>
            </a:r>
            <a:br>
              <a:rPr lang="fr-FR" sz="3100" dirty="0"/>
            </a:br>
            <a:r>
              <a:rPr lang="fr-FR" sz="3100" dirty="0"/>
              <a:t>Une jeune domestique apporte un panier garni de raisins au couple e</a:t>
            </a:r>
            <a:r>
              <a:rPr lang="fr-FR" sz="2800" dirty="0"/>
              <a:t>t </a:t>
            </a:r>
            <a:r>
              <a:rPr lang="fr-FR" sz="3100" dirty="0"/>
              <a:t>à la petite fille qu’il représente tout</a:t>
            </a:r>
            <a:endParaRPr lang="fr-FR" sz="3100" dirty="0"/>
          </a:p>
        </p:txBody>
      </p:sp>
      <p:sp>
        <p:nvSpPr>
          <p:cNvPr id="3" name="Rectangle 2"/>
          <p:cNvSpPr/>
          <p:nvPr/>
        </p:nvSpPr>
        <p:spPr>
          <a:xfrm>
            <a:off x="1975556" y="4765302"/>
            <a:ext cx="9652000" cy="461665"/>
          </a:xfrm>
          <a:prstGeom prst="rect">
            <a:avLst/>
          </a:prstGeom>
        </p:spPr>
        <p:txBody>
          <a:bodyPr wrap="square">
            <a:spAutoFit/>
          </a:bodyPr>
          <a:lstStyle/>
          <a:p>
            <a:r>
              <a:rPr lang="fr-FR" sz="2400" dirty="0"/>
              <a:t>Beaucoup de similitude avec le tableau exécuté par RUBENS en 1610</a:t>
            </a:r>
          </a:p>
        </p:txBody>
      </p:sp>
    </p:spTree>
    <p:extLst>
      <p:ext uri="{BB962C8B-B14F-4D97-AF65-F5344CB8AC3E}">
        <p14:creationId xmlns:p14="http://schemas.microsoft.com/office/powerpoint/2010/main" val="219463833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1468</TotalTime>
  <Words>800</Words>
  <Application>Microsoft Office PowerPoint</Application>
  <PresentationFormat>Grand écran</PresentationFormat>
  <Paragraphs>99</Paragraphs>
  <Slides>44</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44</vt:i4>
      </vt:variant>
    </vt:vector>
  </HeadingPairs>
  <TitlesOfParts>
    <vt:vector size="48" baseType="lpstr">
      <vt:lpstr>Arial</vt:lpstr>
      <vt:lpstr>Calibri</vt:lpstr>
      <vt:lpstr>Calibri Light</vt:lpstr>
      <vt:lpstr>Thème Office</vt:lpstr>
      <vt:lpstr>Avant d’aborder ce grand peintre du XVIIème, nous évoquerons 2 élèves de RUBENS qui avec leur maitre sont considérés comme les 3 plus grands peintres de l’école d’ANVERS    - Anton VAN DYCK ( 1599-1641)   - Jacob JORDAENS (1593-1678)</vt:lpstr>
      <vt:lpstr>Anton VAN DYCK nait à Anvers en 1599 dans une famille de riches marchands  Ses talents précoces lui permettent dès l’âge de 19 ans d’ouvrir son propre atelier après un apprentissage de 2 ans chez RUBENS où il apprendra également la gravure et avec lequel il participera à la décoration d’un plafond pour l’église des Jésuites d’Anvers.  Pour répondre à une commande, il ira en Angleterre puis voyagera en Italie à travers de nombreuses villes. C’est là qu’il s’imprégnera de l’œuvre des grands maitres de la Renaissance et commencera sa carrière de portraitiste.  A son retour à Anvers, en 1627, il est rapidement nommé peintre de Cour; toutefois la coexistence avec RUBENS étant difficile ( rivalité) VAN DYCK va s’installer en Angleterre sur les instances du roi Charles 1er où il deviendra peintre officiel de la Cour, réalisant de nombreux portraits de la famille royale et de l’aristocratie</vt:lpstr>
      <vt:lpstr>« Autoportrait » 1621-22 (81x69,5cm)Alte Pinakothek Munich   Remarquable travail où il se représente à peine âgé de 22 ans : beaucoup de fraicheur, de délicatesse et une certaine détermination dans son visage en pleine lumière </vt:lpstr>
      <vt:lpstr>« Christ en Croix » ou «  le Coup de Lance » vers 1620   </vt:lpstr>
      <vt:lpstr>« Henriette, Marie de France » 1632 (109x86cm) Royal Collection  C’est la fille d’Henri IV et de Marie de Médicis qui a épousé le roi d’Angleterre Charles 1er Beaucoup de distinction, de charme avec les couleurs claires de la robe qui sont mis en valeur par le fond vert foncé Beaucoup de délicatesse et de soin apportés dans les détails : reflets dans le tissu de la robe,  volants de dentelle au bas des manches, nœuds roses, boucles de la coiffure, perles et couronne posée sur le guéridon</vt:lpstr>
      <vt:lpstr>Il se marie avec une dame de compagnie de la reine , obtiendra le titre de «  lord »  Sa carrière artistique est riche : plus de 100 tableaux essentiellement des portraits + quelques scènes religieuses et mythologiques mais aussi des estampes    Il formera de nombreux peintres et malgré les recommandations du roi pour qu’il soit soigné et puisse guérir, il mourra en 1641 à l’âge de 42 ans</vt:lpstr>
      <vt:lpstr>Jacob JORDAENS nait à Anvers en 1593 dans une famille de la bourgeoisie aisée – son père est marchand de toiles-  Il fera son apprentissage chez un peintre flamand dont il épousera la fille ainée, contrairement aux autres peintres de son époque, il n’ira pas se former en Italie mais trouvera l’inspiration chez LE TITIEN, LE CARAVAGE ainsi que chez BRUEGHEL  Sans la moindre rivalité, il collaborera avec RUBENS entre 1620 et 1640 notamment pour la décoration du pavillon de chasse du roi d’Espagne Philippe IV; à la mort de RUBENS, il achèvera 3 tableaux de celui-ci  Sa production artistique est florissante : dessins, peintures et cartons de tapisserie Ses sujets sont mythologiques, religieux mais concernent aussi beaucoup de scènes de genre à caractère populaire </vt:lpstr>
      <vt:lpstr>« Les 4 Evangélistes » 1617 -18 (134x118cm) Musée du Louvre  Dans un plan rapproché, inspiré par le courant caravagesque, il représente les 4 évangélistes penchés sur l’étude d’un livre Vêtu de blanc, Jean illumine l’ensemble derrière lui, tenant une plume on peut  reconnaitre Mathieu Les 2 autres sont Luc et Marc mais en l’absence de leurs attributs habituels ( lion pou Marc, taureau pour Luc) on ne peut les identifier personnellement  Ce tableau avait été acquis par Louis XVI en 1784 </vt:lpstr>
      <vt:lpstr>« La Famille du Peintre » 1621-22 (181x187cm) Musée du Prado Madrid  Contrairement aux autoportraits habituels, il ne se représente pas avec les attributs de peintre mais vêtu élégamment tenant un luth  Ce portrait de famille illustre l’aisance e timide malgré son petit sourire en coinsociale et financière de l’artiste Une jeune domestique apporte un panier garni de raisins au couple et à la petite fille qu’il représente tout</vt:lpstr>
      <vt:lpstr>« Le Paysan et le satyre » 1625 (190x165cm)Musée Budapest ( 7 versions réalisées)  Inspirée d’une fable d’Esope, il traite cette scène de genre avec beaucoup de finesse Le satyre ( aux pattes de bouc) qui vient de renverser sa chaise, informe le paysan qu’il renonce à habiter la terre face à la duplicité des hommes qui «  soufflent le chaud et le froid » On retrouve le clair-obscur, une interprétation des sentiments de chaque personnage et des détails amusants ( un coq, pieds sales du paysan) C’est son épouse qu’il peint en paysanne</vt:lpstr>
      <vt:lpstr>Présentation PowerPoint</vt:lpstr>
      <vt:lpstr>Après la mort de RUBENS, JORDAENS est le peintre le plus renommé d’Anvers  Sa réputation est telle qu’il reçoit de nombreuses commandes, qu’il vit dans une situation financière aisée  Il formera de nombreux peintres au sein de son atelier et laissera environ 220 œuvres à sa mort en 1678 </vt:lpstr>
      <vt:lpstr>REMBRANDT (VAN RIJN) 1606-1669</vt:lpstr>
      <vt:lpstr>Quelques repères   Peu de temps après la naissance de REMBRANDT, les Provinces Unies concluent une armistice avec l’Espagne après des luttes féroces Elles accèdent ainsi à leur indépendance économique et religieuse.  Dominant les mers, tirant d’énormes richesses de ses colonies, la Hollande est une grande puissance commerciale où la civilisation bourgeoise est fondée sur la foi calviniste ( alors que les Pays-Bas du sud- l’actuelle Belgique- sont catholiques et appartiennent à l’empire des Habsbourg)  La vie artistique va y être prospère : tableaux religieux de petit format , portraits et paysages qui ne sont plus l’apanage de commandes émanant du clergé mais aussi des bourgeois ( commerçants notamment) </vt:lpstr>
      <vt:lpstr>REMBRAND ( VAN RIJN) nait à Leyde en 1606; c’est le 6ème enfant d’une fratrie de 10, son père est meunier.  Il fréquente l’école de latin de sa ville et à l’âge de 14 ans part en apprentissage tout d’abord chez un peintre de Leyde puis à Amsterdam chez LASTMAN. En 1625, il rentre à Leyde où il ouvre son propre atelier et dispose de plusieurs apprentis. Il répond à des commandes : essentiellement des portraits et notamment des portraits collectifs ( Guilde des chirurgiens d’Amsterdam…) Contrairement à de nombreux peintres et malgré ses origines bourgeoises, il n’a jamais quitté son pays natal mais il n’ignore rien du contexte artistique international.  En 1634, il épouse Saskia une très riche orpheline ( son père était avocat et son oncle et tuteur est marchand d’art) ce qui lui permettra d’acheter une grande maison et de mener une vie de luxe et d’extravagance.</vt:lpstr>
      <vt:lpstr>Mais dans les années 1640, sa vie va être bouleversée:  - sa mère dont il a souvent fait le portrait, meurt en 1640 - son épouse Saskia meurt de la tuberculose en 1642 , des enfants étaient déjà morts en bas âge  Il doit confier l’éducation de son fils Titus à une servante qui deviendra sa maitresse puis en 1645 à une autre servante Hendrickje Stoffels qui deviendra également sa concubine et la mère d’une petite fille Cornelia que REMBRANT reconnaitra  D’importantes difficultés financières vont arriver, il vit au dessus de ses moyens, collectionnant les œuvres d’art et les curiosités : ses biens sont vendus aux enchères. Enfin en 1663 Hendrickje meurt et en 1668 c’est le tour de son fils Titus; il reste donc seul avec Cornelia.</vt:lpstr>
      <vt:lpstr>« L’Anesse de Balaam » 1626 – huile sur bois ( 65x47cm)                Musée Cognacq-Jay Paris Inspiré par l’Ancien Testament, ce tableau montre Balaam qui s’apprête à frapper sa monture tandis qu’un ange vengeur leur barre la route. L’ânesse se met à parler et lui demande de ne pas chasser les Juifs Même si nous sommes devant une peinture académique, REMBRANDT utilise le clair-obscur : les soldats qui l’accompagnent sont dans l’ombre alors que les éléments principaux sont dans la lumière dans une sorte de mouvement ascendant </vt:lpstr>
      <vt:lpstr>« La Présentation de Jésus au Temple » 1628 huile sur bois(55x44 cm)Musée d’Hambourg Célébrée 40 jours après la naissance du Christ, soit le 2 février- jour de la Chandeleur-  Une construction pyramidale avec au sommet la prophétesse Anne ( le portrait de la mère de l’artiste) Joseph de dos, la Vierge Marie agenouillée et le prophète Siméon qui bénie et tient l’enfant Jésus dans ses bras On note l’influence caravagesque avec la lumière qui arrive de la fenêtre et irradie la colonne du temple ainsi que Jésus tandis que le fond est complètement obscur : la bougie accrochée à la colonne est éteinte.</vt:lpstr>
      <vt:lpstr>Ce qui surprend c’est - la toile posée sur le chevalet immense dont on ne voit que l’arrière  - la petitesse du personnage: s’agit-il de Rembrandt lui-même ou 1 de ses élèves? Palette pauvre constituée de tons sombres mais éclairage qui donne le clair-obscur dans cet atelier très sommaire aux murs décrépis et lézardés, peu meublé.  Le peintre tient ses attributs et semble dans une profonde réflexion, une concentration : celle qui précède la création</vt:lpstr>
      <vt:lpstr>« La Leçon d’Anatomie du Docteur Nicolas Tulp » 1632 huile sur toile ( 162x216cm) La Haye Commande faite par la Guilde des chirurgiens d’Amsterdam</vt:lpstr>
      <vt:lpstr>Le docteur Tulp procède à la dissection tout en expliquant les muscles de l’avant bras = la pratique Un livre est grand ouvert aux pieds de l’homme c’est le traité d’anatomie de Vésale= la théorie  L’un des assistants tient une feuille de papier sur laquelle sont inscrits le nom des protagonistes de la scène qui tous ont une attitude, un regard différents mais comme constante celle de l’observation minutieuse</vt:lpstr>
      <vt:lpstr>Directement inspiré des « Métamorphoses » d’Ovide c’est l’enlèvement d’Europe par Zeus qui a pris l’apparence d’un taureau. Il faut y voir également des éléments exotiques qui rappelle que le commanditaire de ce tableau était gouverneur en Indonésie pour le compte de la Cie néerlandaises des Indes orientales Si nous avons les caractéristiques du baroque, il y a aussi un rapprochement à faire avec l’œuvre du Titien traitée ici avec moins de violence et dans un décor contemporain</vt:lpstr>
      <vt:lpstr>« Autoportrait à la toque et à la chaine d’or » 1633  ( 70x53cm) huile sur bois Musée du Louvre  Il se représente comme un artiste accompli, quelques années auparavant un de ses autoportraits a été offert au roi Charles 1er d’Angleterre mais aussi comme un bourgeois avec le fait de se présenter avec des chaines d’or ( 1 sur le béret, 1 à l’encolure) qui sont le reflet de son aisance financière  </vt:lpstr>
      <vt:lpstr>« L’Erection de la Croix »1633 ( 96x72cm) huile sur panneau de bois   Alte Pinakothek Munich Une commande du prince d’Orange-Nassau qui appartient à une série de tableaux sur la Passion du Christ  Un style baroque qui permet de mettre le Christ en pleine lumière alors que les bourreaux sont dans l’ombre, seul le centurion romain sur un cheval gris bénéficie d’un éclairage. Dans ce même éclairage central, on reconnait un autoportrait de Rembrandt  avec ses sourcils froncés et son visage grave  </vt:lpstr>
      <vt:lpstr>« Le Christ dans la tempête sur la mer de Galilée » 1633 (160x128cm) huile sur toile précédemment au Musée de Boston mais volé en 1990   Seul tableau maritime réalisé par REMBRANDT ( qui a peint peu de paysages) mais réalisé avec beaucoup de précisions quant à la représentation de la tempête (déferlement des vagues, nuages gonflés)et surtout celle des sentiments humains face à la violence de la nature( certains sont affolés, 1 a le mal de mer)  Il fait figurer le Christ avec ses 12 apôtres et il se place à leur côté</vt:lpstr>
      <vt:lpstr>« Portrait de Maerten Soolman et de sa fiancée «Portrait de Oopjen Coopit » 1634 ( 210x135cm)  Ces 2 portraits ont été achetés conjointement en 2016 par le musée du Louvre et le Rijksmuseum d’Amsterdam avec la précision que les tableaux ne devront jamais être séparés</vt:lpstr>
      <vt:lpstr>« Le couple heureux- autoportrait avec Saskia » ou «  Le fils prodigue à la taverne » 1636 ( 161x131cm) Musée de Dresde  La scène se situe dans une taverne ou une maison close Rembrandt est richement vêtu, souriant avec un regard provocant Il a une chope de bière à la main et semble porter un toast, une épée pend à sa ceinture. Saskia est assise sur ses genoux ( telle une prostituée) Elle est richement vêtue d’une robe de soie brodée et parée de bijoux Il lui tient la taille, s’apprêtant peut être à lui caresser les fesses  Référence au texte de l’Evangile sur «  le Fils Prodigue »</vt:lpstr>
      <vt:lpstr>« Danaé » 1636 et1643 (185x203cm) Musée de l’Ermitage St Pétersbourg  Dans la version de 1636, c’est sa femme Saskia qui sert de modèle, un repentir fera modifier le visage de Danaé pour lui donner les traits de sa maitresse; de même dans la 1ère version il avait illustré la pluie de pièces d’or qu’il supprimera dans la 2nde version ne laissant deviner l’arrivée de Zeus qu’à travers le rayon lumineux  A noter que l’angelot qui volète a les mains attachées pour évoquer la condition de Danaé que son père avait enfermée dans une tour </vt:lpstr>
      <vt:lpstr>« La Mère de Rembrandt » 1639 huile sur bois ( 80x62cm) Museum Vienne   REMBRANDT excelle dans l’art du portrait. Il a souvent représenté ses proches  Traité dans un camaïeu de couleurs sombres où seul le bijou semble éclairer le visage de la vieille femme  Son visage songeur est traité avec beaucoup de réalisme : regard fatigué,  rides profondes, peau desséchée obtenues  par l’utilisation de petits coups de brosse et des couches de peinture +ou – épaisses qui créent ainsi des zones d’ombre et de lumière Elle s’appuie de ses 2 mains sur sa canne ce qui renforce le côté mélancolique    </vt:lpstr>
      <vt:lpstr>« La Sainte Famille » 1640 – huile sur bois- (41x34cm) Musée du Louvre (A réalisé plusieurs tableaux sur ce thème)  Marie et l’enfant sont au centre du tableau, en pleine lumière. On y voit le bébé cherchant le sein maternel tandis qu’Elisabeth s’est arrêtée de lire pour regarder l’enfant avec tendresse et que Joseph s’affaire à ses activités de menuisier  Ce qui est intéressant c’est qu’il plante le décor dans un lieu contemporain : fenêtre flamande typique, chat endormi près de la cheminée  </vt:lpstr>
      <vt:lpstr>« Portrait de Saskia au chapeau rouge » 1633 et modifié en 1642  (99x78cm)  Musée de Kassel  Un portrait de ¾  représentant la jeune femme vêtue telle une riche aristocrate avec un certain clin d’œil à la mode de la Renaissance Elle semble s’avancer, sortir de l’obscurité  En 1642, REMBRANDT a ajouté la plume sur le chapeau : signe de la fragilité de la vie; ce portrait est touchant car il semble offrir une image idéale et éternelle   </vt:lpstr>
      <vt:lpstr>« La Ronde de Nuit » ou « La Compagnie du capitaine Frans Banning Cocq »1642 (359x438cm)  Rijksmuseum Amsterdam  La commande pour la maison des Arquebusiers *d’Amsterdam, (sans doute à l’occasion de la visite de Marie de Médicis à Amsterdam en 1638) précisait que le capitaine Banning et sa compagnie devaient être représentés grandeur nature  </vt:lpstr>
      <vt:lpstr>On considère que cette œuvre marque l’apogée de la peinture de genre hollandaise et un tournant dans le travail du peintre : - contrastes de couleurs ( noir/jaune et rouge) - mouvement ample donnant une force rythmique ( auparavant les portraits de groupe étaient statiques)avec encore un travail sur le clair obscur presque ténébriste  A noter que les couleurs se sont noircies à cause de l’utilisation du bitume de Judée*</vt:lpstr>
      <vt:lpstr>On dénombre 31 personnages représentés et identifiables  - Vêtu de noir avec l’écharpe rouge : le capitaine COCQ ( également bourgmestre d’Amsterdam). Une de ses mains est gantée et tient une immense canne, son autre main ponctue ses propos de commandement - À ses côtés, son lieutenant vêtu de jaune avec l’écharpe blanche Il porte l’arme des gardes civiles: une pertuisane - Le personnage qui brandit l’étendard de la compagnie (rayé bleu et gauche) est lui aussi parfaitement reconnaissable - le joueur de tambour est Jacob Jorisz</vt:lpstr>
      <vt:lpstr>Ce chef d’œuvre iconique a une histoire assez mouvementée:  - au départ dans la salle des arquebusiers - au musée - pendant la 2nde guerre mondiale : mis en sécurité dans un château puis enroulée et caché dans un abri - retrouve les cimaises du musée en 1945  Il a du subir plusieurs restaurations suite à ces déménagements mais surtout suite à des actes de vandalisme :  - en 1911 et en 1975: entaillé à plusieurs endroits  - en 1990 : abimé suite à la projection d’acide sulfurique</vt:lpstr>
      <vt:lpstr>« Le Christ et la femme adultère » 1644 huile sur bois ( 84x65cm)National Gallery  Dans une foule d’hommes on assiste à la confrontation entre Jésus et les décideurs juifs quant à la sentence ( lapidation) qui doit ou non être appliquée à la coupable Le décor architectural est imposant avec ses nombreuses dorures qui éclairent la scène Celle-ci est concentrée au centre avec la femme agenouillée sur les marches de l’autel, en pleurs, face au Christ dont la stature dépasse les autres vieillards  « Les pèlerins d’Emmaüs » 1648 (68x65cm) huile sur bois Musée du Louvre  La niche derrière le Christ, entrain de rompre le pain, donne de la profondeur. Les couleurs sont en opposition: couleurs chaudes pour les personnages et froides  ( verdâtres et brunes) pour l’arrière-plan Le blanc immaculé de la nappe peut rappeler le suaire. Le visage du Christ avec l’auréole qui l’illumine est très expressif  Le dépouillement de cette scène lui confère une grande spiritualité  </vt:lpstr>
      <vt:lpstr>« Vieillard assis dans un fauteuil » 1652 huile sur toile (111,5x 88cm) National Gallery Londres.  Portrait magistral de ce vieil homme en costume d’apparat assis dans un fauteuil à haut dossier. La tête dans sa main, il est absorbé par ses pensées Un arrière plan où se mêlent les bruns et les verts alors que les vêtements du modèle sont lumineux : or et rouge et que le visage est traité en clair-obscur</vt:lpstr>
      <vt:lpstr>« Le Bœuf écorché » 1655 (94x69cm) huile sur bois      Musée du Louvre Une des rares natures mortes peinte par l’artiste qui la traite comme un véritable « memento mori » ( souviens toi que tu es mortel) Présenté frontalement de manière réaliste avec une palette chromatique pauvre et traité avec beaucoup d’empâtements, des coups de pinceau visibles cet écorché est suspendu comme un sacrifié, écartelé dans un décor austère. On entrevoit la tête d’une servante qui semble observer la carcasse sans tête. Pour certains historiens d’art cet écorché serait le peintre lui-même : endetté et maltraité par la justice   </vt:lpstr>
      <vt:lpstr>« Autoportrait » vers 1656 ( 50x41cm)huile sur bois Musée de Vienne  Une œuvre impressionnante parmi les nombreux autoportraits peints par REMBRANDT : 40 peintures, 31 eaux fortes et des dessins ( soit environ 100 autoportraits) Il nous fait face, visage grave, le regard déterminé et grave mais empreint d’une certaine bonté Le rouge du pourpoint qu’i porte sous sa blouse de travail se reflète sur son visage plein de dignité alors qu’à cette époque il vivait des moments très difficiles</vt:lpstr>
      <vt:lpstr>« Les Syndics de la Guilde des Drapiers » 1662 ( 191x279) Rijkmuseum Amsterdam</vt:lpstr>
      <vt:lpstr>« Autoportrait aux 2 cercles » 1665-69 (114x94cm) Kenwood House Londres   Un portrait traité sans concession : corps épais, visage boursouflé à la peau relâchée, cheveux blancs maintenu par une sorte de fichu blanc Il est vêtu assez négligemment d’un ample manteau fourré sur une sorte de tablier et tient dans sa main les attributs du peintre: palette, pinceaux et un chiffon. L’autre main est posée sur sa hanche montrant une certaine détermination  On n’explique pas avec certitude les 2 cercles dessinés derrière lui sauf à la représentation de figures parfaites réalisées à main levée ( déjà réalisé par Giotto qui voulait montrer son savoir-faire)</vt:lpstr>
      <vt:lpstr>«  Les Fiancés » ou « La Fiancée juive » 1668 (121,5 x 166,5cm) Rijkmuseum Amsterdam  L’arrière-plan est un paysage très largement esquissé pour faire le focus sur les 2 personnages : Titus et sa fiancée???ou inspiré de la Bible  « Isaac et Rébecca » On avait à tort pensé qu’il s’agissait d’un père faisant ses adieux à sa fille avant qu’elle se marie  </vt:lpstr>
      <vt:lpstr>« Le Retour de l’Enfant Prodigue » 1668-69 (262x205cm) Musée de l’Ermitage Evangile selon St Luc Rembrandt a exécuté de nombreuses versions(peintures, dessins, gravures) sur ce thème Si dans le tableau précédent, il mettait en scène l’amour entre homme et femme, ici il représente l’amour paternel avec le pardon pour le fils égaré avec comme point de concentration les mains  </vt:lpstr>
      <vt:lpstr>« Autoportrait » 1669 ( 59x51cm) Musée Mauritshuis de La Haye Dernier d’une longue série d’autoportraits qui ont jalonné sa vie tel un journal intime mais aussi ultime tableau C’est le portrait d’un homme solitaire : tous ceux qu’il aimait sont morts. La vieillesse mais aussi la souffrance sont gravées sur son visage rempli de beaucoup d’humanité On voit les rides, le pli mélancolique qui entoure sa bouche, ses yeux fatigués dans ce camaïeu de couleurs sombres mais il y a toutefois une forme de lutte avec une lumière qui éclaire ce visage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REMBRANDT (VAN RIJN) 1606-1669</dc:title>
  <dc:creator>Béatrice</dc:creator>
  <cp:lastModifiedBy>Béatrice</cp:lastModifiedBy>
  <cp:revision>134</cp:revision>
  <dcterms:created xsi:type="dcterms:W3CDTF">2026-03-03T12:32:53Z</dcterms:created>
  <dcterms:modified xsi:type="dcterms:W3CDTF">2026-03-17T13:21:51Z</dcterms:modified>
</cp:coreProperties>
</file>