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78" r:id="rId5"/>
    <p:sldId id="260" r:id="rId6"/>
    <p:sldId id="261" r:id="rId7"/>
    <p:sldId id="262" r:id="rId8"/>
    <p:sldId id="293" r:id="rId9"/>
    <p:sldId id="316" r:id="rId10"/>
    <p:sldId id="313" r:id="rId11"/>
    <p:sldId id="317" r:id="rId12"/>
    <p:sldId id="318" r:id="rId13"/>
    <p:sldId id="319" r:id="rId14"/>
    <p:sldId id="320" r:id="rId15"/>
    <p:sldId id="312" r:id="rId16"/>
    <p:sldId id="332" r:id="rId17"/>
    <p:sldId id="271" r:id="rId18"/>
    <p:sldId id="302" r:id="rId19"/>
    <p:sldId id="298" r:id="rId20"/>
    <p:sldId id="273" r:id="rId21"/>
    <p:sldId id="327" r:id="rId22"/>
    <p:sldId id="328" r:id="rId23"/>
    <p:sldId id="326" r:id="rId24"/>
    <p:sldId id="272" r:id="rId25"/>
    <p:sldId id="267" r:id="rId26"/>
    <p:sldId id="276" r:id="rId27"/>
    <p:sldId id="280" r:id="rId28"/>
    <p:sldId id="289" r:id="rId29"/>
    <p:sldId id="291" r:id="rId30"/>
    <p:sldId id="301" r:id="rId31"/>
    <p:sldId id="285" r:id="rId32"/>
    <p:sldId id="299" r:id="rId33"/>
    <p:sldId id="305" r:id="rId34"/>
    <p:sldId id="311" r:id="rId35"/>
    <p:sldId id="288" r:id="rId36"/>
    <p:sldId id="270" r:id="rId37"/>
    <p:sldId id="324" r:id="rId38"/>
    <p:sldId id="309" r:id="rId39"/>
    <p:sldId id="325" r:id="rId40"/>
    <p:sldId id="330" r:id="rId41"/>
    <p:sldId id="331" r:id="rId42"/>
    <p:sldId id="329" r:id="rId4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4956999-3BEC-4B60-813B-F3F5C755C830}" type="datetimeFigureOut">
              <a:rPr lang="fr-FR" smtClean="0"/>
              <a:t>02/04/2024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110014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956999-3BEC-4B60-813B-F3F5C755C830}" type="datetimeFigureOut">
              <a:rPr lang="fr-FR" smtClean="0"/>
              <a:t>02/04/2024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420383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956999-3BEC-4B60-813B-F3F5C755C830}" type="datetimeFigureOut">
              <a:rPr lang="fr-FR" smtClean="0"/>
              <a:t>02/04/2024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12983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956999-3BEC-4B60-813B-F3F5C755C830}" type="datetimeFigureOut">
              <a:rPr lang="fr-FR" smtClean="0"/>
              <a:t>02/04/2024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26183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4956999-3BEC-4B60-813B-F3F5C755C830}" type="datetimeFigureOut">
              <a:rPr lang="fr-FR" smtClean="0"/>
              <a:t>02/04/2024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120571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956999-3BEC-4B60-813B-F3F5C755C830}" type="datetimeFigureOut">
              <a:rPr lang="fr-FR" smtClean="0"/>
              <a:t>02/04/2024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212620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4956999-3BEC-4B60-813B-F3F5C755C830}" type="datetimeFigureOut">
              <a:rPr lang="fr-FR" smtClean="0"/>
              <a:t>02/04/2024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32616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4956999-3BEC-4B60-813B-F3F5C755C830}" type="datetimeFigureOut">
              <a:rPr lang="fr-FR" smtClean="0"/>
              <a:t>02/04/2024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84977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956999-3BEC-4B60-813B-F3F5C755C830}" type="datetimeFigureOut">
              <a:rPr lang="fr-FR" smtClean="0"/>
              <a:t>02/04/2024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336391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4956999-3BEC-4B60-813B-F3F5C755C830}" type="datetimeFigureOut">
              <a:rPr lang="fr-FR" smtClean="0"/>
              <a:t>02/04/2024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163297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4956999-3BEC-4B60-813B-F3F5C755C830}" type="datetimeFigureOut">
              <a:rPr lang="fr-FR" smtClean="0"/>
              <a:t>02/04/2024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1BD3CA1-F3EE-480E-A2AE-94DD49FDD2A9}" type="slidenum">
              <a:rPr lang="fr-FR" smtClean="0"/>
              <a:t>‹N°›</a:t>
            </a:fld>
            <a:endParaRPr lang="fr-FR"/>
          </a:p>
        </p:txBody>
      </p:sp>
    </p:spTree>
    <p:extLst>
      <p:ext uri="{BB962C8B-B14F-4D97-AF65-F5344CB8AC3E}">
        <p14:creationId xmlns:p14="http://schemas.microsoft.com/office/powerpoint/2010/main" val="73394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56999-3BEC-4B60-813B-F3F5C755C830}" type="datetimeFigureOut">
              <a:rPr lang="fr-FR" smtClean="0"/>
              <a:t>02/04/2024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D3CA1-F3EE-480E-A2AE-94DD49FDD2A9}" type="slidenum">
              <a:rPr lang="fr-FR" smtClean="0"/>
              <a:t>‹N°›</a:t>
            </a:fld>
            <a:endParaRPr lang="fr-FR"/>
          </a:p>
        </p:txBody>
      </p:sp>
    </p:spTree>
    <p:extLst>
      <p:ext uri="{BB962C8B-B14F-4D97-AF65-F5344CB8AC3E}">
        <p14:creationId xmlns:p14="http://schemas.microsoft.com/office/powerpoint/2010/main" val="2975092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effectLst>
                  <a:outerShdw blurRad="38100" dist="38100" dir="2700000" algn="tl">
                    <a:srgbClr val="000000">
                      <a:alpha val="43137"/>
                    </a:srgbClr>
                  </a:outerShdw>
                </a:effectLst>
              </a:rPr>
              <a:t>LA TOUR de BABEL</a:t>
            </a:r>
            <a:endParaRPr lang="fr-FR"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412877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322" y="511646"/>
            <a:ext cx="11740308" cy="1325563"/>
          </a:xfrm>
        </p:spPr>
        <p:txBody>
          <a:bodyPr>
            <a:noAutofit/>
          </a:bodyPr>
          <a:lstStyle/>
          <a:p>
            <a:r>
              <a:rPr lang="fr-FR" sz="2800" b="1" dirty="0" smtClean="0"/>
              <a:t>« La Fenaison »</a:t>
            </a:r>
            <a:r>
              <a:rPr lang="fr-FR" sz="2800" dirty="0" smtClean="0"/>
              <a:t> ( juin/juillet) 1565</a:t>
            </a:r>
            <a:br>
              <a:rPr lang="fr-FR" sz="2800" dirty="0" smtClean="0"/>
            </a:br>
            <a:r>
              <a:rPr lang="fr-FR" sz="2800" dirty="0"/>
              <a:t/>
            </a:r>
            <a:br>
              <a:rPr lang="fr-FR" sz="2800" dirty="0"/>
            </a:br>
            <a:r>
              <a:rPr lang="fr-FR" sz="2800" dirty="0" smtClean="0"/>
              <a:t>Paysage inondé de lumière, des femmes ratissent en contrebas, un homme à gauche est entrain d’aiguiser sa faux, un autre à cheval porte un panier de cerises ; d’autres ont sur leur tête des paniers de légumes et 3 femmes semblent rentrer de leur travail de fenaison</a:t>
            </a:r>
            <a:endParaRPr lang="fr-FR" sz="2800" dirty="0"/>
          </a:p>
        </p:txBody>
      </p:sp>
      <p:sp>
        <p:nvSpPr>
          <p:cNvPr id="4" name="Rectangle 3"/>
          <p:cNvSpPr/>
          <p:nvPr/>
        </p:nvSpPr>
        <p:spPr>
          <a:xfrm>
            <a:off x="110170" y="2359830"/>
            <a:ext cx="11292288" cy="1938992"/>
          </a:xfrm>
          <a:prstGeom prst="rect">
            <a:avLst/>
          </a:prstGeom>
        </p:spPr>
        <p:txBody>
          <a:bodyPr wrap="square">
            <a:spAutoFit/>
          </a:bodyPr>
          <a:lstStyle/>
          <a:p>
            <a:r>
              <a:rPr lang="fr-FR" sz="2400" b="1" dirty="0"/>
              <a:t>« Les Jours sombres »</a:t>
            </a:r>
            <a:br>
              <a:rPr lang="fr-FR" sz="2400" b="1" dirty="0"/>
            </a:br>
            <a:r>
              <a:rPr lang="fr-FR" sz="2400" dirty="0"/>
              <a:t>(février/mars) 1565</a:t>
            </a:r>
            <a:br>
              <a:rPr lang="fr-FR" sz="2400" dirty="0"/>
            </a:br>
            <a:r>
              <a:rPr lang="fr-FR" sz="2400" dirty="0"/>
              <a:t/>
            </a:r>
            <a:br>
              <a:rPr lang="fr-FR" sz="2400" dirty="0"/>
            </a:br>
            <a:r>
              <a:rPr lang="fr-FR" sz="2400" dirty="0"/>
              <a:t>Sombres nuages dans le ciel mais déjà quelques bourgeons dans les arbres que des hommes émondent</a:t>
            </a:r>
          </a:p>
        </p:txBody>
      </p:sp>
      <p:sp>
        <p:nvSpPr>
          <p:cNvPr id="5" name="Rectangle 4"/>
          <p:cNvSpPr/>
          <p:nvPr/>
        </p:nvSpPr>
        <p:spPr>
          <a:xfrm>
            <a:off x="209321" y="4298822"/>
            <a:ext cx="11303305" cy="2308324"/>
          </a:xfrm>
          <a:prstGeom prst="rect">
            <a:avLst/>
          </a:prstGeom>
        </p:spPr>
        <p:txBody>
          <a:bodyPr wrap="square">
            <a:spAutoFit/>
          </a:bodyPr>
          <a:lstStyle/>
          <a:p>
            <a:r>
              <a:rPr lang="fr-FR" b="1" dirty="0"/>
              <a:t>« La Moisson » </a:t>
            </a:r>
            <a:r>
              <a:rPr lang="fr-FR" dirty="0"/>
              <a:t>(aout/septembre)</a:t>
            </a:r>
            <a:br>
              <a:rPr lang="fr-FR" dirty="0"/>
            </a:br>
            <a:r>
              <a:rPr lang="fr-FR" dirty="0"/>
              <a:t>                   1565</a:t>
            </a:r>
            <a:br>
              <a:rPr lang="fr-FR" dirty="0"/>
            </a:br>
            <a:r>
              <a:rPr lang="fr-FR" dirty="0"/>
              <a:t/>
            </a:r>
            <a:br>
              <a:rPr lang="fr-FR" dirty="0"/>
            </a:br>
            <a:r>
              <a:rPr lang="fr-FR" dirty="0"/>
              <a:t>Un éclatant champ de blé et dans le lointain on semble percevoir une sorte de brume de chaleur</a:t>
            </a:r>
            <a:br>
              <a:rPr lang="fr-FR" dirty="0"/>
            </a:br>
            <a:r>
              <a:rPr lang="fr-FR" dirty="0"/>
              <a:t>Des hommes fauchent tandis que des femmes bottellent les gerbes</a:t>
            </a:r>
            <a:br>
              <a:rPr lang="fr-FR" dirty="0"/>
            </a:br>
            <a:r>
              <a:rPr lang="fr-FR" dirty="0"/>
              <a:t/>
            </a:r>
            <a:br>
              <a:rPr lang="fr-FR" dirty="0"/>
            </a:br>
            <a:r>
              <a:rPr lang="fr-FR" dirty="0"/>
              <a:t>Au pied d’un arbre, un homme somnole tandis qu’un groupe de paysans prend son repas de midi à l’abri du soleil écrasant</a:t>
            </a:r>
          </a:p>
        </p:txBody>
      </p:sp>
    </p:spTree>
    <p:extLst>
      <p:ext uri="{BB962C8B-B14F-4D97-AF65-F5344CB8AC3E}">
        <p14:creationId xmlns:p14="http://schemas.microsoft.com/office/powerpoint/2010/main" val="90871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144" y="1314560"/>
            <a:ext cx="9534116" cy="1325563"/>
          </a:xfrm>
        </p:spPr>
        <p:txBody>
          <a:bodyPr>
            <a:noAutofit/>
          </a:bodyPr>
          <a:lstStyle/>
          <a:p>
            <a:r>
              <a:rPr lang="fr-FR" sz="2800" b="1" dirty="0" smtClean="0"/>
              <a:t>« La Rentrée des Troupeaux »</a:t>
            </a:r>
            <a:br>
              <a:rPr lang="fr-FR" sz="2800" b="1" dirty="0" smtClean="0"/>
            </a:br>
            <a:r>
              <a:rPr lang="fr-FR" sz="2800" dirty="0" smtClean="0"/>
              <a:t>(octobre/novembre) 1565</a:t>
            </a:r>
            <a:br>
              <a:rPr lang="fr-FR" sz="2800" dirty="0" smtClean="0"/>
            </a:br>
            <a:r>
              <a:rPr lang="fr-FR" sz="2800" dirty="0"/>
              <a:t/>
            </a:r>
            <a:br>
              <a:rPr lang="fr-FR" sz="2800" dirty="0"/>
            </a:br>
            <a:r>
              <a:rPr lang="fr-FR" sz="2800" dirty="0"/>
              <a:t>C</a:t>
            </a:r>
            <a:r>
              <a:rPr lang="fr-FR" sz="2800" dirty="0" smtClean="0"/>
              <a:t>’est le déclin des jours, les arbres sont dénudés et les vaches redescendent des alpages en empruntant le chemin qui mène au village</a:t>
            </a:r>
            <a:endParaRPr lang="fr-FR" sz="2800" dirty="0"/>
          </a:p>
        </p:txBody>
      </p:sp>
      <p:sp>
        <p:nvSpPr>
          <p:cNvPr id="4" name="Rectangle 3"/>
          <p:cNvSpPr/>
          <p:nvPr/>
        </p:nvSpPr>
        <p:spPr>
          <a:xfrm>
            <a:off x="701407" y="3480397"/>
            <a:ext cx="10557832" cy="3046988"/>
          </a:xfrm>
          <a:prstGeom prst="rect">
            <a:avLst/>
          </a:prstGeom>
        </p:spPr>
        <p:txBody>
          <a:bodyPr wrap="square">
            <a:spAutoFit/>
          </a:bodyPr>
          <a:lstStyle/>
          <a:p>
            <a:r>
              <a:rPr lang="fr-FR" sz="2400" b="1" dirty="0"/>
              <a:t>« Chasseurs dans la neige »  </a:t>
            </a:r>
            <a:r>
              <a:rPr lang="fr-FR" sz="2400" dirty="0"/>
              <a:t>(décembre/janvier)- 1565-</a:t>
            </a:r>
            <a:br>
              <a:rPr lang="fr-FR" sz="2400" dirty="0"/>
            </a:br>
            <a:r>
              <a:rPr lang="fr-FR" sz="2400" dirty="0"/>
              <a:t>(117x 162cm)</a:t>
            </a:r>
            <a:br>
              <a:rPr lang="fr-FR" sz="2400" dirty="0"/>
            </a:br>
            <a:r>
              <a:rPr lang="fr-FR" sz="2400" dirty="0"/>
              <a:t/>
            </a:r>
            <a:br>
              <a:rPr lang="fr-FR" sz="2400" dirty="0"/>
            </a:br>
            <a:r>
              <a:rPr lang="fr-FR" sz="2400" dirty="0"/>
              <a:t>Un ciel verdâtre, un temps glacial mais pour les paysans peu de travaux dans les champs hormis aller couper du bois ou aller chasser</a:t>
            </a:r>
            <a:br>
              <a:rPr lang="fr-FR" sz="2400" dirty="0"/>
            </a:br>
            <a:r>
              <a:rPr lang="fr-FR" sz="2400" dirty="0"/>
              <a:t>le renard avec leur meute de chien</a:t>
            </a:r>
            <a:br>
              <a:rPr lang="fr-FR" sz="2400" dirty="0"/>
            </a:br>
            <a:r>
              <a:rPr lang="fr-FR" sz="2400" dirty="0"/>
              <a:t>A gauche, devant l’auberge on tue le cochon tandis que sur les mares glacées des personnages patinent</a:t>
            </a:r>
          </a:p>
        </p:txBody>
      </p:sp>
    </p:spTree>
    <p:extLst>
      <p:ext uri="{BB962C8B-B14F-4D97-AF65-F5344CB8AC3E}">
        <p14:creationId xmlns:p14="http://schemas.microsoft.com/office/powerpoint/2010/main" val="405373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9991" y="1113271"/>
            <a:ext cx="10955482" cy="1325563"/>
          </a:xfrm>
        </p:spPr>
        <p:txBody>
          <a:bodyPr>
            <a:noAutofit/>
          </a:bodyPr>
          <a:lstStyle/>
          <a:p>
            <a:r>
              <a:rPr lang="fr-FR" sz="2800" dirty="0" smtClean="0"/>
              <a:t>Quand il peint des personnages, ceux-ci sont très éloignés des canons de la Renaissance : il ne représente pas l’esthétisme mais des personnages rondouillards, des bons vivants et il représente non pas des illustres, des commanditaires et mécènes mais au contraire des gens de la campagne , </a:t>
            </a:r>
            <a:r>
              <a:rPr lang="fr-FR" sz="2800" u="sng" dirty="0" smtClean="0"/>
              <a:t>des paysans simples mais vrais</a:t>
            </a:r>
            <a:br>
              <a:rPr lang="fr-FR" sz="2800" u="sng" dirty="0" smtClean="0"/>
            </a:br>
            <a:r>
              <a:rPr lang="fr-FR" sz="2800" dirty="0" smtClean="0"/>
              <a:t>De même il ne peindra jamais de nus ( contrairement aux Maitres de la Renaissance)</a:t>
            </a:r>
            <a:r>
              <a:rPr lang="fr-FR" sz="2800" u="sng" dirty="0" smtClean="0"/>
              <a:t/>
            </a:r>
            <a:br>
              <a:rPr lang="fr-FR" sz="2800" u="sng" dirty="0" smtClean="0"/>
            </a:br>
            <a:endParaRPr lang="fr-FR" sz="2800" u="sng" dirty="0"/>
          </a:p>
        </p:txBody>
      </p:sp>
      <p:sp>
        <p:nvSpPr>
          <p:cNvPr id="4" name="ZoneTexte 3"/>
          <p:cNvSpPr txBox="1"/>
          <p:nvPr/>
        </p:nvSpPr>
        <p:spPr>
          <a:xfrm>
            <a:off x="4374573" y="4592782"/>
            <a:ext cx="6182591" cy="461665"/>
          </a:xfrm>
          <a:prstGeom prst="rect">
            <a:avLst/>
          </a:prstGeom>
          <a:noFill/>
        </p:spPr>
        <p:txBody>
          <a:bodyPr wrap="square" rtlCol="0">
            <a:spAutoFit/>
          </a:bodyPr>
          <a:lstStyle/>
          <a:p>
            <a:r>
              <a:rPr lang="fr-FR" sz="2400" b="1" dirty="0" smtClean="0"/>
              <a:t>« Tête de Paysanne » </a:t>
            </a:r>
            <a:r>
              <a:rPr lang="fr-FR" sz="2400" dirty="0" smtClean="0"/>
              <a:t>1564  ( 24 x 18 cm) </a:t>
            </a:r>
            <a:endParaRPr lang="fr-FR" dirty="0"/>
          </a:p>
        </p:txBody>
      </p:sp>
    </p:spTree>
    <p:extLst>
      <p:ext uri="{BB962C8B-B14F-4D97-AF65-F5344CB8AC3E}">
        <p14:creationId xmlns:p14="http://schemas.microsoft.com/office/powerpoint/2010/main" val="2580104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1782" y="194772"/>
            <a:ext cx="11433463" cy="1325563"/>
          </a:xfrm>
        </p:spPr>
        <p:txBody>
          <a:bodyPr>
            <a:normAutofit/>
          </a:bodyPr>
          <a:lstStyle/>
          <a:p>
            <a:r>
              <a:rPr lang="fr-FR" sz="2800" b="1" dirty="0" smtClean="0"/>
              <a:t>« La Danse de la Mariée en plein air » </a:t>
            </a:r>
            <a:r>
              <a:rPr lang="fr-FR" sz="2800" dirty="0" smtClean="0"/>
              <a:t>1566 ( huile sur bois) 119 x 157 cm</a:t>
            </a:r>
            <a:endParaRPr lang="fr-FR" sz="2800" dirty="0"/>
          </a:p>
        </p:txBody>
      </p:sp>
      <p:sp>
        <p:nvSpPr>
          <p:cNvPr id="4" name="ZoneTexte 3"/>
          <p:cNvSpPr txBox="1"/>
          <p:nvPr/>
        </p:nvSpPr>
        <p:spPr>
          <a:xfrm>
            <a:off x="264406" y="1163782"/>
            <a:ext cx="11570840" cy="1384995"/>
          </a:xfrm>
          <a:prstGeom prst="rect">
            <a:avLst/>
          </a:prstGeom>
          <a:noFill/>
        </p:spPr>
        <p:txBody>
          <a:bodyPr wrap="square" rtlCol="0">
            <a:spAutoFit/>
          </a:bodyPr>
          <a:lstStyle/>
          <a:p>
            <a:r>
              <a:rPr lang="fr-FR" sz="2800" dirty="0" smtClean="0"/>
              <a:t>Qu’importe où est la mariée; ce que l’on peut voir c’est une fête où l’on s’amuse ( mains baladeuses, sexe en érection) </a:t>
            </a:r>
          </a:p>
          <a:p>
            <a:r>
              <a:rPr lang="fr-FR" sz="2800" dirty="0" smtClean="0"/>
              <a:t>où l’on boit bien ( alignée d’hommes entrain de se soulager)</a:t>
            </a:r>
            <a:endParaRPr lang="fr-FR" sz="2800" dirty="0"/>
          </a:p>
        </p:txBody>
      </p:sp>
      <p:sp>
        <p:nvSpPr>
          <p:cNvPr id="7" name="Rectangle 6"/>
          <p:cNvSpPr/>
          <p:nvPr/>
        </p:nvSpPr>
        <p:spPr>
          <a:xfrm>
            <a:off x="264406" y="2980440"/>
            <a:ext cx="10811219" cy="3785652"/>
          </a:xfrm>
          <a:prstGeom prst="rect">
            <a:avLst/>
          </a:prstGeom>
        </p:spPr>
        <p:txBody>
          <a:bodyPr wrap="square">
            <a:spAutoFit/>
          </a:bodyPr>
          <a:lstStyle/>
          <a:p>
            <a:r>
              <a:rPr lang="fr-FR" sz="2400" b="1" dirty="0"/>
              <a:t>« Le Repas de Noce »</a:t>
            </a:r>
            <a:br>
              <a:rPr lang="fr-FR" sz="2400" b="1" dirty="0"/>
            </a:br>
            <a:r>
              <a:rPr lang="fr-FR" sz="2400" dirty="0"/>
              <a:t>1568  ( 114 x 165 m)</a:t>
            </a:r>
            <a:br>
              <a:rPr lang="fr-FR" sz="2400" dirty="0"/>
            </a:br>
            <a:r>
              <a:rPr lang="fr-FR" sz="2400" dirty="0"/>
              <a:t/>
            </a:r>
            <a:br>
              <a:rPr lang="fr-FR" sz="2400" dirty="0"/>
            </a:br>
            <a:r>
              <a:rPr lang="fr-FR" sz="2400" dirty="0"/>
              <a:t>C’est l’abondance des plats simples et celle du vin qui semble couler à flots alors que tout le reste est synonyme de simplicité(décor de la grange, mobilier, tenue des invités)</a:t>
            </a:r>
            <a:br>
              <a:rPr lang="fr-FR" sz="2400" dirty="0"/>
            </a:br>
            <a:r>
              <a:rPr lang="fr-FR" sz="2400" dirty="0"/>
              <a:t>Le personnage qui discute avec un moine pourrait être BRUEGEL, quant à leur voisin : sans doute un</a:t>
            </a:r>
            <a:br>
              <a:rPr lang="fr-FR" sz="2400" dirty="0"/>
            </a:br>
            <a:r>
              <a:rPr lang="fr-FR" sz="2400" dirty="0"/>
              <a:t>homme important ( le notaire ?)</a:t>
            </a:r>
            <a:br>
              <a:rPr lang="fr-FR" sz="2400" dirty="0"/>
            </a:br>
            <a:endParaRPr lang="fr-FR" sz="2400" dirty="0"/>
          </a:p>
        </p:txBody>
      </p:sp>
    </p:spTree>
    <p:extLst>
      <p:ext uri="{BB962C8B-B14F-4D97-AF65-F5344CB8AC3E}">
        <p14:creationId xmlns:p14="http://schemas.microsoft.com/office/powerpoint/2010/main" val="169406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6017" y="2796599"/>
            <a:ext cx="10515600" cy="1325563"/>
          </a:xfrm>
        </p:spPr>
        <p:txBody>
          <a:bodyPr>
            <a:noAutofit/>
          </a:bodyPr>
          <a:lstStyle/>
          <a:p>
            <a:r>
              <a:rPr lang="fr-FR" sz="2800" dirty="0" smtClean="0"/>
              <a:t>Quand il puise son inspiration dans les temps forts bibliques, il peint la scène dans un décor réel mais très éloigné du Texte : </a:t>
            </a:r>
            <a:r>
              <a:rPr lang="fr-FR" sz="2800" u="sng" dirty="0" smtClean="0"/>
              <a:t>son pays :</a:t>
            </a:r>
            <a:r>
              <a:rPr lang="fr-FR" sz="2800" dirty="0" smtClean="0"/>
              <a:t> il déplace la Terre Sainte</a:t>
            </a:r>
            <a:r>
              <a:rPr lang="fr-FR" sz="2800" u="sng" dirty="0" smtClean="0"/>
              <a:t/>
            </a:r>
            <a:br>
              <a:rPr lang="fr-FR" sz="2800" u="sng" dirty="0" smtClean="0"/>
            </a:br>
            <a:r>
              <a:rPr lang="fr-FR" sz="2800" dirty="0"/>
              <a:t/>
            </a:r>
            <a:br>
              <a:rPr lang="fr-FR" sz="2800" dirty="0"/>
            </a:br>
            <a:r>
              <a:rPr lang="fr-FR" sz="2800" dirty="0" smtClean="0"/>
              <a:t>Il n’hésite pas à montrer : - un paysage enneigé pour « </a:t>
            </a:r>
            <a:r>
              <a:rPr lang="fr-FR" sz="2800" b="1" dirty="0" smtClean="0"/>
              <a:t> le Massacre des Innocents » </a:t>
            </a:r>
            <a:r>
              <a:rPr lang="fr-FR" sz="2800" dirty="0" smtClean="0"/>
              <a:t>et</a:t>
            </a:r>
            <a:r>
              <a:rPr lang="fr-FR" sz="2800" b="1" dirty="0" smtClean="0"/>
              <a:t> «  le Dénombrement de Bethléem » (</a:t>
            </a:r>
            <a:r>
              <a:rPr lang="fr-FR" sz="2800" dirty="0" smtClean="0"/>
              <a:t>tableaux qui sont à rapprocher et qui évoquent l’hiver rigoureux de 1565-1566)</a:t>
            </a:r>
            <a:r>
              <a:rPr lang="fr-FR" sz="2800" b="1" dirty="0" smtClean="0"/>
              <a:t/>
            </a:r>
            <a:br>
              <a:rPr lang="fr-FR" sz="2800" b="1" dirty="0" smtClean="0"/>
            </a:br>
            <a:r>
              <a:rPr lang="fr-FR" sz="2800" b="1" dirty="0" smtClean="0"/>
              <a:t/>
            </a:r>
            <a:br>
              <a:rPr lang="fr-FR" sz="2800" b="1" dirty="0" smtClean="0"/>
            </a:br>
            <a:r>
              <a:rPr lang="fr-FR" sz="2800" dirty="0"/>
              <a:t>	</a:t>
            </a:r>
            <a:r>
              <a:rPr lang="fr-FR" sz="2800" dirty="0" smtClean="0"/>
              <a:t>			 - un moulin en haut d’un piton rocheux proche du Golgotha, une foule qui grouille et entoure le Christ portant sa croix dans «  </a:t>
            </a:r>
            <a:r>
              <a:rPr lang="fr-FR" sz="2800" b="1" dirty="0" smtClean="0"/>
              <a:t>le Portement de Croix</a:t>
            </a:r>
            <a:r>
              <a:rPr lang="fr-FR" sz="2800" dirty="0" smtClean="0"/>
              <a:t> »</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216133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475" y="366502"/>
            <a:ext cx="11515506" cy="1325563"/>
          </a:xfrm>
        </p:spPr>
        <p:txBody>
          <a:bodyPr>
            <a:normAutofit fontScale="90000"/>
          </a:bodyPr>
          <a:lstStyle/>
          <a:p>
            <a:r>
              <a:rPr lang="fr-FR" sz="2800" b="1" dirty="0" smtClean="0"/>
              <a:t>« Le Massacre </a:t>
            </a:r>
            <a:r>
              <a:rPr lang="fr-FR" sz="2800" b="1" dirty="0" smtClean="0"/>
              <a:t>des Innocents</a:t>
            </a:r>
            <a:r>
              <a:rPr lang="fr-FR" sz="2800" b="1" dirty="0" smtClean="0"/>
              <a:t> » </a:t>
            </a:r>
            <a:r>
              <a:rPr lang="fr-FR" sz="2800" dirty="0" smtClean="0"/>
              <a:t>1565/67 (109 </a:t>
            </a:r>
            <a:r>
              <a:rPr lang="fr-FR" sz="2800" dirty="0" smtClean="0"/>
              <a:t>x 158 </a:t>
            </a:r>
            <a:r>
              <a:rPr lang="fr-FR" sz="2800" dirty="0" smtClean="0"/>
              <a:t>cm) Château </a:t>
            </a:r>
            <a:r>
              <a:rPr lang="fr-FR" sz="2800" dirty="0" smtClean="0"/>
              <a:t>de Windsor</a:t>
            </a:r>
            <a:br>
              <a:rPr lang="fr-FR" sz="2800" dirty="0" smtClean="0"/>
            </a:br>
            <a:r>
              <a:rPr lang="fr-FR" sz="2800" dirty="0"/>
              <a:t/>
            </a:r>
            <a:br>
              <a:rPr lang="fr-FR" sz="2800" dirty="0"/>
            </a:br>
            <a:r>
              <a:rPr lang="fr-FR" sz="2800" dirty="0" smtClean="0"/>
              <a:t>Les Pays Bas traversent à la fois des luttes religieuses entre catholiques et protestants et des conflits politiques avec l’Espagne</a:t>
            </a:r>
            <a:br>
              <a:rPr lang="fr-FR" sz="2800" dirty="0" smtClean="0"/>
            </a:br>
            <a:r>
              <a:rPr lang="fr-FR" sz="2800" dirty="0" smtClean="0"/>
              <a:t>Il dénonce ici les exactions du duc d’Albe et la brutalité de ses armées</a:t>
            </a:r>
            <a:endParaRPr lang="fr-FR" sz="2800" dirty="0"/>
          </a:p>
        </p:txBody>
      </p:sp>
      <p:sp>
        <p:nvSpPr>
          <p:cNvPr id="4" name="Rectangle 3"/>
          <p:cNvSpPr/>
          <p:nvPr/>
        </p:nvSpPr>
        <p:spPr>
          <a:xfrm>
            <a:off x="88160" y="1938561"/>
            <a:ext cx="11799040" cy="461665"/>
          </a:xfrm>
          <a:prstGeom prst="rect">
            <a:avLst/>
          </a:prstGeom>
        </p:spPr>
        <p:txBody>
          <a:bodyPr wrap="square">
            <a:spAutoFit/>
          </a:bodyPr>
          <a:lstStyle/>
          <a:p>
            <a:r>
              <a:rPr lang="fr-FR" sz="2400" b="1" dirty="0"/>
              <a:t>« Le Dénombrement de Bethléem » </a:t>
            </a:r>
            <a:r>
              <a:rPr lang="fr-FR" sz="2400" dirty="0"/>
              <a:t>1566 – huile sur panneau de </a:t>
            </a:r>
            <a:r>
              <a:rPr lang="fr-FR" sz="2400" dirty="0" smtClean="0"/>
              <a:t>chêne( </a:t>
            </a:r>
            <a:r>
              <a:rPr lang="fr-FR" sz="2400" dirty="0"/>
              <a:t>116 x 164 cm)</a:t>
            </a:r>
          </a:p>
        </p:txBody>
      </p:sp>
      <p:sp>
        <p:nvSpPr>
          <p:cNvPr id="5" name="Rectangle 4"/>
          <p:cNvSpPr/>
          <p:nvPr/>
        </p:nvSpPr>
        <p:spPr>
          <a:xfrm>
            <a:off x="228475" y="2481546"/>
            <a:ext cx="11174775" cy="830997"/>
          </a:xfrm>
          <a:prstGeom prst="rect">
            <a:avLst/>
          </a:prstGeom>
        </p:spPr>
        <p:txBody>
          <a:bodyPr wrap="square">
            <a:spAutoFit/>
          </a:bodyPr>
          <a:lstStyle/>
          <a:p>
            <a:r>
              <a:rPr lang="fr-FR" sz="2400" dirty="0"/>
              <a:t>Noyée sous la froide lumière d’un soleil hivernal, c’est une fois de plus une ville des Pays Bas où les émissaires espagnols collectent les taxes sans modération!</a:t>
            </a:r>
            <a:endParaRPr lang="fr-FR" sz="2400" dirty="0"/>
          </a:p>
        </p:txBody>
      </p:sp>
      <p:sp>
        <p:nvSpPr>
          <p:cNvPr id="6" name="Rectangle 5"/>
          <p:cNvSpPr/>
          <p:nvPr/>
        </p:nvSpPr>
        <p:spPr>
          <a:xfrm>
            <a:off x="88160" y="3609346"/>
            <a:ext cx="6214202" cy="461665"/>
          </a:xfrm>
          <a:prstGeom prst="rect">
            <a:avLst/>
          </a:prstGeom>
        </p:spPr>
        <p:txBody>
          <a:bodyPr wrap="none">
            <a:spAutoFit/>
          </a:bodyPr>
          <a:lstStyle/>
          <a:p>
            <a:r>
              <a:rPr lang="fr-FR" sz="2400" b="1" dirty="0"/>
              <a:t>« Le Portement de Croix » </a:t>
            </a:r>
            <a:r>
              <a:rPr lang="fr-FR" sz="2400" dirty="0"/>
              <a:t>1564  ( 124 x 170 cm)</a:t>
            </a:r>
          </a:p>
        </p:txBody>
      </p:sp>
      <p:sp>
        <p:nvSpPr>
          <p:cNvPr id="7" name="Rectangle 6"/>
          <p:cNvSpPr/>
          <p:nvPr/>
        </p:nvSpPr>
        <p:spPr>
          <a:xfrm>
            <a:off x="0" y="4408967"/>
            <a:ext cx="11699913" cy="1569660"/>
          </a:xfrm>
          <a:prstGeom prst="rect">
            <a:avLst/>
          </a:prstGeom>
        </p:spPr>
        <p:txBody>
          <a:bodyPr wrap="square">
            <a:spAutoFit/>
          </a:bodyPr>
          <a:lstStyle/>
          <a:p>
            <a:r>
              <a:rPr lang="fr-FR" sz="2400" dirty="0"/>
              <a:t>Dans ce paysage panoramique, plus de 150 personnages, la scène où le Christ porte sa croix est au centre mais « perdue » avec un manque d’intérêt de la part des personnages hormis Jean et les 3 Marie au 1er plan qui eux sont remplis d’émotion</a:t>
            </a:r>
          </a:p>
          <a:p>
            <a:r>
              <a:rPr lang="fr-FR" sz="2400" dirty="0"/>
              <a:t>Le moulin </a:t>
            </a:r>
            <a:r>
              <a:rPr lang="fr-FR" sz="2400" b="1" u="sng" dirty="0"/>
              <a:t>pourrait être </a:t>
            </a:r>
            <a:r>
              <a:rPr lang="fr-FR" sz="2400" dirty="0"/>
              <a:t>une référence à l’eucharistie</a:t>
            </a:r>
            <a:endParaRPr lang="fr-FR" sz="2400" dirty="0"/>
          </a:p>
        </p:txBody>
      </p:sp>
    </p:spTree>
    <p:extLst>
      <p:ext uri="{BB962C8B-B14F-4D97-AF65-F5344CB8AC3E}">
        <p14:creationId xmlns:p14="http://schemas.microsoft.com/office/powerpoint/2010/main" val="1804722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7893" y="904951"/>
            <a:ext cx="11269337" cy="1325563"/>
          </a:xfrm>
        </p:spPr>
        <p:txBody>
          <a:bodyPr>
            <a:noAutofit/>
          </a:bodyPr>
          <a:lstStyle/>
          <a:p>
            <a:r>
              <a:rPr lang="fr-FR" sz="2800" dirty="0" smtClean="0"/>
              <a:t>Il va réaliser quelques tableaux sur la misère humaine :</a:t>
            </a:r>
            <a:br>
              <a:rPr lang="fr-FR" sz="2800" dirty="0" smtClean="0"/>
            </a:br>
            <a:r>
              <a:rPr lang="fr-FR" sz="2800" b="1" dirty="0" smtClean="0"/>
              <a:t>«  les Mendiants » </a:t>
            </a:r>
            <a:r>
              <a:rPr lang="fr-FR" sz="2800" dirty="0" smtClean="0"/>
              <a:t>dit</a:t>
            </a:r>
            <a:r>
              <a:rPr lang="fr-FR" sz="2800" b="1" dirty="0" smtClean="0"/>
              <a:t> </a:t>
            </a:r>
            <a:r>
              <a:rPr lang="fr-FR" sz="2800" dirty="0" smtClean="0"/>
              <a:t>aussi </a:t>
            </a:r>
            <a:r>
              <a:rPr lang="fr-FR" sz="2800" b="1" dirty="0" smtClean="0"/>
              <a:t>« Les Gueux</a:t>
            </a:r>
            <a:r>
              <a:rPr lang="fr-FR" sz="2800" dirty="0" smtClean="0"/>
              <a:t> » 1568 ( Musée du Louvre)</a:t>
            </a:r>
            <a:br>
              <a:rPr lang="fr-FR" sz="2800" dirty="0" smtClean="0"/>
            </a:br>
            <a:r>
              <a:rPr lang="fr-FR" sz="2800" b="1" dirty="0" smtClean="0"/>
              <a:t>« La Parabole des Aveugles » </a:t>
            </a:r>
            <a:r>
              <a:rPr lang="fr-FR" sz="2800" dirty="0" smtClean="0"/>
              <a:t>1568 ( Naples)</a:t>
            </a:r>
            <a:br>
              <a:rPr lang="fr-FR" sz="2800" dirty="0" smtClean="0"/>
            </a:br>
            <a:r>
              <a:rPr lang="fr-FR" sz="2800" dirty="0"/>
              <a:t/>
            </a:r>
            <a:br>
              <a:rPr lang="fr-FR" sz="2800" dirty="0"/>
            </a:br>
            <a:r>
              <a:rPr lang="fr-FR" sz="2800" dirty="0" smtClean="0"/>
              <a:t>mais là encore sans doute en référence à la manière dont les espagnols traitent les populations qu’ils dominent.</a:t>
            </a:r>
            <a:br>
              <a:rPr lang="fr-FR" sz="2800" dirty="0" smtClean="0"/>
            </a:br>
            <a:r>
              <a:rPr lang="fr-FR" sz="2800" dirty="0"/>
              <a:t/>
            </a:r>
            <a:br>
              <a:rPr lang="fr-FR" sz="2800" dirty="0"/>
            </a:br>
            <a:endParaRPr lang="fr-FR" sz="2800" dirty="0"/>
          </a:p>
        </p:txBody>
      </p:sp>
      <p:sp>
        <p:nvSpPr>
          <p:cNvPr id="3" name="Rectangle 2"/>
          <p:cNvSpPr/>
          <p:nvPr/>
        </p:nvSpPr>
        <p:spPr>
          <a:xfrm>
            <a:off x="220337" y="4098919"/>
            <a:ext cx="11292289" cy="2308324"/>
          </a:xfrm>
          <a:prstGeom prst="rect">
            <a:avLst/>
          </a:prstGeom>
        </p:spPr>
        <p:txBody>
          <a:bodyPr wrap="square">
            <a:spAutoFit/>
          </a:bodyPr>
          <a:lstStyle/>
          <a:p>
            <a:r>
              <a:rPr lang="fr-FR" sz="2400" dirty="0"/>
              <a:t>L’œuvre de BRUEGEL c’est environ</a:t>
            </a:r>
            <a:br>
              <a:rPr lang="fr-FR" sz="2400" dirty="0"/>
            </a:br>
            <a:r>
              <a:rPr lang="fr-FR" sz="2400" dirty="0"/>
              <a:t/>
            </a:r>
            <a:br>
              <a:rPr lang="fr-FR" sz="2400" dirty="0"/>
            </a:br>
            <a:r>
              <a:rPr lang="fr-FR" sz="2400" dirty="0"/>
              <a:t>	- </a:t>
            </a:r>
            <a:r>
              <a:rPr lang="fr-FR" sz="2400" b="1" dirty="0"/>
              <a:t>50 tableaux </a:t>
            </a:r>
            <a:r>
              <a:rPr lang="fr-FR" sz="2400" dirty="0"/>
              <a:t>dont 12 sont conservés au </a:t>
            </a:r>
            <a:r>
              <a:rPr lang="fr-FR" sz="2400" dirty="0" err="1"/>
              <a:t>Kunsthistorisches</a:t>
            </a:r>
            <a:r>
              <a:rPr lang="fr-FR" sz="2400" dirty="0"/>
              <a:t> Museum de Vienne ( beaucoup ont été perdus)</a:t>
            </a:r>
            <a:br>
              <a:rPr lang="fr-FR" sz="2400" dirty="0"/>
            </a:br>
            <a:r>
              <a:rPr lang="fr-FR" sz="2400" dirty="0"/>
              <a:t>	- plus de </a:t>
            </a:r>
            <a:r>
              <a:rPr lang="fr-FR" sz="2400" b="1" dirty="0"/>
              <a:t>150 dessins</a:t>
            </a:r>
            <a:r>
              <a:rPr lang="fr-FR" sz="2400" dirty="0"/>
              <a:t/>
            </a:r>
            <a:br>
              <a:rPr lang="fr-FR" sz="2400" dirty="0"/>
            </a:br>
            <a:r>
              <a:rPr lang="fr-FR" sz="2400" dirty="0"/>
              <a:t>	- </a:t>
            </a:r>
            <a:r>
              <a:rPr lang="fr-FR" sz="2400" b="1" dirty="0"/>
              <a:t>100 gravures</a:t>
            </a:r>
            <a:endParaRPr lang="fr-FR" sz="2400" dirty="0"/>
          </a:p>
        </p:txBody>
      </p:sp>
    </p:spTree>
    <p:extLst>
      <p:ext uri="{BB962C8B-B14F-4D97-AF65-F5344CB8AC3E}">
        <p14:creationId xmlns:p14="http://schemas.microsoft.com/office/powerpoint/2010/main" val="18496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2109" y="2131580"/>
            <a:ext cx="10515600" cy="1325563"/>
          </a:xfrm>
        </p:spPr>
        <p:txBody>
          <a:bodyPr>
            <a:noAutofit/>
          </a:bodyPr>
          <a:lstStyle/>
          <a:p>
            <a:r>
              <a:rPr lang="fr-FR" sz="2800" dirty="0" smtClean="0"/>
              <a:t>Au XVIème siècle, l’histoire biblique de la désastreuse entreprise des hommes pour atteindre le ciel constituait le plus connu des symboles de </a:t>
            </a:r>
            <a:r>
              <a:rPr lang="fr-FR" sz="2800" b="1" dirty="0" smtClean="0"/>
              <a:t>l’orguei</a:t>
            </a:r>
            <a:r>
              <a:rPr lang="fr-FR" sz="2800" dirty="0" smtClean="0"/>
              <a:t>l ainsi qu’un thème familier aux artistes.</a:t>
            </a:r>
            <a:br>
              <a:rPr lang="fr-FR" sz="2800" dirty="0" smtClean="0"/>
            </a:br>
            <a:r>
              <a:rPr lang="fr-FR" sz="2800" dirty="0" smtClean="0"/>
              <a:t> </a:t>
            </a:r>
            <a:br>
              <a:rPr lang="fr-FR" sz="2800" dirty="0" smtClean="0"/>
            </a:br>
            <a:r>
              <a:rPr lang="fr-FR" sz="2800" dirty="0" smtClean="0"/>
              <a:t>BRUEGEL a traité ce sujet au moins 3 fois car à cette époque le but essentiel de l’art était de </a:t>
            </a:r>
            <a:r>
              <a:rPr lang="fr-FR" sz="2800" u="sng" dirty="0" smtClean="0"/>
              <a:t>véhiculer la morale chrétienne </a:t>
            </a:r>
            <a:r>
              <a:rPr lang="fr-FR" sz="2800" dirty="0" smtClean="0"/>
              <a:t>et </a:t>
            </a:r>
            <a:r>
              <a:rPr lang="fr-FR" sz="2800" u="sng" dirty="0" smtClean="0"/>
              <a:t>d’inspirer de pieux sentiments.</a:t>
            </a:r>
            <a:br>
              <a:rPr lang="fr-FR" sz="2800" u="sng" dirty="0" smtClean="0"/>
            </a:br>
            <a:r>
              <a:rPr lang="fr-FR" sz="2800" dirty="0" smtClean="0"/>
              <a:t>Les folies des Hommes se trouvaient dénoncées impitoyablement.</a:t>
            </a:r>
            <a:br>
              <a:rPr lang="fr-FR" sz="2800" dirty="0" smtClean="0"/>
            </a:br>
            <a:r>
              <a:rPr lang="fr-FR" sz="2800" dirty="0"/>
              <a:t/>
            </a:r>
            <a:br>
              <a:rPr lang="fr-FR" sz="2800" dirty="0"/>
            </a:br>
            <a:r>
              <a:rPr lang="fr-FR" sz="2800" dirty="0" smtClean="0"/>
              <a:t>On trouve trace de l’illustration de la Tour de Babel dès le Moyen Age</a:t>
            </a:r>
            <a:endParaRPr lang="fr-FR" sz="2800" dirty="0"/>
          </a:p>
        </p:txBody>
      </p:sp>
    </p:spTree>
    <p:extLst>
      <p:ext uri="{BB962C8B-B14F-4D97-AF65-F5344CB8AC3E}">
        <p14:creationId xmlns:p14="http://schemas.microsoft.com/office/powerpoint/2010/main" val="129913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2563" y="3056370"/>
            <a:ext cx="10515600" cy="1325563"/>
          </a:xfrm>
        </p:spPr>
        <p:txBody>
          <a:bodyPr>
            <a:normAutofit fontScale="90000"/>
          </a:bodyPr>
          <a:lstStyle/>
          <a:p>
            <a:r>
              <a:rPr lang="fr-FR" b="1" u="sng" dirty="0" smtClean="0"/>
              <a:t>LA </a:t>
            </a:r>
            <a:r>
              <a:rPr lang="fr-FR" u="sng" dirty="0" smtClean="0">
                <a:latin typeface="+mn-lt"/>
              </a:rPr>
              <a:t>TOUR</a:t>
            </a:r>
            <a:r>
              <a:rPr lang="fr-FR" u="sng" dirty="0" smtClean="0"/>
              <a:t> </a:t>
            </a:r>
            <a:r>
              <a:rPr lang="fr-FR" b="1" u="sng" dirty="0" smtClean="0"/>
              <a:t>de BABEL</a:t>
            </a:r>
            <a:r>
              <a:rPr lang="fr-FR" b="1" i="1" u="sng" dirty="0" smtClean="0"/>
              <a:t> </a:t>
            </a:r>
            <a:r>
              <a:rPr lang="fr-FR" b="1" i="1" dirty="0" smtClean="0"/>
              <a:t> </a:t>
            </a:r>
            <a:r>
              <a:rPr lang="fr-FR" sz="3600" b="1" i="1" dirty="0" smtClean="0"/>
              <a:t>signifie </a:t>
            </a:r>
            <a:r>
              <a:rPr lang="fr-FR" sz="3600" b="1" i="1" u="sng" dirty="0" smtClean="0"/>
              <a:t>« porte vers Dieu » </a:t>
            </a:r>
            <a:r>
              <a:rPr lang="fr-FR" sz="3600" b="1" i="1" dirty="0" smtClean="0"/>
              <a:t>ou</a:t>
            </a:r>
            <a:r>
              <a:rPr lang="fr-FR" sz="3600" b="1" i="1" u="sng" dirty="0" smtClean="0"/>
              <a:t> mêler confondre</a:t>
            </a:r>
            <a:r>
              <a:rPr lang="fr-FR" sz="3600" b="1" u="sng" dirty="0" smtClean="0"/>
              <a:t/>
            </a:r>
            <a:br>
              <a:rPr lang="fr-FR" sz="3600" b="1" u="sng" dirty="0" smtClean="0"/>
            </a:br>
            <a:r>
              <a:rPr lang="fr-FR" b="1" u="sng" dirty="0"/>
              <a:t/>
            </a:r>
            <a:br>
              <a:rPr lang="fr-FR" b="1" u="sng" dirty="0"/>
            </a:br>
            <a:r>
              <a:rPr lang="fr-FR" dirty="0" smtClean="0"/>
              <a:t>Genèse 11 : 1-9</a:t>
            </a:r>
            <a:br>
              <a:rPr lang="fr-FR" dirty="0" smtClean="0"/>
            </a:br>
            <a:r>
              <a:rPr lang="fr-FR" dirty="0"/>
              <a:t/>
            </a:r>
            <a:br>
              <a:rPr lang="fr-FR" dirty="0"/>
            </a:br>
            <a:r>
              <a:rPr lang="fr-FR" dirty="0" smtClean="0"/>
              <a:t>citée également dans le Coran.</a:t>
            </a:r>
            <a:br>
              <a:rPr lang="fr-FR" dirty="0" smtClean="0"/>
            </a:br>
            <a:r>
              <a:rPr lang="fr-FR" dirty="0"/>
              <a:t/>
            </a:r>
            <a:br>
              <a:rPr lang="fr-FR" dirty="0"/>
            </a:br>
            <a:r>
              <a:rPr lang="fr-FR" dirty="0" smtClean="0"/>
              <a:t>Ce mythe déjà évoqué dans le mythe grec quand les Titans se trouvent ensevelis sous les rochers de la montagne qu’ils édifiaient pour atteindre l’Olympe</a:t>
            </a:r>
            <a:r>
              <a:rPr lang="fr-FR" u="sng" dirty="0" smtClean="0"/>
              <a:t/>
            </a:r>
            <a:br>
              <a:rPr lang="fr-FR" u="sng" dirty="0" smtClean="0"/>
            </a:br>
            <a:r>
              <a:rPr lang="fr-FR" u="sng" dirty="0"/>
              <a:t/>
            </a:r>
            <a:br>
              <a:rPr lang="fr-FR" u="sng" dirty="0"/>
            </a:br>
            <a:endParaRPr lang="fr-FR" u="sng" dirty="0"/>
          </a:p>
        </p:txBody>
      </p:sp>
    </p:spTree>
    <p:extLst>
      <p:ext uri="{BB962C8B-B14F-4D97-AF65-F5344CB8AC3E}">
        <p14:creationId xmlns:p14="http://schemas.microsoft.com/office/powerpoint/2010/main" val="532424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1072" y="0"/>
            <a:ext cx="10515600" cy="1325563"/>
          </a:xfrm>
        </p:spPr>
        <p:txBody>
          <a:bodyPr>
            <a:normAutofit/>
          </a:bodyPr>
          <a:lstStyle/>
          <a:p>
            <a:r>
              <a:rPr lang="fr-FR" sz="3200" b="1" u="sng" dirty="0" smtClean="0"/>
              <a:t>Que dit le Text</a:t>
            </a:r>
            <a:r>
              <a:rPr lang="fr-FR" sz="3200" b="1" dirty="0" smtClean="0"/>
              <a:t>e </a:t>
            </a:r>
            <a:r>
              <a:rPr lang="fr-FR" sz="2800" dirty="0" smtClean="0"/>
              <a:t>:</a:t>
            </a:r>
            <a:endParaRPr lang="fr-FR" sz="2800" dirty="0"/>
          </a:p>
        </p:txBody>
      </p:sp>
      <p:sp>
        <p:nvSpPr>
          <p:cNvPr id="4" name="Rectangle 3"/>
          <p:cNvSpPr/>
          <p:nvPr/>
        </p:nvSpPr>
        <p:spPr>
          <a:xfrm>
            <a:off x="238991" y="1185686"/>
            <a:ext cx="11856027" cy="4893647"/>
          </a:xfrm>
          <a:prstGeom prst="rect">
            <a:avLst/>
          </a:prstGeom>
        </p:spPr>
        <p:txBody>
          <a:bodyPr wrap="square">
            <a:spAutoFit/>
          </a:bodyPr>
          <a:lstStyle/>
          <a:p>
            <a:r>
              <a:rPr lang="fr-FR" sz="2400" dirty="0">
                <a:solidFill>
                  <a:schemeClr val="accent1"/>
                </a:solidFill>
              </a:rPr>
              <a:t>Toute la terre avait une seule langue et les mêmes mots. </a:t>
            </a:r>
            <a:r>
              <a:rPr lang="fr-FR" sz="2400" b="1" baseline="30000" dirty="0">
                <a:solidFill>
                  <a:schemeClr val="accent1"/>
                </a:solidFill>
              </a:rPr>
              <a:t>2 </a:t>
            </a:r>
            <a:r>
              <a:rPr lang="fr-FR" sz="2400" dirty="0">
                <a:solidFill>
                  <a:schemeClr val="accent1"/>
                </a:solidFill>
              </a:rPr>
              <a:t>Après avoir quitté l'est, ils trouvèrent une plaine dans le pays de </a:t>
            </a:r>
            <a:r>
              <a:rPr lang="fr-FR" sz="2400" dirty="0" err="1">
                <a:solidFill>
                  <a:schemeClr val="accent1"/>
                </a:solidFill>
              </a:rPr>
              <a:t>Shinear</a:t>
            </a:r>
            <a:r>
              <a:rPr lang="fr-FR" sz="2400" dirty="0">
                <a:solidFill>
                  <a:schemeClr val="accent1"/>
                </a:solidFill>
              </a:rPr>
              <a:t> et s’y installèrent. </a:t>
            </a:r>
            <a:r>
              <a:rPr lang="fr-FR" sz="2400" b="1" baseline="30000" dirty="0">
                <a:solidFill>
                  <a:schemeClr val="accent1"/>
                </a:solidFill>
              </a:rPr>
              <a:t>3 </a:t>
            </a:r>
            <a:r>
              <a:rPr lang="fr-FR" sz="2400" dirty="0">
                <a:solidFill>
                  <a:schemeClr val="accent1"/>
                </a:solidFill>
              </a:rPr>
              <a:t>Ils se dirent l'un à l'autre: «Allons! Faisons des briques et cuisons-les au feu!» La brique leur servit de pierre, et le bitume de ciment. </a:t>
            </a:r>
            <a:r>
              <a:rPr lang="fr-FR" sz="2400" b="1" baseline="30000" dirty="0">
                <a:solidFill>
                  <a:schemeClr val="accent1"/>
                </a:solidFill>
              </a:rPr>
              <a:t>4 </a:t>
            </a:r>
            <a:r>
              <a:rPr lang="fr-FR" sz="2400" dirty="0">
                <a:solidFill>
                  <a:schemeClr val="accent1"/>
                </a:solidFill>
              </a:rPr>
              <a:t>Ils dirent encore: «Allons! </a:t>
            </a:r>
            <a:r>
              <a:rPr lang="fr-FR" sz="2400" u="sng" dirty="0">
                <a:solidFill>
                  <a:schemeClr val="accent1"/>
                </a:solidFill>
              </a:rPr>
              <a:t>Construisons-nous une ville et une tour dont le sommet touche le ciel et faisons-nous un nom afin de ne pas être dispersés sur toute la surface de la terre.»</a:t>
            </a:r>
            <a:br>
              <a:rPr lang="fr-FR" sz="2400" u="sng" dirty="0">
                <a:solidFill>
                  <a:schemeClr val="accent1"/>
                </a:solidFill>
              </a:rPr>
            </a:br>
            <a:r>
              <a:rPr lang="fr-FR" sz="2400" b="1" baseline="30000" dirty="0">
                <a:solidFill>
                  <a:schemeClr val="accent1"/>
                </a:solidFill>
              </a:rPr>
              <a:t>5 </a:t>
            </a:r>
            <a:r>
              <a:rPr lang="fr-FR" sz="2400" dirty="0">
                <a:solidFill>
                  <a:schemeClr val="accent1"/>
                </a:solidFill>
              </a:rPr>
              <a:t>L'Eternel descendit pour voir la ville et la tour que construisaient les hommes, </a:t>
            </a:r>
            <a:r>
              <a:rPr lang="fr-FR" sz="2400" b="1" baseline="30000" dirty="0">
                <a:solidFill>
                  <a:schemeClr val="accent1"/>
                </a:solidFill>
              </a:rPr>
              <a:t>6 </a:t>
            </a:r>
            <a:r>
              <a:rPr lang="fr-FR" sz="2400" dirty="0">
                <a:solidFill>
                  <a:schemeClr val="accent1"/>
                </a:solidFill>
              </a:rPr>
              <a:t>et il dit: «Les voici qui forment un seul peuple et ont tous une même langue, et voilà ce qu'ils ont entrepris! Maintenant, rien ne les retiendra de faire tout ce qu'ils ont projeté. </a:t>
            </a:r>
            <a:r>
              <a:rPr lang="fr-FR" sz="2400" b="1" baseline="30000" dirty="0">
                <a:solidFill>
                  <a:schemeClr val="accent1"/>
                </a:solidFill>
              </a:rPr>
              <a:t>7 </a:t>
            </a:r>
            <a:r>
              <a:rPr lang="fr-FR" sz="2400" dirty="0">
                <a:solidFill>
                  <a:schemeClr val="accent1"/>
                </a:solidFill>
              </a:rPr>
              <a:t>Allons! Descendons et là brouillons leur langage afin qu'ils ne se comprennent plus mutuellement.» </a:t>
            </a:r>
            <a:r>
              <a:rPr lang="fr-FR" sz="2400" b="1" baseline="30000" dirty="0">
                <a:solidFill>
                  <a:schemeClr val="accent1"/>
                </a:solidFill>
              </a:rPr>
              <a:t>8 </a:t>
            </a:r>
            <a:r>
              <a:rPr lang="fr-FR" sz="2400" dirty="0">
                <a:solidFill>
                  <a:schemeClr val="accent1"/>
                </a:solidFill>
              </a:rPr>
              <a:t>L'Eternel les dispersa loin de là sur toute la surface de la terre. Alors ils arrêtèrent de construire la ville. </a:t>
            </a:r>
            <a:r>
              <a:rPr lang="fr-FR" sz="2400" b="1" baseline="30000" dirty="0">
                <a:solidFill>
                  <a:schemeClr val="accent1"/>
                </a:solidFill>
              </a:rPr>
              <a:t>9 </a:t>
            </a:r>
            <a:r>
              <a:rPr lang="fr-FR" sz="2400" dirty="0">
                <a:solidFill>
                  <a:schemeClr val="accent1"/>
                </a:solidFill>
              </a:rPr>
              <a:t>C'est pourquoi on l’appela </a:t>
            </a:r>
            <a:r>
              <a:rPr lang="fr-FR" sz="2400" u="sng" dirty="0">
                <a:solidFill>
                  <a:schemeClr val="accent1"/>
                </a:solidFill>
              </a:rPr>
              <a:t>Babel: parce que </a:t>
            </a:r>
            <a:r>
              <a:rPr lang="fr-FR" sz="2400" u="sng" dirty="0" smtClean="0">
                <a:solidFill>
                  <a:schemeClr val="accent1"/>
                </a:solidFill>
              </a:rPr>
              <a:t>c’est la que </a:t>
            </a:r>
            <a:r>
              <a:rPr lang="fr-FR" sz="2400" u="sng" dirty="0">
                <a:solidFill>
                  <a:schemeClr val="accent1"/>
                </a:solidFill>
              </a:rPr>
              <a:t>l'Eternel brouilla le langage de toute la terre et c'est de là qu’il les dispersa sur toute </a:t>
            </a:r>
            <a:r>
              <a:rPr lang="fr-FR" sz="2400" u="sng" dirty="0" smtClean="0">
                <a:solidFill>
                  <a:schemeClr val="accent1"/>
                </a:solidFill>
              </a:rPr>
              <a:t>la surface de la terre.</a:t>
            </a:r>
            <a:endParaRPr lang="fr-FR" sz="2400" u="sng" dirty="0">
              <a:solidFill>
                <a:schemeClr val="accent1"/>
              </a:solidFill>
            </a:endParaRPr>
          </a:p>
        </p:txBody>
      </p:sp>
      <p:sp>
        <p:nvSpPr>
          <p:cNvPr id="5" name="Rectangle 4"/>
          <p:cNvSpPr/>
          <p:nvPr/>
        </p:nvSpPr>
        <p:spPr>
          <a:xfrm>
            <a:off x="5791200" y="6079333"/>
            <a:ext cx="6096000" cy="646331"/>
          </a:xfrm>
          <a:prstGeom prst="rect">
            <a:avLst/>
          </a:prstGeom>
        </p:spPr>
        <p:txBody>
          <a:bodyPr>
            <a:spAutoFit/>
          </a:bodyPr>
          <a:lstStyle/>
          <a:p>
            <a:r>
              <a:rPr lang="fr-FR" dirty="0"/>
              <a:t/>
            </a:r>
            <a:br>
              <a:rPr lang="fr-FR" dirty="0"/>
            </a:br>
            <a:endParaRPr lang="fr-FR" dirty="0"/>
          </a:p>
        </p:txBody>
      </p:sp>
    </p:spTree>
    <p:extLst>
      <p:ext uri="{BB962C8B-B14F-4D97-AF65-F5344CB8AC3E}">
        <p14:creationId xmlns:p14="http://schemas.microsoft.com/office/powerpoint/2010/main" val="3471983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u="sng" dirty="0" smtClean="0"/>
              <a:t>BRUEGEL</a:t>
            </a:r>
            <a:r>
              <a:rPr lang="fr-FR" u="sng" dirty="0" smtClean="0"/>
              <a:t> (vers) 1525- </a:t>
            </a:r>
            <a:r>
              <a:rPr lang="fr-FR" b="1" u="sng" dirty="0" smtClean="0"/>
              <a:t>1569</a:t>
            </a:r>
            <a:endParaRPr lang="fr-FR" b="1" u="sng" dirty="0"/>
          </a:p>
        </p:txBody>
      </p:sp>
      <p:sp>
        <p:nvSpPr>
          <p:cNvPr id="2" name="Rectangle 1"/>
          <p:cNvSpPr/>
          <p:nvPr/>
        </p:nvSpPr>
        <p:spPr>
          <a:xfrm>
            <a:off x="319489" y="1439122"/>
            <a:ext cx="11182121" cy="2862322"/>
          </a:xfrm>
          <a:prstGeom prst="rect">
            <a:avLst/>
          </a:prstGeom>
        </p:spPr>
        <p:txBody>
          <a:bodyPr wrap="square">
            <a:spAutoFit/>
          </a:bodyPr>
          <a:lstStyle/>
          <a:p>
            <a:r>
              <a:rPr lang="fr-FR" dirty="0"/>
              <a:t>Bien que reconnu comme un grand peintre de son vivant, on connait peu de choses sur BRUEGEL ( une ville près de Breda).</a:t>
            </a:r>
            <a:br>
              <a:rPr lang="fr-FR" dirty="0"/>
            </a:br>
            <a:r>
              <a:rPr lang="fr-FR" dirty="0"/>
              <a:t>Sa date de naissance est incertaine : 1525 ou 1526 , quant à son lieu on suppose qu’il s’agit d’une ville du Brabant : </a:t>
            </a:r>
            <a:r>
              <a:rPr lang="fr-FR" b="1" u="sng" dirty="0"/>
              <a:t>BRUEGHEL</a:t>
            </a:r>
            <a:r>
              <a:rPr lang="fr-FR" dirty="0"/>
              <a:t> .</a:t>
            </a:r>
            <a:br>
              <a:rPr lang="fr-FR" dirty="0"/>
            </a:br>
            <a:r>
              <a:rPr lang="fr-FR" dirty="0"/>
              <a:t> On ignore sa formation artistique, on s’interroge sur les endroits où il a vécu jusqu’en 1563.</a:t>
            </a:r>
            <a:br>
              <a:rPr lang="fr-FR" dirty="0"/>
            </a:br>
            <a:r>
              <a:rPr lang="fr-FR" dirty="0"/>
              <a:t>On dispose de très peu d’archives sur son style de vie, ses relations, ses commanditaires, sa situation financière…toutefois son œuvre est à la fois reconnue et influencera de nombreux peintres ( à commencer par son fils Bruegel le Jeune)</a:t>
            </a:r>
            <a:br>
              <a:rPr lang="fr-FR" dirty="0"/>
            </a:br>
            <a:r>
              <a:rPr lang="fr-FR" dirty="0"/>
              <a:t/>
            </a:r>
            <a:br>
              <a:rPr lang="fr-FR" dirty="0"/>
            </a:br>
            <a:r>
              <a:rPr lang="fr-FR" dirty="0"/>
              <a:t> </a:t>
            </a:r>
          </a:p>
        </p:txBody>
      </p:sp>
      <p:sp>
        <p:nvSpPr>
          <p:cNvPr id="3" name="Rectangle 2"/>
          <p:cNvSpPr/>
          <p:nvPr/>
        </p:nvSpPr>
        <p:spPr>
          <a:xfrm>
            <a:off x="319489" y="4295293"/>
            <a:ext cx="8967730" cy="1754326"/>
          </a:xfrm>
          <a:prstGeom prst="rect">
            <a:avLst/>
          </a:prstGeom>
        </p:spPr>
        <p:txBody>
          <a:bodyPr wrap="square">
            <a:spAutoFit/>
          </a:bodyPr>
          <a:lstStyle/>
          <a:p>
            <a:r>
              <a:rPr lang="fr-FR" b="1" dirty="0"/>
              <a:t>« Autoportrait » </a:t>
            </a:r>
            <a:r>
              <a:rPr lang="fr-FR" dirty="0"/>
              <a:t>également appelé</a:t>
            </a:r>
            <a:br>
              <a:rPr lang="fr-FR" dirty="0"/>
            </a:br>
            <a:r>
              <a:rPr lang="fr-FR" b="1" dirty="0"/>
              <a:t>« Le Peintre et l’Acheteur » </a:t>
            </a:r>
            <a:r>
              <a:rPr lang="fr-FR" dirty="0"/>
              <a:t>1565</a:t>
            </a:r>
            <a:br>
              <a:rPr lang="fr-FR" dirty="0"/>
            </a:br>
            <a:r>
              <a:rPr lang="fr-FR" dirty="0"/>
              <a:t>(dessin à la plume)</a:t>
            </a:r>
            <a:br>
              <a:rPr lang="fr-FR" dirty="0"/>
            </a:br>
            <a:r>
              <a:rPr lang="fr-FR" dirty="0"/>
              <a:t/>
            </a:r>
            <a:br>
              <a:rPr lang="fr-FR" dirty="0"/>
            </a:br>
            <a:r>
              <a:rPr lang="fr-FR" dirty="0"/>
              <a:t>Certains critiques d’art pensent qu’il s’agit d’un portrait de Jérôme BOSCH et non d’un autoportrait</a:t>
            </a:r>
          </a:p>
        </p:txBody>
      </p:sp>
    </p:spTree>
    <p:extLst>
      <p:ext uri="{BB962C8B-B14F-4D97-AF65-F5344CB8AC3E}">
        <p14:creationId xmlns:p14="http://schemas.microsoft.com/office/powerpoint/2010/main" val="1317333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320" y="2766218"/>
            <a:ext cx="11982680" cy="1325563"/>
          </a:xfrm>
        </p:spPr>
        <p:txBody>
          <a:bodyPr>
            <a:noAutofit/>
          </a:bodyPr>
          <a:lstStyle/>
          <a:p>
            <a:r>
              <a:rPr lang="fr-FR" sz="2800" dirty="0" smtClean="0"/>
              <a:t>Cette illustration d’un manuscrit réunit </a:t>
            </a:r>
            <a:r>
              <a:rPr lang="fr-FR" sz="2800" b="1" dirty="0" smtClean="0"/>
              <a:t>«  l’Arche de Noé », «  la Tour de Babel</a:t>
            </a:r>
            <a:r>
              <a:rPr lang="fr-FR" sz="2800" dirty="0" smtClean="0"/>
              <a:t> » et </a:t>
            </a:r>
            <a:r>
              <a:rPr lang="fr-FR" sz="2800" b="1" dirty="0" smtClean="0"/>
              <a:t>«  l’Echelle de Jacob </a:t>
            </a:r>
            <a:r>
              <a:rPr lang="fr-FR" sz="2800" dirty="0" smtClean="0"/>
              <a:t>» 3 épisodes importants de l’Ancien Testament dont 2 évoquent la punition que Dieu inflige aux Hommes pour leur impiété et leur démesure.</a:t>
            </a:r>
            <a:br>
              <a:rPr lang="fr-FR" sz="2800" dirty="0" smtClean="0"/>
            </a:br>
            <a:r>
              <a:rPr lang="fr-FR" sz="2800" b="1" dirty="0" smtClean="0"/>
              <a:t>1</a:t>
            </a:r>
            <a:r>
              <a:rPr lang="fr-FR" sz="2800" dirty="0" smtClean="0"/>
              <a:t>/ Dieu décide d’anéantir les Hommes en provoquant un déluge sauf Noé et sa famille qui peuvent accueillir un couple de chaque espèce vivante sur une grande arche</a:t>
            </a:r>
            <a:br>
              <a:rPr lang="fr-FR" sz="2800" dirty="0" smtClean="0"/>
            </a:br>
            <a:r>
              <a:rPr lang="fr-FR" sz="2800" b="1" dirty="0" smtClean="0"/>
              <a:t>2</a:t>
            </a:r>
            <a:r>
              <a:rPr lang="fr-FR" sz="2800" dirty="0" smtClean="0"/>
              <a:t>/ un arrière-petit fils de ce Noé Nemrod, roi de Babylone décide de construire un tour pour éviter les conséquences d’un autre déluge et  atteindre le Ciel. Dieu détruira l’harmonie entre les Hommes</a:t>
            </a:r>
            <a:br>
              <a:rPr lang="fr-FR" sz="2800" dirty="0" smtClean="0"/>
            </a:br>
            <a:r>
              <a:rPr lang="fr-FR" sz="2800" b="1" dirty="0" smtClean="0"/>
              <a:t>3</a:t>
            </a:r>
            <a:r>
              <a:rPr lang="fr-FR" sz="2800" dirty="0" smtClean="0"/>
              <a:t>/ Jacob voit en songe une échelle atteignant le ciel d’où des anges montent et descendent (pont entre le Ciel et la Terre).</a:t>
            </a:r>
            <a:br>
              <a:rPr lang="fr-FR" sz="2800" dirty="0" smtClean="0"/>
            </a:br>
            <a:endParaRPr lang="fr-FR" sz="2800" dirty="0"/>
          </a:p>
        </p:txBody>
      </p:sp>
    </p:spTree>
    <p:extLst>
      <p:ext uri="{BB962C8B-B14F-4D97-AF65-F5344CB8AC3E}">
        <p14:creationId xmlns:p14="http://schemas.microsoft.com/office/powerpoint/2010/main" val="1146136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3899" y="2204316"/>
            <a:ext cx="11204864" cy="1325563"/>
          </a:xfrm>
        </p:spPr>
        <p:txBody>
          <a:bodyPr>
            <a:noAutofit/>
          </a:bodyPr>
          <a:lstStyle/>
          <a:p>
            <a:r>
              <a:rPr lang="fr-FR" sz="2800" dirty="0" smtClean="0"/>
              <a:t>Beaucoup de documents ( archéologiques notamment) évoquent la Tour de Babel comme une ziggurat de </a:t>
            </a:r>
            <a:r>
              <a:rPr lang="fr-FR" sz="2800" b="1" u="sng" dirty="0" smtClean="0"/>
              <a:t>7 étages </a:t>
            </a:r>
            <a:r>
              <a:rPr lang="fr-FR" sz="2800" dirty="0" smtClean="0"/>
              <a:t>édifiée à Babylone vers 1 500 av J.C.</a:t>
            </a:r>
            <a:br>
              <a:rPr lang="fr-FR" sz="2800" dirty="0" smtClean="0"/>
            </a:br>
            <a:r>
              <a:rPr lang="fr-FR" sz="2800" dirty="0" smtClean="0"/>
              <a:t/>
            </a:r>
            <a:br>
              <a:rPr lang="fr-FR" sz="2800" dirty="0" smtClean="0"/>
            </a:br>
            <a:r>
              <a:rPr lang="fr-FR" sz="2800" u="sng" dirty="0" smtClean="0"/>
              <a:t>Babylone</a:t>
            </a:r>
            <a:r>
              <a:rPr lang="fr-FR" sz="2800" dirty="0" smtClean="0"/>
              <a:t> c’est la ville orgueilleuse au luxe tapageur et la ville immorale </a:t>
            </a:r>
            <a:br>
              <a:rPr lang="fr-FR" sz="2800" dirty="0" smtClean="0"/>
            </a:br>
            <a:r>
              <a:rPr lang="fr-FR" sz="2800" dirty="0"/>
              <a:t/>
            </a:r>
            <a:br>
              <a:rPr lang="fr-FR" sz="2800" dirty="0"/>
            </a:br>
            <a:r>
              <a:rPr lang="fr-FR" sz="2800" dirty="0" smtClean="0"/>
              <a:t>La ziggurat  avait une fonction sacrée c’était «  la Maison du Fondement du Ciel et de la Terre »</a:t>
            </a:r>
            <a:br>
              <a:rPr lang="fr-FR" sz="2800" dirty="0" smtClean="0"/>
            </a:br>
            <a:r>
              <a:rPr lang="fr-FR" sz="2800" dirty="0"/>
              <a:t/>
            </a:r>
            <a:br>
              <a:rPr lang="fr-FR" sz="2800" dirty="0"/>
            </a:br>
            <a:r>
              <a:rPr lang="fr-FR" sz="2800" dirty="0" smtClean="0"/>
              <a:t>Elle était construite sur </a:t>
            </a:r>
            <a:r>
              <a:rPr lang="fr-FR" sz="2800" b="1" u="sng" dirty="0" smtClean="0"/>
              <a:t>l’axe du monde </a:t>
            </a:r>
            <a:r>
              <a:rPr lang="fr-FR" sz="2800" dirty="0" smtClean="0"/>
              <a:t>sur un plan carré désignant les 4 points cardinaux</a:t>
            </a:r>
            <a:endParaRPr lang="fr-FR" sz="2800" b="1" u="sng" dirty="0"/>
          </a:p>
        </p:txBody>
      </p:sp>
    </p:spTree>
    <p:extLst>
      <p:ext uri="{BB962C8B-B14F-4D97-AF65-F5344CB8AC3E}">
        <p14:creationId xmlns:p14="http://schemas.microsoft.com/office/powerpoint/2010/main" val="1539020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884" y="436985"/>
            <a:ext cx="10990118" cy="1325563"/>
          </a:xfrm>
        </p:spPr>
        <p:txBody>
          <a:bodyPr>
            <a:normAutofit/>
          </a:bodyPr>
          <a:lstStyle/>
          <a:p>
            <a:r>
              <a:rPr lang="fr-FR" sz="2800" b="1" dirty="0" smtClean="0"/>
              <a:t>                        « Vue de Babylone et de la ziggurat »</a:t>
            </a:r>
            <a:r>
              <a:rPr lang="fr-FR" sz="2800" dirty="0" smtClean="0"/>
              <a:t>1679</a:t>
            </a:r>
            <a:br>
              <a:rPr lang="fr-FR" sz="2800" dirty="0" smtClean="0"/>
            </a:br>
            <a:r>
              <a:rPr lang="fr-FR" sz="2800" dirty="0" smtClean="0"/>
              <a:t>2 enceintes : - à droite le temple et la ziggurat – appelée </a:t>
            </a:r>
            <a:r>
              <a:rPr lang="fr-FR" sz="2800" b="1" dirty="0" smtClean="0"/>
              <a:t>l’échelle céleste</a:t>
            </a:r>
            <a:r>
              <a:rPr lang="fr-FR" sz="2800" dirty="0" smtClean="0"/>
              <a:t>- </a:t>
            </a:r>
            <a:br>
              <a:rPr lang="fr-FR" sz="2800" dirty="0" smtClean="0"/>
            </a:br>
            <a:r>
              <a:rPr lang="fr-FR" sz="2800" dirty="0"/>
              <a:t> </a:t>
            </a:r>
            <a:r>
              <a:rPr lang="fr-FR" sz="2800" dirty="0" smtClean="0"/>
              <a:t>                      - à gauche le palais et les célèbres jardins suspendus</a:t>
            </a:r>
            <a:endParaRPr lang="fr-FR" sz="2800" dirty="0"/>
          </a:p>
        </p:txBody>
      </p:sp>
      <p:sp>
        <p:nvSpPr>
          <p:cNvPr id="4" name="Rectangle 3"/>
          <p:cNvSpPr/>
          <p:nvPr/>
        </p:nvSpPr>
        <p:spPr>
          <a:xfrm>
            <a:off x="150563" y="2241776"/>
            <a:ext cx="11417148" cy="4524315"/>
          </a:xfrm>
          <a:prstGeom prst="rect">
            <a:avLst/>
          </a:prstGeom>
        </p:spPr>
        <p:txBody>
          <a:bodyPr wrap="square">
            <a:spAutoFit/>
          </a:bodyPr>
          <a:lstStyle/>
          <a:p>
            <a:r>
              <a:rPr lang="fr-FR" sz="2400" dirty="0"/>
              <a:t>L’axe du monde ( « </a:t>
            </a:r>
            <a:r>
              <a:rPr lang="fr-FR" sz="2400" b="1" u="sng" dirty="0"/>
              <a:t> axis </a:t>
            </a:r>
            <a:r>
              <a:rPr lang="fr-FR" sz="2400" b="1" u="sng" dirty="0" err="1"/>
              <a:t>mundi</a:t>
            </a:r>
            <a:r>
              <a:rPr lang="fr-FR" sz="2400" b="1" u="sng" dirty="0"/>
              <a:t> </a:t>
            </a:r>
            <a:r>
              <a:rPr lang="fr-FR" sz="2400" dirty="0"/>
              <a:t>»)</a:t>
            </a:r>
            <a:br>
              <a:rPr lang="fr-FR" sz="2400" dirty="0"/>
            </a:br>
            <a:r>
              <a:rPr lang="fr-FR" sz="2400" dirty="0"/>
              <a:t/>
            </a:r>
            <a:br>
              <a:rPr lang="fr-FR" sz="2400" dirty="0"/>
            </a:br>
            <a:r>
              <a:rPr lang="fr-FR" sz="2400" dirty="0"/>
              <a:t>Il peut être désigné sous le vocable : axe cosmique, nombril du monde, pilier du monde…</a:t>
            </a:r>
            <a:br>
              <a:rPr lang="fr-FR" sz="2400" dirty="0"/>
            </a:br>
            <a:r>
              <a:rPr lang="fr-FR" sz="2400" dirty="0"/>
              <a:t/>
            </a:r>
            <a:br>
              <a:rPr lang="fr-FR" sz="2400" dirty="0"/>
            </a:br>
            <a:r>
              <a:rPr lang="fr-FR" sz="2400" dirty="0"/>
              <a:t>Il assure la connexion - entre le Ciel et la Terre</a:t>
            </a:r>
            <a:br>
              <a:rPr lang="fr-FR" sz="2400" dirty="0"/>
            </a:br>
            <a:r>
              <a:rPr lang="fr-FR" sz="2400" dirty="0"/>
              <a:t>			     - entre les royaumes des divinités et ceux des Hommes</a:t>
            </a:r>
            <a:br>
              <a:rPr lang="fr-FR" sz="2400" dirty="0"/>
            </a:br>
            <a:r>
              <a:rPr lang="fr-FR" sz="2400" dirty="0"/>
              <a:t/>
            </a:r>
            <a:br>
              <a:rPr lang="fr-FR" sz="2400" dirty="0"/>
            </a:br>
            <a:r>
              <a:rPr lang="fr-FR" sz="2400" dirty="0"/>
              <a:t>Il peut prendre la forme  -d’un élément naturel : montagne, arbre…le Mont Fuji, le Mont Ararat, le Mont Olympe</a:t>
            </a:r>
            <a:br>
              <a:rPr lang="fr-FR" sz="2400" dirty="0"/>
            </a:br>
            <a:r>
              <a:rPr lang="fr-FR" sz="2400" dirty="0"/>
              <a:t/>
            </a:r>
            <a:br>
              <a:rPr lang="fr-FR" sz="2400" dirty="0"/>
            </a:br>
            <a:r>
              <a:rPr lang="fr-FR" sz="2400" dirty="0"/>
              <a:t>             - être une construction humaine : pyramides égyptiennes, temples mayas ou plus simplement :  totem, pagode, stupa, clocher, tour…</a:t>
            </a:r>
          </a:p>
        </p:txBody>
      </p:sp>
    </p:spTree>
    <p:extLst>
      <p:ext uri="{BB962C8B-B14F-4D97-AF65-F5344CB8AC3E}">
        <p14:creationId xmlns:p14="http://schemas.microsoft.com/office/powerpoint/2010/main" val="301181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9209" y="2329007"/>
            <a:ext cx="11319164" cy="1325563"/>
          </a:xfrm>
        </p:spPr>
        <p:txBody>
          <a:bodyPr>
            <a:noAutofit/>
          </a:bodyPr>
          <a:lstStyle/>
          <a:p>
            <a:r>
              <a:rPr lang="fr-FR" sz="2800" dirty="0" smtClean="0"/>
              <a:t>L’axe du monde ( « </a:t>
            </a:r>
            <a:r>
              <a:rPr lang="fr-FR" sz="2800" b="1" u="sng" dirty="0" smtClean="0"/>
              <a:t> axis mundi </a:t>
            </a:r>
            <a:r>
              <a:rPr lang="fr-FR" sz="2800" dirty="0" smtClean="0"/>
              <a:t>»)</a:t>
            </a:r>
            <a:br>
              <a:rPr lang="fr-FR" sz="2800" dirty="0" smtClean="0"/>
            </a:br>
            <a:r>
              <a:rPr lang="fr-FR" sz="2800" dirty="0"/>
              <a:t/>
            </a:r>
            <a:br>
              <a:rPr lang="fr-FR" sz="2800" dirty="0"/>
            </a:br>
            <a:r>
              <a:rPr lang="fr-FR" sz="2800" dirty="0" smtClean="0"/>
              <a:t>Il peut être désigné sous le vocable : axe cosmique, nombril du monde, pilier du monde…</a:t>
            </a:r>
            <a:br>
              <a:rPr lang="fr-FR" sz="2800" dirty="0" smtClean="0"/>
            </a:br>
            <a:r>
              <a:rPr lang="fr-FR" sz="2800" dirty="0" smtClean="0"/>
              <a:t/>
            </a:r>
            <a:br>
              <a:rPr lang="fr-FR" sz="2800" dirty="0" smtClean="0"/>
            </a:br>
            <a:r>
              <a:rPr lang="fr-FR" sz="2800" dirty="0" smtClean="0"/>
              <a:t>Il assure la connexion - entre le Ciel et la Terre</a:t>
            </a:r>
            <a:br>
              <a:rPr lang="fr-FR" sz="2800" dirty="0" smtClean="0"/>
            </a:br>
            <a:r>
              <a:rPr lang="fr-FR" sz="2800" dirty="0"/>
              <a:t>	</a:t>
            </a:r>
            <a:r>
              <a:rPr lang="fr-FR" sz="2800" dirty="0" smtClean="0"/>
              <a:t>		     - entre les royaumes des divinités et ceux des Hommes</a:t>
            </a:r>
            <a:br>
              <a:rPr lang="fr-FR" sz="2800" dirty="0" smtClean="0"/>
            </a:br>
            <a:r>
              <a:rPr lang="fr-FR" sz="2800" dirty="0"/>
              <a:t/>
            </a:r>
            <a:br>
              <a:rPr lang="fr-FR" sz="2800" dirty="0"/>
            </a:br>
            <a:r>
              <a:rPr lang="fr-FR" sz="2800" dirty="0" smtClean="0"/>
              <a:t>Il peut prendre la forme  -d’un élément naturel : montagne, arbre…le Mont Fuji, le Mont Ararat, le Mont Olympe</a:t>
            </a:r>
            <a:br>
              <a:rPr lang="fr-FR" sz="2800" dirty="0" smtClean="0"/>
            </a:br>
            <a:r>
              <a:rPr lang="fr-FR" sz="2800" dirty="0" smtClean="0"/>
              <a:t/>
            </a:r>
            <a:br>
              <a:rPr lang="fr-FR" sz="2800" dirty="0" smtClean="0"/>
            </a:br>
            <a:r>
              <a:rPr lang="fr-FR" sz="2800" dirty="0" smtClean="0"/>
              <a:t>             - être une construction humaine : pyramides égyptiennes, temples mayas ou plus simplement :  totem, pagode, stupa, clocher, tour…</a:t>
            </a:r>
            <a:endParaRPr lang="fr-FR" sz="2800" dirty="0"/>
          </a:p>
        </p:txBody>
      </p:sp>
    </p:spTree>
    <p:extLst>
      <p:ext uri="{BB962C8B-B14F-4D97-AF65-F5344CB8AC3E}">
        <p14:creationId xmlns:p14="http://schemas.microsoft.com/office/powerpoint/2010/main" val="3358681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1355" y="1591879"/>
            <a:ext cx="11294542" cy="1325563"/>
          </a:xfrm>
        </p:spPr>
        <p:txBody>
          <a:bodyPr>
            <a:noAutofit/>
          </a:bodyPr>
          <a:lstStyle/>
          <a:p>
            <a:r>
              <a:rPr lang="fr-FR" sz="2800" dirty="0" smtClean="0"/>
              <a:t>Cette enluminure d’un manuscrit du 15</a:t>
            </a:r>
            <a:r>
              <a:rPr lang="fr-FR" sz="2800" baseline="30000" dirty="0" smtClean="0"/>
              <a:t>ème</a:t>
            </a:r>
            <a:r>
              <a:rPr lang="fr-FR" sz="2800" dirty="0" smtClean="0"/>
              <a:t> siècle montre le roi </a:t>
            </a:r>
            <a:r>
              <a:rPr lang="fr-FR" sz="2800" u="sng" dirty="0" smtClean="0"/>
              <a:t>Nemrod</a:t>
            </a:r>
            <a:r>
              <a:rPr lang="fr-FR" sz="2800" dirty="0" smtClean="0"/>
              <a:t> ( disproportionné par rapport aux autres personnages) qui lève</a:t>
            </a:r>
            <a:br>
              <a:rPr lang="fr-FR" sz="2800" dirty="0" smtClean="0"/>
            </a:br>
            <a:r>
              <a:rPr lang="fr-FR" sz="2800" dirty="0" smtClean="0"/>
              <a:t>les yeux au ciel pour constater l’avancée de la Tour qui doit atteindre celui-ci.</a:t>
            </a:r>
            <a:br>
              <a:rPr lang="fr-FR" sz="2800" dirty="0" smtClean="0"/>
            </a:br>
            <a:r>
              <a:rPr lang="fr-FR" sz="2800" dirty="0" smtClean="0"/>
              <a:t>On distingue au sol un ouvrier avec son auge de mortier, des maçons jugés sur des sortes d’échafaudage qui posent les pierres montées par une grue à cage d’écureuil.</a:t>
            </a:r>
            <a:br>
              <a:rPr lang="fr-FR" sz="2800" dirty="0" smtClean="0"/>
            </a:br>
            <a:r>
              <a:rPr lang="fr-FR" sz="2800" dirty="0"/>
              <a:t/>
            </a:r>
            <a:br>
              <a:rPr lang="fr-FR" sz="2800" dirty="0"/>
            </a:br>
            <a:r>
              <a:rPr lang="fr-FR" sz="2800" dirty="0" smtClean="0"/>
              <a:t>Mais la punition divine est proche: un ange envoyé par Dieu figuré dans un médaillon s’apprête à punir les Hommes</a:t>
            </a:r>
            <a:br>
              <a:rPr lang="fr-FR" sz="2800" dirty="0" smtClean="0"/>
            </a:br>
            <a:endParaRPr lang="fr-FR" sz="2800" dirty="0"/>
          </a:p>
        </p:txBody>
      </p:sp>
      <p:sp>
        <p:nvSpPr>
          <p:cNvPr id="4" name="Rectangle 3"/>
          <p:cNvSpPr/>
          <p:nvPr/>
        </p:nvSpPr>
        <p:spPr>
          <a:xfrm>
            <a:off x="105787" y="4102072"/>
            <a:ext cx="12001750" cy="830997"/>
          </a:xfrm>
          <a:prstGeom prst="rect">
            <a:avLst/>
          </a:prstGeom>
        </p:spPr>
        <p:txBody>
          <a:bodyPr wrap="square">
            <a:spAutoFit/>
          </a:bodyPr>
          <a:lstStyle/>
          <a:p>
            <a:r>
              <a:rPr lang="fr-FR" sz="2400" b="1" dirty="0"/>
              <a:t>« Construction de la Tour de Babel </a:t>
            </a:r>
            <a:r>
              <a:rPr lang="fr-FR" sz="2400" b="1" dirty="0" smtClean="0"/>
              <a:t>»</a:t>
            </a:r>
            <a:r>
              <a:rPr lang="fr-FR" sz="2400" dirty="0" smtClean="0"/>
              <a:t> James </a:t>
            </a:r>
            <a:r>
              <a:rPr lang="fr-FR" sz="2400" dirty="0"/>
              <a:t>TISSOT vers 1900- gouache sur </a:t>
            </a:r>
            <a:r>
              <a:rPr lang="fr-FR" sz="2400" dirty="0" smtClean="0"/>
              <a:t>carton(Musée </a:t>
            </a:r>
            <a:r>
              <a:rPr lang="fr-FR" sz="2400" dirty="0"/>
              <a:t>juif de New York)</a:t>
            </a:r>
          </a:p>
        </p:txBody>
      </p:sp>
      <p:sp>
        <p:nvSpPr>
          <p:cNvPr id="5" name="Rectangle 4"/>
          <p:cNvSpPr/>
          <p:nvPr/>
        </p:nvSpPr>
        <p:spPr>
          <a:xfrm>
            <a:off x="0" y="5381656"/>
            <a:ext cx="11294542" cy="1200329"/>
          </a:xfrm>
          <a:prstGeom prst="rect">
            <a:avLst/>
          </a:prstGeom>
        </p:spPr>
        <p:txBody>
          <a:bodyPr wrap="square">
            <a:spAutoFit/>
          </a:bodyPr>
          <a:lstStyle/>
          <a:p>
            <a:r>
              <a:rPr lang="fr-FR" sz="2400" dirty="0"/>
              <a:t>C’est après ses voyages en Palestine et à Jérusalem et sa révélation religieuse que TISSOT puise son inspiration dans des scènes bibliques et qu’il abandonne sa peinture «  mondaine »</a:t>
            </a:r>
            <a:endParaRPr lang="fr-FR" sz="2400" dirty="0"/>
          </a:p>
        </p:txBody>
      </p:sp>
    </p:spTree>
    <p:extLst>
      <p:ext uri="{BB962C8B-B14F-4D97-AF65-F5344CB8AC3E}">
        <p14:creationId xmlns:p14="http://schemas.microsoft.com/office/powerpoint/2010/main" val="3008672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19489" y="1146822"/>
            <a:ext cx="11749405" cy="1325563"/>
          </a:xfrm>
        </p:spPr>
        <p:txBody>
          <a:bodyPr>
            <a:noAutofit/>
          </a:bodyPr>
          <a:lstStyle/>
          <a:p>
            <a:r>
              <a:rPr lang="fr-FR" sz="2800" b="1" dirty="0" smtClean="0"/>
              <a:t>« La Construction de la Tour de Babel »</a:t>
            </a:r>
            <a:br>
              <a:rPr lang="fr-FR" sz="2800" b="1" dirty="0" smtClean="0"/>
            </a:br>
            <a:r>
              <a:rPr lang="fr-FR" sz="2800" dirty="0" smtClean="0"/>
              <a:t>enluminure d’un Livre d’Heures de Bedford</a:t>
            </a:r>
            <a:br>
              <a:rPr lang="fr-FR" sz="2800" dirty="0" smtClean="0"/>
            </a:br>
            <a:r>
              <a:rPr lang="fr-FR" sz="2800" dirty="0" smtClean="0"/>
              <a:t>1410-1430</a:t>
            </a:r>
            <a:br>
              <a:rPr lang="fr-FR" sz="2800" dirty="0" smtClean="0"/>
            </a:br>
            <a:r>
              <a:rPr lang="fr-FR" sz="2800" dirty="0"/>
              <a:t/>
            </a:r>
            <a:br>
              <a:rPr lang="fr-FR" sz="2800" dirty="0"/>
            </a:br>
            <a:r>
              <a:rPr lang="fr-FR" sz="2800" dirty="0" smtClean="0"/>
              <a:t>Un paysage imaginaire rempli de détails , des ouvriers qui s’affairent avec le commanditaire au </a:t>
            </a:r>
            <a:r>
              <a:rPr lang="fr-FR" sz="2800" dirty="0"/>
              <a:t>1</a:t>
            </a:r>
            <a:r>
              <a:rPr lang="fr-FR" sz="2800" dirty="0" smtClean="0"/>
              <a:t>er plan</a:t>
            </a:r>
            <a:br>
              <a:rPr lang="fr-FR" sz="2800" dirty="0" smtClean="0"/>
            </a:br>
            <a:r>
              <a:rPr lang="fr-FR" sz="2800" dirty="0"/>
              <a:t/>
            </a:r>
            <a:br>
              <a:rPr lang="fr-FR" sz="2800" dirty="0"/>
            </a:br>
            <a:r>
              <a:rPr lang="fr-FR" sz="2800" dirty="0" smtClean="0"/>
              <a:t>L’ensemble est traité dans le pur style gothique </a:t>
            </a:r>
            <a:endParaRPr lang="fr-FR" sz="2800" dirty="0"/>
          </a:p>
        </p:txBody>
      </p:sp>
      <p:sp>
        <p:nvSpPr>
          <p:cNvPr id="2" name="Rectangle 1"/>
          <p:cNvSpPr/>
          <p:nvPr/>
        </p:nvSpPr>
        <p:spPr>
          <a:xfrm>
            <a:off x="319489" y="3662017"/>
            <a:ext cx="11127036" cy="3046988"/>
          </a:xfrm>
          <a:prstGeom prst="rect">
            <a:avLst/>
          </a:prstGeom>
        </p:spPr>
        <p:txBody>
          <a:bodyPr wrap="square">
            <a:spAutoFit/>
          </a:bodyPr>
          <a:lstStyle/>
          <a:p>
            <a:r>
              <a:rPr lang="fr-FR" sz="2400" b="1" dirty="0"/>
              <a:t>« La destruction de la Tour </a:t>
            </a:r>
            <a:r>
              <a:rPr lang="fr-FR" sz="2400" b="1" dirty="0" smtClean="0"/>
              <a:t>»</a:t>
            </a:r>
            <a:r>
              <a:rPr lang="fr-FR" sz="2400" dirty="0" smtClean="0"/>
              <a:t>Cornelis </a:t>
            </a:r>
            <a:r>
              <a:rPr lang="fr-FR" sz="2400" dirty="0"/>
              <a:t>ANTHONISZ - 1547-</a:t>
            </a:r>
            <a:br>
              <a:rPr lang="fr-FR" sz="2400" dirty="0"/>
            </a:br>
            <a:r>
              <a:rPr lang="fr-FR" sz="2400" dirty="0" smtClean="0"/>
              <a:t> </a:t>
            </a:r>
            <a:r>
              <a:rPr lang="fr-FR" sz="2400" dirty="0"/>
              <a:t/>
            </a:r>
            <a:br>
              <a:rPr lang="fr-FR" sz="2400" dirty="0"/>
            </a:br>
            <a:r>
              <a:rPr lang="fr-FR" sz="2400" dirty="0"/>
              <a:t>Les Hommes sont incapables de communiquer entre eux, la Tour est détruite par la colère divine </a:t>
            </a:r>
            <a:br>
              <a:rPr lang="fr-FR" sz="2400" dirty="0"/>
            </a:br>
            <a:r>
              <a:rPr lang="fr-FR" sz="2400" dirty="0"/>
              <a:t>Tout est représenté : la tour qui s’effondre sous nos yeux frappée par le feu du ciel. Les homes sont consternés et effrayés</a:t>
            </a:r>
            <a:br>
              <a:rPr lang="fr-FR" sz="2400" dirty="0"/>
            </a:br>
            <a:r>
              <a:rPr lang="fr-FR" sz="2400" dirty="0" smtClean="0"/>
              <a:t>Certains </a:t>
            </a:r>
            <a:r>
              <a:rPr lang="fr-FR" sz="2400" dirty="0"/>
              <a:t>historiens y ont vu la possibilité d’une représentation du Colysée romain – métaphore de la Rome païenne qui a chuté en 476</a:t>
            </a:r>
          </a:p>
        </p:txBody>
      </p:sp>
    </p:spTree>
    <p:extLst>
      <p:ext uri="{BB962C8B-B14F-4D97-AF65-F5344CB8AC3E}">
        <p14:creationId xmlns:p14="http://schemas.microsoft.com/office/powerpoint/2010/main" val="3258403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0337" y="1616039"/>
            <a:ext cx="10428633" cy="1325563"/>
          </a:xfrm>
        </p:spPr>
        <p:txBody>
          <a:bodyPr>
            <a:noAutofit/>
          </a:bodyPr>
          <a:lstStyle/>
          <a:p>
            <a:r>
              <a:rPr lang="fr-FR" sz="2800" b="1" dirty="0" smtClean="0"/>
              <a:t>« La Confusion des Langues »</a:t>
            </a:r>
            <a:r>
              <a:rPr lang="fr-FR" sz="2800" dirty="0" smtClean="0"/>
              <a:t/>
            </a:r>
            <a:br>
              <a:rPr lang="fr-FR" sz="2800" dirty="0" smtClean="0"/>
            </a:br>
            <a:r>
              <a:rPr lang="fr-FR" sz="2800" dirty="0" smtClean="0"/>
              <a:t>Gustave DORE – 1865-1868 ( illustration d’une Bible)</a:t>
            </a:r>
            <a:br>
              <a:rPr lang="fr-FR" sz="2800" dirty="0" smtClean="0"/>
            </a:br>
            <a:r>
              <a:rPr lang="fr-FR" sz="2800" dirty="0"/>
              <a:t/>
            </a:r>
            <a:br>
              <a:rPr lang="fr-FR" sz="2800" dirty="0"/>
            </a:br>
            <a:r>
              <a:rPr lang="fr-FR" sz="2800" dirty="0" smtClean="0"/>
              <a:t>La Tour est frappée par une tempête à l’arrière plan mais ce qui est le plus saisissant c’est la scène théâtrale du 1</a:t>
            </a:r>
            <a:r>
              <a:rPr lang="fr-FR" sz="2800" baseline="30000" dirty="0" smtClean="0"/>
              <a:t>er</a:t>
            </a:r>
            <a:r>
              <a:rPr lang="fr-FR" sz="2800" dirty="0" smtClean="0"/>
              <a:t> plan qui montre une humanité désemparée par la punition divine</a:t>
            </a:r>
            <a:br>
              <a:rPr lang="fr-FR" sz="2800" dirty="0" smtClean="0"/>
            </a:br>
            <a:r>
              <a:rPr lang="fr-FR" sz="2800" dirty="0" smtClean="0"/>
              <a:t>On remarque au centre un homme qui manifeste son angoisse, son indignation en levant son visage et ses bras vers le ciel. A ses pieds, un groupe parmi lequel sans doute se trouve le roi stupéfait</a:t>
            </a:r>
            <a:endParaRPr lang="fr-FR" sz="2800" dirty="0"/>
          </a:p>
        </p:txBody>
      </p:sp>
    </p:spTree>
    <p:extLst>
      <p:ext uri="{BB962C8B-B14F-4D97-AF65-F5344CB8AC3E}">
        <p14:creationId xmlns:p14="http://schemas.microsoft.com/office/powerpoint/2010/main" val="1979900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3118" y="2422525"/>
            <a:ext cx="10515600" cy="1325563"/>
          </a:xfrm>
        </p:spPr>
        <p:txBody>
          <a:bodyPr>
            <a:normAutofit fontScale="90000"/>
          </a:bodyPr>
          <a:lstStyle/>
          <a:p>
            <a:r>
              <a:rPr lang="fr-FR" dirty="0" smtClean="0"/>
              <a:t>La Tour de Babel de BRUEGHEL</a:t>
            </a:r>
            <a:br>
              <a:rPr lang="fr-FR" dirty="0" smtClean="0"/>
            </a:br>
            <a:r>
              <a:rPr lang="fr-FR" dirty="0"/>
              <a:t/>
            </a:r>
            <a:br>
              <a:rPr lang="fr-FR" dirty="0"/>
            </a:br>
            <a:r>
              <a:rPr lang="fr-FR" dirty="0" smtClean="0"/>
              <a:t/>
            </a:r>
            <a:br>
              <a:rPr lang="fr-FR" dirty="0" smtClean="0"/>
            </a:br>
            <a:r>
              <a:rPr lang="fr-FR" sz="3100" dirty="0" smtClean="0"/>
              <a:t>Le peintre prend la liberté d’édifier « sa » tour dans une cité flamande avec ses maisons typiques et son port : la ville d’ANVERS</a:t>
            </a:r>
            <a:br>
              <a:rPr lang="fr-FR" sz="3100" dirty="0" smtClean="0"/>
            </a:br>
            <a:r>
              <a:rPr lang="fr-FR" sz="3100" dirty="0" smtClean="0"/>
              <a:t/>
            </a:r>
            <a:br>
              <a:rPr lang="fr-FR" sz="3100" dirty="0" smtClean="0"/>
            </a:br>
            <a:r>
              <a:rPr lang="fr-FR" sz="3100" dirty="0" smtClean="0"/>
              <a:t>Ce côté insolite ( dont il fait souvent usage) permet d’établir des parallèles avec le passé et le présent : </a:t>
            </a:r>
            <a:r>
              <a:rPr lang="fr-FR" sz="3100" u="sng" dirty="0" smtClean="0"/>
              <a:t>l’orgueil</a:t>
            </a:r>
            <a:r>
              <a:rPr lang="fr-FR" sz="3100" dirty="0" smtClean="0"/>
              <a:t> qui régnait dans l’antique Babylone </a:t>
            </a:r>
            <a:r>
              <a:rPr lang="fr-FR" sz="3100" u="sng" dirty="0" smtClean="0"/>
              <a:t>fleurissait aussi dans les Flandres du 16</a:t>
            </a:r>
            <a:r>
              <a:rPr lang="fr-FR" sz="3100" u="sng" baseline="30000" dirty="0" smtClean="0"/>
              <a:t>ème</a:t>
            </a:r>
            <a:r>
              <a:rPr lang="fr-FR" sz="3100" u="sng" dirty="0" smtClean="0"/>
              <a:t> siè</a:t>
            </a:r>
            <a:r>
              <a:rPr lang="fr-FR" sz="3100" dirty="0" smtClean="0"/>
              <a:t>cle et lui permet ainsi  de </a:t>
            </a:r>
            <a:r>
              <a:rPr lang="fr-FR" sz="3100" u="sng" dirty="0" smtClean="0"/>
              <a:t>dénoncer les remous de son époque à travers des métaphores</a:t>
            </a:r>
            <a:r>
              <a:rPr lang="fr-FR" sz="3100" dirty="0" smtClean="0"/>
              <a:t>. </a:t>
            </a:r>
            <a:endParaRPr lang="fr-FR" sz="3100" dirty="0"/>
          </a:p>
        </p:txBody>
      </p:sp>
    </p:spTree>
    <p:extLst>
      <p:ext uri="{BB962C8B-B14F-4D97-AF65-F5344CB8AC3E}">
        <p14:creationId xmlns:p14="http://schemas.microsoft.com/office/powerpoint/2010/main" val="9736993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87217"/>
            <a:ext cx="11788048" cy="1325563"/>
          </a:xfrm>
        </p:spPr>
        <p:txBody>
          <a:bodyPr>
            <a:normAutofit/>
          </a:bodyPr>
          <a:lstStyle/>
          <a:p>
            <a:r>
              <a:rPr lang="fr-FR" sz="2800" b="1" dirty="0" smtClean="0"/>
              <a:t>« La Grande </a:t>
            </a:r>
            <a:r>
              <a:rPr lang="fr-FR" sz="2800" b="1" dirty="0" smtClean="0"/>
              <a:t>Tour de </a:t>
            </a:r>
            <a:r>
              <a:rPr lang="fr-FR" sz="2800" b="1" dirty="0" smtClean="0"/>
              <a:t>Babel »</a:t>
            </a:r>
            <a:r>
              <a:rPr lang="fr-FR" sz="2800" dirty="0" smtClean="0"/>
              <a:t> </a:t>
            </a:r>
            <a:r>
              <a:rPr lang="fr-FR" sz="2800" dirty="0" smtClean="0"/>
              <a:t>1563 huile </a:t>
            </a:r>
            <a:r>
              <a:rPr lang="fr-FR" sz="2800" dirty="0" smtClean="0"/>
              <a:t>sur bois de </a:t>
            </a:r>
            <a:r>
              <a:rPr lang="fr-FR" sz="2800" dirty="0" smtClean="0"/>
              <a:t>chêne114 </a:t>
            </a:r>
            <a:r>
              <a:rPr lang="fr-FR" sz="2800" dirty="0" smtClean="0"/>
              <a:t>x 155 cm</a:t>
            </a:r>
            <a:br>
              <a:rPr lang="fr-FR" sz="2800" dirty="0" smtClean="0"/>
            </a:br>
            <a:r>
              <a:rPr lang="fr-FR" sz="2800" dirty="0" smtClean="0"/>
              <a:t>Kunsthistorisches Museum VIENNE</a:t>
            </a:r>
            <a:br>
              <a:rPr lang="fr-FR" sz="2800" dirty="0" smtClean="0"/>
            </a:br>
            <a:endParaRPr lang="fr-FR" sz="2800" dirty="0"/>
          </a:p>
        </p:txBody>
      </p:sp>
      <p:sp>
        <p:nvSpPr>
          <p:cNvPr id="4" name="Rectangle 3"/>
          <p:cNvSpPr/>
          <p:nvPr/>
        </p:nvSpPr>
        <p:spPr>
          <a:xfrm>
            <a:off x="108332" y="1409225"/>
            <a:ext cx="11571383" cy="3416320"/>
          </a:xfrm>
          <a:prstGeom prst="rect">
            <a:avLst/>
          </a:prstGeom>
        </p:spPr>
        <p:txBody>
          <a:bodyPr wrap="square">
            <a:spAutoFit/>
          </a:bodyPr>
          <a:lstStyle/>
          <a:p>
            <a:r>
              <a:rPr lang="fr-FR" sz="2400" dirty="0"/>
              <a:t>On peut distinguer 3 plans : </a:t>
            </a:r>
            <a:br>
              <a:rPr lang="fr-FR" sz="2400" dirty="0"/>
            </a:br>
            <a:r>
              <a:rPr lang="fr-FR" sz="2400" dirty="0"/>
              <a:t/>
            </a:r>
            <a:br>
              <a:rPr lang="fr-FR" sz="2400" dirty="0"/>
            </a:br>
            <a:r>
              <a:rPr lang="fr-FR" sz="2400" dirty="0"/>
              <a:t>- au 1</a:t>
            </a:r>
            <a:r>
              <a:rPr lang="fr-FR" sz="2400" baseline="30000" dirty="0"/>
              <a:t>er</a:t>
            </a:r>
            <a:r>
              <a:rPr lang="fr-FR" sz="2400" dirty="0"/>
              <a:t> plan le commanditaire</a:t>
            </a:r>
            <a:br>
              <a:rPr lang="fr-FR" sz="2400" dirty="0"/>
            </a:br>
            <a:r>
              <a:rPr lang="fr-FR" sz="2400" dirty="0"/>
              <a:t>- au 2</a:t>
            </a:r>
            <a:r>
              <a:rPr lang="fr-FR" sz="2400" baseline="30000" dirty="0"/>
              <a:t>nd</a:t>
            </a:r>
            <a:r>
              <a:rPr lang="fr-FR" sz="2400" dirty="0"/>
              <a:t> plan : la tour avec le port à ses pieds et à l’intérieur l’ensemble du chantier qui grouille d’activités</a:t>
            </a:r>
            <a:br>
              <a:rPr lang="fr-FR" sz="2400" dirty="0"/>
            </a:br>
            <a:r>
              <a:rPr lang="fr-FR" sz="2400" dirty="0"/>
              <a:t>- au 3</a:t>
            </a:r>
            <a:r>
              <a:rPr lang="fr-FR" sz="2400" baseline="30000" dirty="0"/>
              <a:t>ème</a:t>
            </a:r>
            <a:r>
              <a:rPr lang="fr-FR" sz="2400" dirty="0"/>
              <a:t> plan la ville et un paysage typique des Flandres</a:t>
            </a:r>
            <a:br>
              <a:rPr lang="fr-FR" sz="2400" dirty="0"/>
            </a:br>
            <a:r>
              <a:rPr lang="fr-FR" sz="2400" dirty="0"/>
              <a:t/>
            </a:r>
            <a:br>
              <a:rPr lang="fr-FR" sz="2400" dirty="0"/>
            </a:br>
            <a:r>
              <a:rPr lang="fr-FR" sz="2400" dirty="0"/>
              <a:t>Toute la composition s’organise autour de la tour qui, en position centrale, occupe la plus grande partie du tableau</a:t>
            </a:r>
          </a:p>
        </p:txBody>
      </p:sp>
      <p:sp>
        <p:nvSpPr>
          <p:cNvPr id="5" name="Rectangle 4"/>
          <p:cNvSpPr/>
          <p:nvPr/>
        </p:nvSpPr>
        <p:spPr>
          <a:xfrm>
            <a:off x="627962" y="4825545"/>
            <a:ext cx="6400800" cy="369332"/>
          </a:xfrm>
          <a:prstGeom prst="rect">
            <a:avLst/>
          </a:prstGeom>
        </p:spPr>
        <p:txBody>
          <a:bodyPr wrap="square">
            <a:spAutoFit/>
          </a:bodyPr>
          <a:lstStyle/>
          <a:p>
            <a:endParaRPr lang="fr-FR" dirty="0"/>
          </a:p>
        </p:txBody>
      </p:sp>
    </p:spTree>
    <p:extLst>
      <p:ext uri="{BB962C8B-B14F-4D97-AF65-F5344CB8AC3E}">
        <p14:creationId xmlns:p14="http://schemas.microsoft.com/office/powerpoint/2010/main" val="1063705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62061"/>
            <a:ext cx="11743981" cy="1325563"/>
          </a:xfrm>
        </p:spPr>
        <p:txBody>
          <a:bodyPr>
            <a:normAutofit fontScale="90000"/>
          </a:bodyPr>
          <a:lstStyle/>
          <a:p>
            <a:r>
              <a:rPr lang="fr-FR" sz="2800" dirty="0" smtClean="0"/>
              <a:t>Ce qui est frappant ce sont les </a:t>
            </a:r>
            <a:r>
              <a:rPr lang="fr-FR" sz="2800" u="sng" dirty="0" smtClean="0"/>
              <a:t>formes</a:t>
            </a:r>
            <a:r>
              <a:rPr lang="fr-FR" sz="2800" dirty="0" smtClean="0"/>
              <a:t> circulaires, le mouvement ascendant en </a:t>
            </a:r>
            <a:r>
              <a:rPr lang="fr-FR" sz="2800" u="sng" dirty="0" smtClean="0"/>
              <a:t>spirale</a:t>
            </a:r>
            <a:r>
              <a:rPr lang="fr-FR" sz="2800" dirty="0" smtClean="0"/>
              <a:t>.</a:t>
            </a:r>
            <a:br>
              <a:rPr lang="fr-FR" sz="2800" dirty="0" smtClean="0"/>
            </a:br>
            <a:r>
              <a:rPr lang="fr-FR" sz="2800" dirty="0" smtClean="0"/>
              <a:t>Il n’y a pas véritablement de lignes horizontales; on est face à des sortes de cylindres superposés qui évoque le </a:t>
            </a:r>
            <a:r>
              <a:rPr lang="fr-FR" sz="2800" u="sng" dirty="0" smtClean="0"/>
              <a:t>déséquilibre</a:t>
            </a:r>
            <a:br>
              <a:rPr lang="fr-FR" sz="2800" u="sng" dirty="0" smtClean="0"/>
            </a:br>
            <a:r>
              <a:rPr lang="fr-FR" sz="2800" dirty="0"/>
              <a:t/>
            </a:r>
            <a:br>
              <a:rPr lang="fr-FR" sz="2800" dirty="0"/>
            </a:br>
            <a:r>
              <a:rPr lang="fr-FR" sz="2800" dirty="0" smtClean="0"/>
              <a:t>Grâce au contraste de taille, BRUEGEL nous donne la notion d’échelle.</a:t>
            </a:r>
            <a:br>
              <a:rPr lang="fr-FR" sz="2800" dirty="0" smtClean="0"/>
            </a:br>
            <a:r>
              <a:rPr lang="fr-FR" sz="2800" dirty="0" smtClean="0"/>
              <a:t>La tour s’impose par son g</a:t>
            </a:r>
            <a:r>
              <a:rPr lang="fr-FR" sz="2800" u="sng" dirty="0" smtClean="0"/>
              <a:t>igantisme</a:t>
            </a:r>
            <a:r>
              <a:rPr lang="fr-FR" sz="2800" dirty="0" smtClean="0"/>
              <a:t>, son sommet perce les nuages.</a:t>
            </a:r>
            <a:br>
              <a:rPr lang="fr-FR" sz="2800" dirty="0" smtClean="0"/>
            </a:br>
            <a:r>
              <a:rPr lang="fr-FR" sz="2800" dirty="0" smtClean="0"/>
              <a:t>Les humains paraissent minuscules</a:t>
            </a:r>
            <a:br>
              <a:rPr lang="fr-FR" sz="2800" dirty="0" smtClean="0"/>
            </a:br>
            <a:r>
              <a:rPr lang="fr-FR" sz="2800" dirty="0"/>
              <a:t/>
            </a:r>
            <a:br>
              <a:rPr lang="fr-FR" sz="2800" dirty="0"/>
            </a:br>
            <a:r>
              <a:rPr lang="fr-FR" sz="2800" dirty="0" smtClean="0"/>
              <a:t>La tour est représentée avec des </a:t>
            </a:r>
            <a:r>
              <a:rPr lang="fr-FR" sz="2800" u="sng" dirty="0" smtClean="0"/>
              <a:t>couleurs </a:t>
            </a:r>
            <a:r>
              <a:rPr lang="fr-FR" sz="2800" dirty="0" smtClean="0"/>
              <a:t>chaudes tandis que la ville et le paysage sont traités avec des tons froids</a:t>
            </a:r>
            <a:endParaRPr lang="fr-FR" sz="2800" dirty="0"/>
          </a:p>
        </p:txBody>
      </p:sp>
      <p:sp>
        <p:nvSpPr>
          <p:cNvPr id="4" name="Rectangle 3"/>
          <p:cNvSpPr/>
          <p:nvPr/>
        </p:nvSpPr>
        <p:spPr>
          <a:xfrm>
            <a:off x="271749" y="4618287"/>
            <a:ext cx="11472232" cy="1569660"/>
          </a:xfrm>
          <a:prstGeom prst="rect">
            <a:avLst/>
          </a:prstGeom>
        </p:spPr>
        <p:txBody>
          <a:bodyPr wrap="square">
            <a:spAutoFit/>
          </a:bodyPr>
          <a:lstStyle/>
          <a:p>
            <a:r>
              <a:rPr lang="fr-FR" sz="2400" dirty="0"/>
              <a:t>Détail montrant le roi Nemrod avec sa suite et vraisemblablement son architecte entrain de lui expliciter le travail des ouvriers , certains se prosternent devant lui.</a:t>
            </a:r>
            <a:br>
              <a:rPr lang="fr-FR" sz="2400" dirty="0"/>
            </a:br>
            <a:r>
              <a:rPr lang="fr-FR" sz="2400" dirty="0"/>
              <a:t>Nemrod porte la couronne et a son sceptre à la main; il est vêtu d’un grand manteau qui recouvre son pourpoint.</a:t>
            </a:r>
          </a:p>
        </p:txBody>
      </p:sp>
    </p:spTree>
    <p:extLst>
      <p:ext uri="{BB962C8B-B14F-4D97-AF65-F5344CB8AC3E}">
        <p14:creationId xmlns:p14="http://schemas.microsoft.com/office/powerpoint/2010/main" val="251050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9763" y="2983635"/>
            <a:ext cx="10997045" cy="1325563"/>
          </a:xfrm>
        </p:spPr>
        <p:txBody>
          <a:bodyPr>
            <a:noAutofit/>
          </a:bodyPr>
          <a:lstStyle/>
          <a:p>
            <a:r>
              <a:rPr lang="fr-FR" sz="2800" dirty="0" smtClean="0"/>
              <a:t>Il semblerait qu’il ait été apprenti chez un maitre anversois </a:t>
            </a:r>
            <a:r>
              <a:rPr lang="fr-FR" sz="2800" u="sng" dirty="0" smtClean="0"/>
              <a:t>Pieter COECKE.</a:t>
            </a:r>
            <a:br>
              <a:rPr lang="fr-FR" sz="2800" u="sng" dirty="0" smtClean="0"/>
            </a:br>
            <a:r>
              <a:rPr lang="fr-FR" sz="2800" dirty="0" smtClean="0"/>
              <a:t>Ce dernier était peintre, dessinateur, architecte, créateur de tapisseries et son atelier était renommé.</a:t>
            </a:r>
            <a:br>
              <a:rPr lang="fr-FR" sz="2800" dirty="0" smtClean="0"/>
            </a:br>
            <a:r>
              <a:rPr lang="fr-FR" sz="2800" dirty="0" smtClean="0"/>
              <a:t>Il était passionné de peintures italiennes, comme le sera BRUEGEL.</a:t>
            </a:r>
            <a:br>
              <a:rPr lang="fr-FR" sz="2800" dirty="0" smtClean="0"/>
            </a:br>
            <a:r>
              <a:rPr lang="fr-FR" sz="2800" dirty="0" smtClean="0"/>
              <a:t>Son épouse </a:t>
            </a:r>
            <a:r>
              <a:rPr lang="fr-FR" sz="2800" dirty="0" err="1" smtClean="0"/>
              <a:t>Mayken</a:t>
            </a:r>
            <a:r>
              <a:rPr lang="fr-FR" sz="2800" dirty="0" smtClean="0"/>
              <a:t> VERHULST passait pour une excellente miniaturiste, ce qui explique l’extraordinaire capacité de l’élève à peindre ave précision les moindres détails.</a:t>
            </a:r>
            <a:br>
              <a:rPr lang="fr-FR" sz="2800" dirty="0" smtClean="0"/>
            </a:br>
            <a:r>
              <a:rPr lang="fr-FR" sz="2800" dirty="0" smtClean="0"/>
              <a:t>COECKE demandera à BRUEGEL de reprendre certains travaux de J. BOSCH «  Les Vices » (1557/58) et « les Vertus » ( 1559-60)</a:t>
            </a:r>
            <a:br>
              <a:rPr lang="fr-FR" sz="2800" dirty="0" smtClean="0"/>
            </a:br>
            <a:r>
              <a:rPr lang="fr-FR" sz="2800" dirty="0" smtClean="0"/>
              <a:t/>
            </a:r>
            <a:br>
              <a:rPr lang="fr-FR" sz="2800" dirty="0" smtClean="0"/>
            </a:br>
            <a:r>
              <a:rPr lang="fr-FR" sz="2800" dirty="0" smtClean="0"/>
              <a:t> BRUEGEL épousera la fille de Pieter COECKE en 1563.</a:t>
            </a:r>
            <a:br>
              <a:rPr lang="fr-FR" sz="2800" dirty="0" smtClean="0"/>
            </a:br>
            <a:endParaRPr lang="fr-FR" sz="2800" u="sng" dirty="0"/>
          </a:p>
        </p:txBody>
      </p:sp>
    </p:spTree>
    <p:extLst>
      <p:ext uri="{BB962C8B-B14F-4D97-AF65-F5344CB8AC3E}">
        <p14:creationId xmlns:p14="http://schemas.microsoft.com/office/powerpoint/2010/main" val="22869493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7309" y="695005"/>
            <a:ext cx="11509663" cy="1325563"/>
          </a:xfrm>
        </p:spPr>
        <p:txBody>
          <a:bodyPr>
            <a:noAutofit/>
          </a:bodyPr>
          <a:lstStyle/>
          <a:p>
            <a:r>
              <a:rPr lang="fr-FR" sz="2800" dirty="0"/>
              <a:t>Avec beaucoup de détails, BRUEGEL campe son décor dans une plaine des Flandres avec </a:t>
            </a:r>
            <a:r>
              <a:rPr lang="fr-FR" sz="2800" dirty="0" smtClean="0"/>
              <a:t>le mur d’enceinte de la ville d’Anvers, l’architecture </a:t>
            </a:r>
            <a:r>
              <a:rPr lang="fr-FR" sz="2800" dirty="0"/>
              <a:t>reconnaissable des maisons; il </a:t>
            </a:r>
            <a:r>
              <a:rPr lang="fr-FR" sz="2800" dirty="0" smtClean="0"/>
              <a:t>fait figurer </a:t>
            </a:r>
            <a:r>
              <a:rPr lang="fr-FR" sz="2800" dirty="0"/>
              <a:t>même un moulin à vent dans ce paysage</a:t>
            </a:r>
            <a:r>
              <a:rPr lang="fr-FR" sz="2800" dirty="0" smtClean="0"/>
              <a:t>.</a:t>
            </a:r>
            <a:br>
              <a:rPr lang="fr-FR" sz="2800" dirty="0" smtClean="0"/>
            </a:br>
            <a:r>
              <a:rPr lang="fr-FR" sz="2800" dirty="0"/>
              <a:t/>
            </a:r>
            <a:br>
              <a:rPr lang="fr-FR" sz="2800" dirty="0"/>
            </a:br>
            <a:r>
              <a:rPr lang="fr-FR" sz="2800" dirty="0" smtClean="0"/>
              <a:t>Il faut y voir également la </a:t>
            </a:r>
            <a:r>
              <a:rPr lang="fr-FR" sz="2800" u="sng" dirty="0" smtClean="0"/>
              <a:t>beauté et la diversité de la Nature</a:t>
            </a:r>
            <a:endParaRPr lang="fr-FR" sz="2800" u="sng" dirty="0"/>
          </a:p>
        </p:txBody>
      </p:sp>
      <p:sp>
        <p:nvSpPr>
          <p:cNvPr id="5" name="Rectangle 4"/>
          <p:cNvSpPr/>
          <p:nvPr/>
        </p:nvSpPr>
        <p:spPr>
          <a:xfrm>
            <a:off x="106139" y="2876046"/>
            <a:ext cx="11637841" cy="2308324"/>
          </a:xfrm>
          <a:prstGeom prst="rect">
            <a:avLst/>
          </a:prstGeom>
        </p:spPr>
        <p:txBody>
          <a:bodyPr wrap="square">
            <a:spAutoFit/>
          </a:bodyPr>
          <a:lstStyle/>
          <a:p>
            <a:r>
              <a:rPr lang="fr-FR" sz="2400" dirty="0"/>
              <a:t>Il incorpore une représentation du port avec la ville où figurent les fortifications avec leurs portes, les tours de guet ;on distingue des églises, un château</a:t>
            </a:r>
            <a:br>
              <a:rPr lang="fr-FR" sz="2400" dirty="0"/>
            </a:br>
            <a:r>
              <a:rPr lang="fr-FR" sz="2400" dirty="0"/>
              <a:t/>
            </a:r>
            <a:br>
              <a:rPr lang="fr-FR" sz="2400" dirty="0"/>
            </a:br>
            <a:r>
              <a:rPr lang="fr-FR" sz="2400" dirty="0"/>
              <a:t>On imagine que les bateaux dans le port sont chargés de matériaux, on peut voir des grues sur le quai</a:t>
            </a:r>
            <a:br>
              <a:rPr lang="fr-FR" sz="2400" dirty="0"/>
            </a:br>
            <a:endParaRPr lang="fr-FR" sz="2400" dirty="0"/>
          </a:p>
        </p:txBody>
      </p:sp>
      <p:sp>
        <p:nvSpPr>
          <p:cNvPr id="7" name="Rectangle 6"/>
          <p:cNvSpPr/>
          <p:nvPr/>
        </p:nvSpPr>
        <p:spPr>
          <a:xfrm>
            <a:off x="447308" y="5184370"/>
            <a:ext cx="11087351" cy="1569660"/>
          </a:xfrm>
          <a:prstGeom prst="rect">
            <a:avLst/>
          </a:prstGeom>
        </p:spPr>
        <p:txBody>
          <a:bodyPr wrap="square">
            <a:spAutoFit/>
          </a:bodyPr>
          <a:lstStyle/>
          <a:p>
            <a:r>
              <a:rPr lang="fr-FR" sz="2400" dirty="0"/>
              <a:t>C’est la représentation du travail harassant des ouvriers qui les oblige à se reposer parfois.</a:t>
            </a:r>
            <a:br>
              <a:rPr lang="fr-FR" sz="2400" dirty="0"/>
            </a:br>
            <a:r>
              <a:rPr lang="fr-FR" sz="2400" dirty="0"/>
              <a:t>BRUEGEL montre également les instruments techniques: échelles, échafaudages servant aux différents corps de métiers.</a:t>
            </a:r>
          </a:p>
        </p:txBody>
      </p:sp>
    </p:spTree>
    <p:extLst>
      <p:ext uri="{BB962C8B-B14F-4D97-AF65-F5344CB8AC3E}">
        <p14:creationId xmlns:p14="http://schemas.microsoft.com/office/powerpoint/2010/main" val="173814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323" y="417955"/>
            <a:ext cx="10997045" cy="1325563"/>
          </a:xfrm>
        </p:spPr>
        <p:txBody>
          <a:bodyPr>
            <a:normAutofit fontScale="90000"/>
          </a:bodyPr>
          <a:lstStyle/>
          <a:p>
            <a:r>
              <a:rPr lang="fr-FR" sz="2800" dirty="0" smtClean="0"/>
              <a:t>Un exemple qui montre un instrument de levage sophistiqué que 3 hommes font tourner ainsi que les énormes blocs de pierre que la grue vient de hisser</a:t>
            </a:r>
            <a:br>
              <a:rPr lang="fr-FR" sz="2800" dirty="0" smtClean="0"/>
            </a:br>
            <a:r>
              <a:rPr lang="fr-FR" sz="2800" dirty="0"/>
              <a:t/>
            </a:r>
            <a:br>
              <a:rPr lang="fr-FR" sz="2800" dirty="0"/>
            </a:br>
            <a:r>
              <a:rPr lang="fr-FR" sz="2800" b="1" dirty="0" smtClean="0"/>
              <a:t>La cage à écureuils </a:t>
            </a:r>
            <a:r>
              <a:rPr lang="fr-FR" sz="2800" dirty="0" smtClean="0"/>
              <a:t>servira pour la construction des cathédrales</a:t>
            </a:r>
            <a:endParaRPr lang="fr-FR" sz="2800" dirty="0"/>
          </a:p>
        </p:txBody>
      </p:sp>
      <p:sp>
        <p:nvSpPr>
          <p:cNvPr id="4" name="Rectangle 3"/>
          <p:cNvSpPr/>
          <p:nvPr/>
        </p:nvSpPr>
        <p:spPr>
          <a:xfrm>
            <a:off x="184323" y="1906561"/>
            <a:ext cx="11251893" cy="2308324"/>
          </a:xfrm>
          <a:prstGeom prst="rect">
            <a:avLst/>
          </a:prstGeom>
        </p:spPr>
        <p:txBody>
          <a:bodyPr wrap="square">
            <a:spAutoFit/>
          </a:bodyPr>
          <a:lstStyle/>
          <a:p>
            <a:r>
              <a:rPr lang="fr-FR" sz="2400" dirty="0"/>
              <a:t>Véritable dessin technique (ou dessin d’anatomie) qui montre l’édification avec des briques pour les murs intérieurs et de la pierre apparente pour ceux de l’extérieur</a:t>
            </a:r>
            <a:br>
              <a:rPr lang="fr-FR" sz="2400" dirty="0"/>
            </a:br>
            <a:r>
              <a:rPr lang="fr-FR" sz="2400" dirty="0"/>
              <a:t/>
            </a:r>
            <a:br>
              <a:rPr lang="fr-FR" sz="2400" dirty="0"/>
            </a:br>
            <a:r>
              <a:rPr lang="fr-FR" sz="2400" dirty="0"/>
              <a:t/>
            </a:r>
            <a:br>
              <a:rPr lang="fr-FR" sz="2400" dirty="0"/>
            </a:br>
            <a:r>
              <a:rPr lang="fr-FR" sz="2400" dirty="0"/>
              <a:t>Indéniablement c’est une inspiration criante </a:t>
            </a:r>
            <a:r>
              <a:rPr lang="fr-FR" sz="2400" u="sng" dirty="0"/>
              <a:t>du Colisée </a:t>
            </a:r>
            <a:r>
              <a:rPr lang="fr-FR" sz="2400" dirty="0"/>
              <a:t>de Rome que BRUEGEL avait vu lors de son Grand Tour.</a:t>
            </a:r>
          </a:p>
        </p:txBody>
      </p:sp>
      <p:sp>
        <p:nvSpPr>
          <p:cNvPr id="5" name="Rectangle 4"/>
          <p:cNvSpPr/>
          <p:nvPr/>
        </p:nvSpPr>
        <p:spPr>
          <a:xfrm>
            <a:off x="503103" y="4772524"/>
            <a:ext cx="11472232" cy="1200329"/>
          </a:xfrm>
          <a:prstGeom prst="rect">
            <a:avLst/>
          </a:prstGeom>
        </p:spPr>
        <p:txBody>
          <a:bodyPr wrap="square">
            <a:spAutoFit/>
          </a:bodyPr>
          <a:lstStyle/>
          <a:p>
            <a:r>
              <a:rPr lang="fr-FR" sz="2400" dirty="0"/>
              <a:t>La Tour transperce les nuages : la volonté de toucher le ciel est bien présente</a:t>
            </a:r>
            <a:br>
              <a:rPr lang="fr-FR" sz="2400" dirty="0"/>
            </a:br>
            <a:r>
              <a:rPr lang="fr-FR" sz="2400" dirty="0"/>
              <a:t/>
            </a:r>
            <a:br>
              <a:rPr lang="fr-FR" sz="2400" dirty="0"/>
            </a:br>
            <a:r>
              <a:rPr lang="fr-FR" sz="2400" dirty="0"/>
              <a:t>Ce qui est frappant c’est le côté bancal de la tour, elle est vouée à l’effondrement</a:t>
            </a:r>
          </a:p>
        </p:txBody>
      </p:sp>
    </p:spTree>
    <p:extLst>
      <p:ext uri="{BB962C8B-B14F-4D97-AF65-F5344CB8AC3E}">
        <p14:creationId xmlns:p14="http://schemas.microsoft.com/office/powerpoint/2010/main" val="419539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54" y="996842"/>
            <a:ext cx="11525395" cy="1325563"/>
          </a:xfrm>
        </p:spPr>
        <p:txBody>
          <a:bodyPr>
            <a:noAutofit/>
          </a:bodyPr>
          <a:lstStyle/>
          <a:p>
            <a:r>
              <a:rPr lang="fr-FR" sz="2800" dirty="0" smtClean="0"/>
              <a:t>Il peut être établi que ce roi </a:t>
            </a:r>
            <a:r>
              <a:rPr lang="fr-FR" sz="2800" dirty="0" smtClean="0"/>
              <a:t>Nemrod </a:t>
            </a:r>
            <a:r>
              <a:rPr lang="fr-FR" sz="2800" dirty="0" smtClean="0"/>
              <a:t>habillé selon la mode de la Renaissance est un véritable « transfuge » du roi d’Espagne Philippe II </a:t>
            </a:r>
            <a:r>
              <a:rPr lang="fr-FR" sz="2800" dirty="0" smtClean="0"/>
              <a:t>qui régnait </a:t>
            </a:r>
            <a:r>
              <a:rPr lang="fr-FR" sz="2800" dirty="0" smtClean="0"/>
              <a:t>alors sur les Pays-Bas.</a:t>
            </a:r>
            <a:br>
              <a:rPr lang="fr-FR" sz="2800" dirty="0" smtClean="0"/>
            </a:br>
            <a:r>
              <a:rPr lang="fr-FR" sz="2800" dirty="0" smtClean="0"/>
              <a:t>Fervent catholique, il réprouvait fortement les mouvements calvinistes mais surtout comme Nemrod il menait une politique expansionniste basée sur son ambition et son orgueil. </a:t>
            </a:r>
            <a:endParaRPr lang="fr-FR" sz="2800" dirty="0"/>
          </a:p>
        </p:txBody>
      </p:sp>
      <p:sp>
        <p:nvSpPr>
          <p:cNvPr id="4" name="Rectangle 3"/>
          <p:cNvSpPr/>
          <p:nvPr/>
        </p:nvSpPr>
        <p:spPr>
          <a:xfrm>
            <a:off x="164376" y="2894938"/>
            <a:ext cx="11854149" cy="1200329"/>
          </a:xfrm>
          <a:prstGeom prst="rect">
            <a:avLst/>
          </a:prstGeom>
        </p:spPr>
        <p:txBody>
          <a:bodyPr wrap="square">
            <a:spAutoFit/>
          </a:bodyPr>
          <a:lstStyle/>
          <a:p>
            <a:r>
              <a:rPr lang="fr-FR" sz="2400" dirty="0"/>
              <a:t>Tous ces différents corps de métier entrain de s’activer , ce sont les artisans de la ville d’Anvers qui déploient leur savoir-faire</a:t>
            </a:r>
            <a:br>
              <a:rPr lang="fr-FR" sz="2400" dirty="0"/>
            </a:br>
            <a:r>
              <a:rPr lang="fr-FR" sz="2400" dirty="0"/>
              <a:t>Il les représente avec minutie sans doute grâce à sa formation de miniaturiste </a:t>
            </a:r>
          </a:p>
        </p:txBody>
      </p:sp>
    </p:spTree>
    <p:extLst>
      <p:ext uri="{BB962C8B-B14F-4D97-AF65-F5344CB8AC3E}">
        <p14:creationId xmlns:p14="http://schemas.microsoft.com/office/powerpoint/2010/main" val="264512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1328" y="2516043"/>
            <a:ext cx="10515600" cy="1325563"/>
          </a:xfrm>
        </p:spPr>
        <p:txBody>
          <a:bodyPr>
            <a:normAutofit fontScale="90000"/>
          </a:bodyPr>
          <a:lstStyle/>
          <a:p>
            <a:r>
              <a:rPr lang="fr-FR" sz="3100" dirty="0" smtClean="0"/>
              <a:t>A l’époque, la ville d’Anvers accueillait de nombreux visiteurs et faisait donc face à une population cosmopolite parlant différentes langues :</a:t>
            </a:r>
            <a:br>
              <a:rPr lang="fr-FR" sz="3100" dirty="0" smtClean="0"/>
            </a:br>
            <a:r>
              <a:rPr lang="fr-FR" sz="3100" dirty="0" smtClean="0"/>
              <a:t>ANVERS c’était BABEL</a:t>
            </a:r>
            <a:br>
              <a:rPr lang="fr-FR" sz="3100" dirty="0" smtClean="0"/>
            </a:br>
            <a:r>
              <a:rPr lang="fr-FR" sz="3100" dirty="0"/>
              <a:t/>
            </a:r>
            <a:br>
              <a:rPr lang="fr-FR" sz="3100" dirty="0"/>
            </a:br>
            <a:r>
              <a:rPr lang="fr-FR" sz="3100" dirty="0" smtClean="0"/>
              <a:t>De plus, BRUEGEL, comme beaucoup de flamands n’aurait pas admis que l’on impose l’espagnol comme langue officielle.</a:t>
            </a:r>
            <a:br>
              <a:rPr lang="fr-FR" sz="3100" dirty="0" smtClean="0"/>
            </a:br>
            <a:r>
              <a:rPr lang="fr-FR" sz="3100" dirty="0"/>
              <a:t/>
            </a:r>
            <a:br>
              <a:rPr lang="fr-FR" sz="3100" dirty="0"/>
            </a:br>
            <a:r>
              <a:rPr lang="fr-FR" sz="3100" dirty="0" smtClean="0"/>
              <a:t/>
            </a:r>
            <a:br>
              <a:rPr lang="fr-FR" sz="3100" dirty="0" smtClean="0"/>
            </a:br>
            <a:r>
              <a:rPr lang="fr-FR" sz="3100" dirty="0" smtClean="0"/>
              <a:t>BRUEGEL fait le choix de ne pas montrer la chute de la Tour et surtout il ne fait aucunement état de la dispersion des hommes qui, ne parlant plus la même langue, ne peuvent plus communiquer entre eux et se trouvent ainsi divisés.</a:t>
            </a:r>
            <a:br>
              <a:rPr lang="fr-FR" sz="3100" dirty="0" smtClean="0"/>
            </a:br>
            <a:endParaRPr lang="fr-FR" sz="2800" dirty="0"/>
          </a:p>
        </p:txBody>
      </p:sp>
    </p:spTree>
    <p:extLst>
      <p:ext uri="{BB962C8B-B14F-4D97-AF65-F5344CB8AC3E}">
        <p14:creationId xmlns:p14="http://schemas.microsoft.com/office/powerpoint/2010/main" val="4029545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483427"/>
            <a:ext cx="10865427" cy="1325563"/>
          </a:xfrm>
        </p:spPr>
        <p:txBody>
          <a:bodyPr>
            <a:normAutofit fontScale="90000"/>
          </a:bodyPr>
          <a:lstStyle/>
          <a:p>
            <a:r>
              <a:rPr lang="fr-FR" sz="2800" dirty="0" smtClean="0"/>
              <a:t>En 1568, il peindra un autre tableau de dimensions inférieures </a:t>
            </a:r>
            <a:r>
              <a:rPr lang="fr-FR" sz="2800" b="1" u="sng" dirty="0" smtClean="0"/>
              <a:t>( 60 x 75 cm</a:t>
            </a:r>
            <a:r>
              <a:rPr lang="fr-FR" sz="2800" dirty="0" smtClean="0"/>
              <a:t>) c’est pourquoi , l’œuvre est souvent appelée «</a:t>
            </a:r>
            <a:r>
              <a:rPr lang="fr-FR" sz="2800" b="1" dirty="0" smtClean="0"/>
              <a:t>  la Petite Tour de Babel » </a:t>
            </a:r>
            <a:r>
              <a:rPr lang="fr-FR" sz="2800" dirty="0" smtClean="0"/>
              <a:t>( conservée à Rotterdam)</a:t>
            </a:r>
            <a:br>
              <a:rPr lang="fr-FR" sz="2800" dirty="0" smtClean="0"/>
            </a:br>
            <a:r>
              <a:rPr lang="fr-FR" sz="2800" dirty="0"/>
              <a:t/>
            </a:r>
            <a:br>
              <a:rPr lang="fr-FR" sz="2800" dirty="0"/>
            </a:br>
            <a:r>
              <a:rPr lang="fr-FR" sz="2800" dirty="0" smtClean="0"/>
              <a:t>Disparition de Nemrod et des détails foisonnants, paysage moins précis à cause de l’épais nuage mais au contraire la tour occupe la place principale avec une palette chromatique qui rend l’atmosphère menaçante : </a:t>
            </a:r>
            <a:r>
              <a:rPr lang="fr-FR" sz="2800" u="sng" dirty="0" smtClean="0"/>
              <a:t>c’est la déchéance et la désagrégation de l’Humanité</a:t>
            </a:r>
            <a:endParaRPr lang="fr-FR" sz="2800" u="sng" dirty="0"/>
          </a:p>
        </p:txBody>
      </p:sp>
    </p:spTree>
    <p:extLst>
      <p:ext uri="{BB962C8B-B14F-4D97-AF65-F5344CB8AC3E}">
        <p14:creationId xmlns:p14="http://schemas.microsoft.com/office/powerpoint/2010/main" val="1442694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5464" y="2297834"/>
            <a:ext cx="10515600" cy="1325563"/>
          </a:xfrm>
        </p:spPr>
        <p:txBody>
          <a:bodyPr>
            <a:noAutofit/>
          </a:bodyPr>
          <a:lstStyle/>
          <a:p>
            <a:r>
              <a:rPr lang="fr-FR" b="1" u="sng" dirty="0" smtClean="0"/>
              <a:t>Les TOURS de BABEL modernes</a:t>
            </a:r>
            <a:br>
              <a:rPr lang="fr-FR" b="1" u="sng" dirty="0" smtClean="0"/>
            </a:br>
            <a:r>
              <a:rPr lang="fr-FR" b="1" u="sng" dirty="0"/>
              <a:t/>
            </a:r>
            <a:br>
              <a:rPr lang="fr-FR" b="1" u="sng" dirty="0"/>
            </a:br>
            <a:r>
              <a:rPr lang="fr-FR" sz="2800" dirty="0" smtClean="0"/>
              <a:t>Elles vont reprendre le mythe biblique qui met l’accent sur :</a:t>
            </a:r>
            <a:br>
              <a:rPr lang="fr-FR" sz="2800" dirty="0" smtClean="0"/>
            </a:br>
            <a:r>
              <a:rPr lang="fr-FR" sz="2800" dirty="0" smtClean="0"/>
              <a:t/>
            </a:r>
            <a:br>
              <a:rPr lang="fr-FR" sz="2800" dirty="0" smtClean="0"/>
            </a:br>
            <a:r>
              <a:rPr lang="fr-FR" sz="2800" dirty="0" smtClean="0"/>
              <a:t>- la perte de la langue unique qui implique le problème de la traduction mais surtout l’absence de communication spontanée</a:t>
            </a:r>
            <a:br>
              <a:rPr lang="fr-FR" sz="2800" dirty="0" smtClean="0"/>
            </a:br>
            <a:r>
              <a:rPr lang="fr-FR" sz="2800" dirty="0" smtClean="0"/>
              <a:t/>
            </a:r>
            <a:br>
              <a:rPr lang="fr-FR" sz="2800" dirty="0" smtClean="0"/>
            </a:br>
            <a:r>
              <a:rPr lang="fr-FR" sz="2800" dirty="0" smtClean="0"/>
              <a:t>- l’ambition de l’homme qui veut se faire l’égal de Dieu</a:t>
            </a:r>
            <a:r>
              <a:rPr lang="fr-FR" b="1" u="sng" dirty="0" smtClean="0"/>
              <a:t/>
            </a:r>
            <a:br>
              <a:rPr lang="fr-FR" b="1" u="sng" dirty="0" smtClean="0"/>
            </a:br>
            <a:r>
              <a:rPr lang="fr-FR" b="1" u="sng" dirty="0"/>
              <a:t/>
            </a:r>
            <a:br>
              <a:rPr lang="fr-FR" b="1" u="sng" dirty="0"/>
            </a:br>
            <a:endParaRPr lang="fr-FR" b="1" u="sng" dirty="0"/>
          </a:p>
        </p:txBody>
      </p:sp>
    </p:spTree>
    <p:extLst>
      <p:ext uri="{BB962C8B-B14F-4D97-AF65-F5344CB8AC3E}">
        <p14:creationId xmlns:p14="http://schemas.microsoft.com/office/powerpoint/2010/main" val="25332371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67" y="1842135"/>
            <a:ext cx="11597089" cy="1325563"/>
          </a:xfrm>
        </p:spPr>
        <p:txBody>
          <a:bodyPr>
            <a:noAutofit/>
          </a:bodyPr>
          <a:lstStyle/>
          <a:p>
            <a:r>
              <a:rPr lang="fr-FR" sz="2800" b="1" dirty="0" smtClean="0"/>
              <a:t>« La Tour de Babel </a:t>
            </a:r>
            <a:r>
              <a:rPr lang="fr-FR" sz="2800" b="1" dirty="0" smtClean="0"/>
              <a:t>»</a:t>
            </a:r>
            <a:r>
              <a:rPr lang="fr-FR" sz="2800" dirty="0" err="1" smtClean="0"/>
              <a:t>Endre</a:t>
            </a:r>
            <a:r>
              <a:rPr lang="fr-FR" sz="2800" dirty="0" smtClean="0"/>
              <a:t> </a:t>
            </a:r>
            <a:r>
              <a:rPr lang="fr-FR" sz="2800" dirty="0" smtClean="0"/>
              <a:t>ROZSDA *-1958- </a:t>
            </a:r>
            <a:r>
              <a:rPr lang="fr-FR" sz="2800" dirty="0" smtClean="0"/>
              <a:t>( </a:t>
            </a:r>
            <a:r>
              <a:rPr lang="fr-FR" sz="2800" dirty="0" smtClean="0"/>
              <a:t>82 x 100 cm)</a:t>
            </a:r>
            <a:br>
              <a:rPr lang="fr-FR" sz="2800" dirty="0" smtClean="0"/>
            </a:br>
            <a:r>
              <a:rPr lang="fr-FR" sz="2800" dirty="0"/>
              <a:t/>
            </a:r>
            <a:br>
              <a:rPr lang="fr-FR" sz="2800" dirty="0"/>
            </a:br>
            <a:r>
              <a:rPr lang="fr-FR" sz="2800" dirty="0" smtClean="0"/>
              <a:t>Une impression de chaos tant dans les formes que dans les couleurs</a:t>
            </a:r>
            <a:br>
              <a:rPr lang="fr-FR" sz="2800" dirty="0" smtClean="0"/>
            </a:br>
            <a:r>
              <a:rPr lang="fr-FR" sz="2800" dirty="0"/>
              <a:t/>
            </a:r>
            <a:br>
              <a:rPr lang="fr-FR" sz="2800" dirty="0"/>
            </a:br>
            <a:r>
              <a:rPr lang="fr-FR" sz="2800" dirty="0" smtClean="0"/>
              <a:t>On peut imaginer des personnages entrain de construire et en même temps on perçoit la destruction</a:t>
            </a:r>
            <a:br>
              <a:rPr lang="fr-FR" sz="2800" dirty="0" smtClean="0"/>
            </a:br>
            <a:r>
              <a:rPr lang="fr-FR" sz="2800" dirty="0"/>
              <a:t/>
            </a:r>
            <a:br>
              <a:rPr lang="fr-FR" sz="2800" dirty="0"/>
            </a:br>
            <a:r>
              <a:rPr lang="fr-FR" sz="2800" u="sng" dirty="0" smtClean="0"/>
              <a:t>Il peint sa propre hist</a:t>
            </a:r>
            <a:r>
              <a:rPr lang="fr-FR" sz="2800" dirty="0" smtClean="0"/>
              <a:t>oire : il s’est enfui de la Hongrie avant qu’elle ne soit écrasée par le régime soviétique</a:t>
            </a:r>
            <a:endParaRPr lang="fr-FR" sz="2800" dirty="0"/>
          </a:p>
        </p:txBody>
      </p:sp>
      <p:sp>
        <p:nvSpPr>
          <p:cNvPr id="5" name="Rectangle 4"/>
          <p:cNvSpPr/>
          <p:nvPr/>
        </p:nvSpPr>
        <p:spPr>
          <a:xfrm>
            <a:off x="9452472" y="269779"/>
            <a:ext cx="1861851" cy="461665"/>
          </a:xfrm>
          <a:prstGeom prst="rect">
            <a:avLst/>
          </a:prstGeom>
        </p:spPr>
        <p:txBody>
          <a:bodyPr wrap="square">
            <a:spAutoFit/>
          </a:bodyPr>
          <a:lstStyle/>
          <a:p>
            <a:r>
              <a:rPr lang="fr-FR" sz="2400" i="1" dirty="0"/>
              <a:t>* 1913/1999</a:t>
            </a:r>
            <a:endParaRPr lang="fr-FR" sz="2400" i="1" dirty="0"/>
          </a:p>
        </p:txBody>
      </p:sp>
    </p:spTree>
    <p:extLst>
      <p:ext uri="{BB962C8B-B14F-4D97-AF65-F5344CB8AC3E}">
        <p14:creationId xmlns:p14="http://schemas.microsoft.com/office/powerpoint/2010/main" val="3942465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556" y="1215177"/>
            <a:ext cx="11266583" cy="1325563"/>
          </a:xfrm>
        </p:spPr>
        <p:txBody>
          <a:bodyPr>
            <a:noAutofit/>
          </a:bodyPr>
          <a:lstStyle/>
          <a:p>
            <a:r>
              <a:rPr lang="fr-FR" sz="2800" b="1" dirty="0" smtClean="0"/>
              <a:t>« La Tour de Babel » </a:t>
            </a:r>
            <a:r>
              <a:rPr lang="fr-FR" sz="2800" dirty="0" smtClean="0"/>
              <a:t>Salvador DALI 1964</a:t>
            </a:r>
            <a:br>
              <a:rPr lang="fr-FR" sz="2800" dirty="0" smtClean="0"/>
            </a:br>
            <a:r>
              <a:rPr lang="fr-FR" sz="2800" dirty="0" smtClean="0"/>
              <a:t>La </a:t>
            </a:r>
            <a:r>
              <a:rPr lang="fr-FR" sz="2800" dirty="0" smtClean="0"/>
              <a:t>Tour est lézardée, abandonnée.</a:t>
            </a:r>
            <a:br>
              <a:rPr lang="fr-FR" sz="2800" dirty="0" smtClean="0"/>
            </a:br>
            <a:r>
              <a:rPr lang="fr-FR" sz="2800" dirty="0" smtClean="0"/>
              <a:t/>
            </a:r>
            <a:br>
              <a:rPr lang="fr-FR" sz="2800" dirty="0" smtClean="0"/>
            </a:br>
            <a:r>
              <a:rPr lang="fr-FR" sz="2800" dirty="0" smtClean="0"/>
              <a:t>Absence totale de personnages; ici c’est plus que la confusion et le désordre c’est l’idée </a:t>
            </a:r>
            <a:r>
              <a:rPr lang="fr-FR" sz="2800" u="sng" dirty="0" smtClean="0"/>
              <a:t>d’anéantissement de toute humanité </a:t>
            </a:r>
            <a:r>
              <a:rPr lang="fr-FR" sz="2800" dirty="0" smtClean="0"/>
              <a:t>par le biais de la palette chromatique</a:t>
            </a:r>
            <a:endParaRPr lang="fr-FR" sz="2800" dirty="0"/>
          </a:p>
        </p:txBody>
      </p:sp>
      <p:sp>
        <p:nvSpPr>
          <p:cNvPr id="4" name="Rectangle 3"/>
          <p:cNvSpPr/>
          <p:nvPr/>
        </p:nvSpPr>
        <p:spPr>
          <a:xfrm>
            <a:off x="282766" y="3184518"/>
            <a:ext cx="11483248" cy="1200329"/>
          </a:xfrm>
          <a:prstGeom prst="rect">
            <a:avLst/>
          </a:prstGeom>
        </p:spPr>
        <p:txBody>
          <a:bodyPr wrap="square">
            <a:spAutoFit/>
          </a:bodyPr>
          <a:lstStyle/>
          <a:p>
            <a:r>
              <a:rPr lang="fr-FR" sz="2400" b="1" dirty="0"/>
              <a:t>« La Tour de Babel </a:t>
            </a:r>
            <a:r>
              <a:rPr lang="fr-FR" sz="2400" b="1" dirty="0" smtClean="0"/>
              <a:t>» </a:t>
            </a:r>
            <a:r>
              <a:rPr lang="fr-FR" sz="2400" dirty="0" smtClean="0"/>
              <a:t>Robert </a:t>
            </a:r>
            <a:r>
              <a:rPr lang="fr-FR" sz="2400" dirty="0"/>
              <a:t>COMBAS*- </a:t>
            </a:r>
            <a:r>
              <a:rPr lang="fr-FR" sz="2400" dirty="0" smtClean="0"/>
              <a:t>1990acrylique </a:t>
            </a:r>
            <a:r>
              <a:rPr lang="fr-FR" sz="2400" dirty="0"/>
              <a:t>sur toile ( 213 x 238 cm)</a:t>
            </a:r>
            <a:br>
              <a:rPr lang="fr-FR" sz="2400" dirty="0"/>
            </a:br>
            <a:r>
              <a:rPr lang="fr-FR" sz="2400" dirty="0"/>
              <a:t/>
            </a:r>
            <a:br>
              <a:rPr lang="fr-FR" sz="2400" dirty="0"/>
            </a:br>
            <a:r>
              <a:rPr lang="fr-FR" sz="2400" dirty="0" smtClean="0"/>
              <a:t>On </a:t>
            </a:r>
            <a:r>
              <a:rPr lang="fr-FR" sz="2400" dirty="0"/>
              <a:t>reconnait son style proche de l’art brut : inspiration proche de la B.D., couleurs criardes</a:t>
            </a:r>
          </a:p>
        </p:txBody>
      </p:sp>
      <p:sp>
        <p:nvSpPr>
          <p:cNvPr id="5" name="Rectangle 4"/>
          <p:cNvSpPr/>
          <p:nvPr/>
        </p:nvSpPr>
        <p:spPr>
          <a:xfrm>
            <a:off x="1020894" y="3584627"/>
            <a:ext cx="9323943" cy="400110"/>
          </a:xfrm>
          <a:prstGeom prst="rect">
            <a:avLst/>
          </a:prstGeom>
        </p:spPr>
        <p:txBody>
          <a:bodyPr wrap="square">
            <a:spAutoFit/>
          </a:bodyPr>
          <a:lstStyle/>
          <a:p>
            <a:r>
              <a:rPr lang="fr-FR" sz="2000" dirty="0"/>
              <a:t>*</a:t>
            </a:r>
            <a:r>
              <a:rPr lang="fr-FR" sz="2000" i="1" dirty="0"/>
              <a:t>né en 1957, peintre sculpteur et illustrateur, initiateur de « la Figuration Libre »</a:t>
            </a:r>
            <a:endParaRPr lang="fr-FR" sz="2000" dirty="0"/>
          </a:p>
        </p:txBody>
      </p:sp>
    </p:spTree>
    <p:extLst>
      <p:ext uri="{BB962C8B-B14F-4D97-AF65-F5344CB8AC3E}">
        <p14:creationId xmlns:p14="http://schemas.microsoft.com/office/powerpoint/2010/main" val="3608530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688" y="1934403"/>
            <a:ext cx="10585078" cy="1325563"/>
          </a:xfrm>
        </p:spPr>
        <p:txBody>
          <a:bodyPr>
            <a:noAutofit/>
          </a:bodyPr>
          <a:lstStyle/>
          <a:p>
            <a:r>
              <a:rPr lang="fr-FR" sz="2800" b="1" dirty="0" smtClean="0"/>
              <a:t>« Babel » </a:t>
            </a:r>
            <a:r>
              <a:rPr lang="fr-FR" sz="2800" dirty="0" err="1" smtClean="0"/>
              <a:t>Cildo</a:t>
            </a:r>
            <a:r>
              <a:rPr lang="fr-FR" sz="2800" dirty="0" smtClean="0"/>
              <a:t> MEIRELES* </a:t>
            </a:r>
            <a:r>
              <a:rPr lang="fr-FR" sz="2800" dirty="0"/>
              <a:t/>
            </a:r>
            <a:br>
              <a:rPr lang="fr-FR" sz="2800" dirty="0"/>
            </a:br>
            <a:r>
              <a:rPr lang="fr-FR" sz="2800" dirty="0" smtClean="0"/>
              <a:t>2001</a:t>
            </a:r>
            <a:br>
              <a:rPr lang="fr-FR" sz="2800" dirty="0" smtClean="0"/>
            </a:br>
            <a:r>
              <a:rPr lang="fr-FR" sz="2800" dirty="0"/>
              <a:t/>
            </a:r>
            <a:br>
              <a:rPr lang="fr-FR" sz="2800" dirty="0"/>
            </a:br>
            <a:r>
              <a:rPr lang="fr-FR" sz="2800" dirty="0" smtClean="0"/>
              <a:t>Cette installation de 9 m de haut est composée d’un empilement de 800 postes de radios de différentes marques, de différentes époques.</a:t>
            </a:r>
            <a:br>
              <a:rPr lang="fr-FR" sz="2800" dirty="0" smtClean="0"/>
            </a:br>
            <a:r>
              <a:rPr lang="fr-FR" sz="2800" dirty="0" smtClean="0"/>
              <a:t/>
            </a:r>
            <a:br>
              <a:rPr lang="fr-FR" sz="2800" dirty="0" smtClean="0"/>
            </a:br>
            <a:r>
              <a:rPr lang="fr-FR" sz="2800" dirty="0" smtClean="0"/>
              <a:t>Chaque radio est branchée sur un canal différent à un faible niveau sonore mais cela provoque un brouhaha sonore où les </a:t>
            </a:r>
            <a:r>
              <a:rPr lang="fr-FR" sz="2800" u="sng" dirty="0" smtClean="0"/>
              <a:t>langues se mélangent et deviennent incompréhensibles</a:t>
            </a:r>
            <a:endParaRPr lang="fr-FR" sz="2800" u="sng" dirty="0"/>
          </a:p>
        </p:txBody>
      </p:sp>
      <p:sp>
        <p:nvSpPr>
          <p:cNvPr id="5" name="ZoneTexte 4"/>
          <p:cNvSpPr txBox="1"/>
          <p:nvPr/>
        </p:nvSpPr>
        <p:spPr>
          <a:xfrm>
            <a:off x="176270" y="5760077"/>
            <a:ext cx="6202496" cy="1200329"/>
          </a:xfrm>
          <a:prstGeom prst="rect">
            <a:avLst/>
          </a:prstGeom>
          <a:noFill/>
        </p:spPr>
        <p:txBody>
          <a:bodyPr wrap="square" rtlCol="0">
            <a:spAutoFit/>
          </a:bodyPr>
          <a:lstStyle/>
          <a:p>
            <a:r>
              <a:rPr lang="fr-FR" sz="2400" i="1" dirty="0" smtClean="0">
                <a:solidFill>
                  <a:schemeClr val="accent1"/>
                </a:solidFill>
              </a:rPr>
              <a:t>* Né au Brésil en 1948, a réalisé de nombreuses installations dénonçant l’oppression politique brésilienne</a:t>
            </a:r>
            <a:endParaRPr lang="fr-FR" sz="2400" i="1" dirty="0">
              <a:solidFill>
                <a:schemeClr val="accent1"/>
              </a:solidFill>
            </a:endParaRPr>
          </a:p>
        </p:txBody>
      </p:sp>
    </p:spTree>
    <p:extLst>
      <p:ext uri="{BB962C8B-B14F-4D97-AF65-F5344CB8AC3E}">
        <p14:creationId xmlns:p14="http://schemas.microsoft.com/office/powerpoint/2010/main" val="13051484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3388" y="2590576"/>
            <a:ext cx="11755039" cy="1325563"/>
          </a:xfrm>
        </p:spPr>
        <p:txBody>
          <a:bodyPr>
            <a:normAutofit fontScale="90000"/>
          </a:bodyPr>
          <a:lstStyle/>
          <a:p>
            <a:r>
              <a:rPr lang="fr-FR" sz="2800" b="1" dirty="0" smtClean="0"/>
              <a:t>« La Tour de Babel » </a:t>
            </a:r>
            <a:r>
              <a:rPr lang="fr-FR" sz="2800" dirty="0" smtClean="0"/>
              <a:t>Gilles CHAMBON</a:t>
            </a:r>
            <a:br>
              <a:rPr lang="fr-FR" sz="2800" dirty="0" smtClean="0"/>
            </a:br>
            <a:r>
              <a:rPr lang="fr-FR" sz="2800" dirty="0" smtClean="0"/>
              <a:t>2008 ( 66 x 74 cm)</a:t>
            </a:r>
            <a:br>
              <a:rPr lang="fr-FR" sz="2800" dirty="0" smtClean="0"/>
            </a:br>
            <a:r>
              <a:rPr lang="fr-FR" sz="2800" dirty="0" smtClean="0"/>
              <a:t/>
            </a:r>
            <a:br>
              <a:rPr lang="fr-FR" sz="2800" dirty="0" smtClean="0"/>
            </a:br>
            <a:r>
              <a:rPr lang="fr-FR" sz="2800" dirty="0" smtClean="0"/>
              <a:t>Cet artiste contemporain(architecte de profession) réinterprète les récits mythologiques et bibliques </a:t>
            </a:r>
            <a:br>
              <a:rPr lang="fr-FR" sz="2800" dirty="0" smtClean="0"/>
            </a:br>
            <a:r>
              <a:rPr lang="fr-FR" sz="2800" dirty="0" smtClean="0"/>
              <a:t>Il s’inspire de peintres comme DE CHIRICO, LE GRECO…</a:t>
            </a:r>
            <a:br>
              <a:rPr lang="fr-FR" sz="2800" dirty="0" smtClean="0"/>
            </a:br>
            <a:r>
              <a:rPr lang="fr-FR" sz="2800" dirty="0" smtClean="0"/>
              <a:t/>
            </a:r>
            <a:br>
              <a:rPr lang="fr-FR" sz="2800" dirty="0" smtClean="0"/>
            </a:br>
            <a:r>
              <a:rPr lang="fr-FR" sz="2800" dirty="0" smtClean="0"/>
              <a:t>Ici c’est la morale : </a:t>
            </a:r>
            <a:r>
              <a:rPr lang="fr-FR" sz="2800" u="sng" dirty="0" smtClean="0"/>
              <a:t>l’incompréhension entre les hommes</a:t>
            </a:r>
            <a:r>
              <a:rPr lang="fr-FR" sz="2800" dirty="0" smtClean="0"/>
              <a:t>; on reconnait le Nemrod de Bruegel face à des personnages proches de ceux du GRECO, tandis qu’un « avatar » du Cri de MUNCH refuse d’entendre la cacophonie, 2 silhouettes sur le toit font penser à « la Danse » de MATISSE </a:t>
            </a:r>
            <a:endParaRPr lang="fr-FR" sz="2800" dirty="0"/>
          </a:p>
        </p:txBody>
      </p:sp>
    </p:spTree>
    <p:extLst>
      <p:ext uri="{BB962C8B-B14F-4D97-AF65-F5344CB8AC3E}">
        <p14:creationId xmlns:p14="http://schemas.microsoft.com/office/powerpoint/2010/main" val="360494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36" y="-184407"/>
            <a:ext cx="11549391" cy="1325563"/>
          </a:xfrm>
        </p:spPr>
        <p:txBody>
          <a:bodyPr>
            <a:normAutofit/>
          </a:bodyPr>
          <a:lstStyle/>
          <a:p>
            <a:r>
              <a:rPr lang="fr-FR" sz="2800" b="1" dirty="0"/>
              <a:t>« La colère » </a:t>
            </a:r>
            <a:r>
              <a:rPr lang="fr-FR" sz="2800" b="1" dirty="0" smtClean="0"/>
              <a:t>1557</a:t>
            </a:r>
            <a:r>
              <a:rPr lang="fr-FR" sz="2800" dirty="0" smtClean="0"/>
              <a:t> ( 23 x30 cm) –plume et </a:t>
            </a:r>
            <a:r>
              <a:rPr lang="fr-FR" sz="2800" dirty="0" smtClean="0"/>
              <a:t>encre-</a:t>
            </a:r>
            <a:r>
              <a:rPr lang="fr-FR" sz="2800" b="1" dirty="0" smtClean="0"/>
              <a:t> </a:t>
            </a:r>
            <a:r>
              <a:rPr lang="fr-FR" sz="2800" b="1" dirty="0" smtClean="0"/>
              <a:t>G</a:t>
            </a:r>
            <a:r>
              <a:rPr lang="fr-FR" sz="2800" dirty="0" smtClean="0"/>
              <a:t>alerie des Offices FLORENCE</a:t>
            </a:r>
            <a:endParaRPr lang="fr-FR" sz="2800" b="1" dirty="0" smtClean="0"/>
          </a:p>
        </p:txBody>
      </p:sp>
      <p:sp>
        <p:nvSpPr>
          <p:cNvPr id="5" name="ZoneTexte 4"/>
          <p:cNvSpPr txBox="1"/>
          <p:nvPr/>
        </p:nvSpPr>
        <p:spPr>
          <a:xfrm>
            <a:off x="89470" y="818127"/>
            <a:ext cx="12102530" cy="3108543"/>
          </a:xfrm>
          <a:prstGeom prst="rect">
            <a:avLst/>
          </a:prstGeom>
          <a:noFill/>
        </p:spPr>
        <p:txBody>
          <a:bodyPr wrap="square" rtlCol="0">
            <a:spAutoFit/>
          </a:bodyPr>
          <a:lstStyle/>
          <a:p>
            <a:r>
              <a:rPr lang="fr-FR" sz="2800" dirty="0" smtClean="0"/>
              <a:t>Il reprend le thème des 7 péchés capitaux à la manière de Jérôme BOSCH.</a:t>
            </a:r>
            <a:br>
              <a:rPr lang="fr-FR" sz="2800" dirty="0" smtClean="0"/>
            </a:br>
            <a:r>
              <a:rPr lang="fr-FR" sz="2800" dirty="0" smtClean="0"/>
              <a:t>La Colère ou IRA est représentée avec des personnages armés, beaucoup de scènes de violence</a:t>
            </a:r>
          </a:p>
          <a:p>
            <a:r>
              <a:rPr lang="fr-FR" sz="2800" dirty="0" smtClean="0"/>
              <a:t>où l’on peut même voir des animaux dépecer un personnage, un ours qui s’attaque à une jambe et surtout beaucoup d’armes</a:t>
            </a:r>
          </a:p>
          <a:p>
            <a:r>
              <a:rPr lang="fr-FR" sz="2800" dirty="0" smtClean="0"/>
              <a:t>La </a:t>
            </a:r>
            <a:r>
              <a:rPr lang="fr-FR" sz="2800" dirty="0" smtClean="0"/>
              <a:t>légende dit </a:t>
            </a:r>
            <a:r>
              <a:rPr lang="fr-FR" sz="2800" u="sng" dirty="0" smtClean="0"/>
              <a:t>«</a:t>
            </a:r>
            <a:r>
              <a:rPr lang="fr-FR" sz="2800" i="1" u="sng" dirty="0" smtClean="0"/>
              <a:t>  La colère fait enfler la bouche et aigrit le cœur. Elle trouble l’esprit et rougit le sang »</a:t>
            </a:r>
            <a:endParaRPr lang="fr-FR" sz="2800" i="1" u="sng" dirty="0"/>
          </a:p>
        </p:txBody>
      </p:sp>
      <p:sp>
        <p:nvSpPr>
          <p:cNvPr id="4" name="Rectangle 3"/>
          <p:cNvSpPr/>
          <p:nvPr/>
        </p:nvSpPr>
        <p:spPr>
          <a:xfrm>
            <a:off x="188621" y="4005874"/>
            <a:ext cx="11147734" cy="369332"/>
          </a:xfrm>
          <a:prstGeom prst="rect">
            <a:avLst/>
          </a:prstGeom>
        </p:spPr>
        <p:txBody>
          <a:bodyPr wrap="square">
            <a:spAutoFit/>
          </a:bodyPr>
          <a:lstStyle/>
          <a:p>
            <a:r>
              <a:rPr lang="fr-FR" b="1" dirty="0"/>
              <a:t> « La Charité » </a:t>
            </a:r>
            <a:r>
              <a:rPr lang="fr-FR" dirty="0"/>
              <a:t>1559 (22 x 29 cm</a:t>
            </a:r>
            <a:r>
              <a:rPr lang="fr-FR" dirty="0" smtClean="0"/>
              <a:t>)-</a:t>
            </a:r>
            <a:r>
              <a:rPr lang="fr-FR" dirty="0"/>
              <a:t>plume et </a:t>
            </a:r>
            <a:r>
              <a:rPr lang="fr-FR" dirty="0" smtClean="0"/>
              <a:t>encre-Musée </a:t>
            </a:r>
            <a:r>
              <a:rPr lang="fr-FR" dirty="0"/>
              <a:t>de Rotterdam</a:t>
            </a:r>
          </a:p>
        </p:txBody>
      </p:sp>
      <p:sp>
        <p:nvSpPr>
          <p:cNvPr id="7" name="Rectangle 6"/>
          <p:cNvSpPr/>
          <p:nvPr/>
        </p:nvSpPr>
        <p:spPr>
          <a:xfrm>
            <a:off x="188621" y="4318254"/>
            <a:ext cx="11687562" cy="2308324"/>
          </a:xfrm>
          <a:prstGeom prst="rect">
            <a:avLst/>
          </a:prstGeom>
        </p:spPr>
        <p:txBody>
          <a:bodyPr wrap="square">
            <a:spAutoFit/>
          </a:bodyPr>
          <a:lstStyle/>
          <a:p>
            <a:r>
              <a:rPr lang="fr-FR" b="1" dirty="0"/>
              <a:t>« CARITAS </a:t>
            </a:r>
            <a:r>
              <a:rPr lang="fr-FR" dirty="0"/>
              <a:t>» une des 7 vertus théologales et cardinales ( la plus importante de celles-ci) composée de nombreux personnages féminins qui prodiguent des soins, nourrissent les pauvres et vêtissent les nécessiteux</a:t>
            </a:r>
            <a:br>
              <a:rPr lang="fr-FR" dirty="0"/>
            </a:br>
            <a:r>
              <a:rPr lang="fr-FR" dirty="0"/>
              <a:t>(les œuvres de Miséricorde)</a:t>
            </a:r>
            <a:br>
              <a:rPr lang="fr-FR" dirty="0"/>
            </a:br>
            <a:r>
              <a:rPr lang="fr-FR" dirty="0"/>
              <a:t/>
            </a:r>
            <a:br>
              <a:rPr lang="fr-FR" dirty="0"/>
            </a:br>
            <a:r>
              <a:rPr lang="fr-FR" dirty="0"/>
              <a:t>La femme au centre tient un cœur dans sa main et elle a un pélican sur la </a:t>
            </a:r>
            <a:r>
              <a:rPr lang="fr-FR" dirty="0" smtClean="0"/>
              <a:t>tête(nourrit </a:t>
            </a:r>
            <a:r>
              <a:rPr lang="fr-FR" dirty="0"/>
              <a:t>ses petits avec son sang en période de famine)= symbole de la générosité</a:t>
            </a:r>
            <a:r>
              <a:rPr lang="fr-FR" u="sng" dirty="0"/>
              <a:t/>
            </a:r>
            <a:br>
              <a:rPr lang="fr-FR" u="sng" dirty="0"/>
            </a:br>
            <a:r>
              <a:rPr lang="fr-FR" dirty="0"/>
              <a:t>La légende : </a:t>
            </a:r>
            <a:r>
              <a:rPr lang="fr-FR" i="1" dirty="0"/>
              <a:t>«</a:t>
            </a:r>
            <a:r>
              <a:rPr lang="fr-FR" b="1" i="1" dirty="0"/>
              <a:t> </a:t>
            </a:r>
            <a:r>
              <a:rPr lang="fr-FR" b="1" i="1" u="sng" dirty="0"/>
              <a:t>Vous espérez que </a:t>
            </a:r>
            <a:r>
              <a:rPr lang="fr-FR" b="1" i="1" u="sng" dirty="0" smtClean="0"/>
              <a:t>ce qui </a:t>
            </a:r>
            <a:r>
              <a:rPr lang="fr-FR" b="1" i="1" u="sng" dirty="0"/>
              <a:t>arrive aux autres vous arrivera, alors vous serez incité à envoyer de l’aide »</a:t>
            </a:r>
            <a:r>
              <a:rPr lang="fr-FR" b="1" u="sng" dirty="0"/>
              <a:t/>
            </a:r>
            <a:br>
              <a:rPr lang="fr-FR" b="1" u="sng" dirty="0"/>
            </a:br>
            <a:endParaRPr lang="fr-FR" dirty="0"/>
          </a:p>
        </p:txBody>
      </p:sp>
    </p:spTree>
    <p:extLst>
      <p:ext uri="{BB962C8B-B14F-4D97-AF65-F5344CB8AC3E}">
        <p14:creationId xmlns:p14="http://schemas.microsoft.com/office/powerpoint/2010/main" val="3296835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u="sng" dirty="0" smtClean="0"/>
              <a:t>CONCLUSION</a:t>
            </a:r>
            <a:endParaRPr lang="fr-FR" sz="4800" b="1" u="sng" dirty="0"/>
          </a:p>
        </p:txBody>
      </p:sp>
    </p:spTree>
    <p:extLst>
      <p:ext uri="{BB962C8B-B14F-4D97-AF65-F5344CB8AC3E}">
        <p14:creationId xmlns:p14="http://schemas.microsoft.com/office/powerpoint/2010/main" val="1723111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6245" y="2048453"/>
            <a:ext cx="10515600" cy="1325563"/>
          </a:xfrm>
        </p:spPr>
        <p:txBody>
          <a:bodyPr>
            <a:noAutofit/>
          </a:bodyPr>
          <a:lstStyle/>
          <a:p>
            <a:r>
              <a:rPr lang="fr-FR" sz="2800" dirty="0" smtClean="0"/>
              <a:t>Pourquoi ne pas voir dans le mythe de la Tour de Babel une richesse et non une punition!</a:t>
            </a:r>
            <a:br>
              <a:rPr lang="fr-FR" sz="2800" dirty="0" smtClean="0"/>
            </a:br>
            <a:r>
              <a:rPr lang="fr-FR" sz="2800" dirty="0"/>
              <a:t/>
            </a:r>
            <a:br>
              <a:rPr lang="fr-FR" sz="2800" dirty="0"/>
            </a:br>
            <a:r>
              <a:rPr lang="fr-FR" sz="2800" dirty="0" smtClean="0"/>
              <a:t>La multiplicité linguistique associée à la diversité culturelle deviennent positives</a:t>
            </a:r>
            <a:endParaRPr lang="fr-FR" sz="2800" dirty="0"/>
          </a:p>
        </p:txBody>
      </p:sp>
      <p:sp>
        <p:nvSpPr>
          <p:cNvPr id="3" name="Rectangle 2"/>
          <p:cNvSpPr/>
          <p:nvPr/>
        </p:nvSpPr>
        <p:spPr>
          <a:xfrm>
            <a:off x="877677" y="4453035"/>
            <a:ext cx="10161224" cy="1569660"/>
          </a:xfrm>
          <a:prstGeom prst="rect">
            <a:avLst/>
          </a:prstGeom>
        </p:spPr>
        <p:txBody>
          <a:bodyPr wrap="square">
            <a:spAutoFit/>
          </a:bodyPr>
          <a:lstStyle/>
          <a:p>
            <a:r>
              <a:rPr lang="fr-FR" sz="2400" dirty="0"/>
              <a:t>Pourquoi ne pas voir dans le mythe de la Tour de Babel une richesse et non une punition!</a:t>
            </a:r>
            <a:br>
              <a:rPr lang="fr-FR" sz="2400" dirty="0"/>
            </a:br>
            <a:r>
              <a:rPr lang="fr-FR" sz="2400" dirty="0"/>
              <a:t/>
            </a:r>
            <a:br>
              <a:rPr lang="fr-FR" sz="2400" dirty="0"/>
            </a:br>
            <a:r>
              <a:rPr lang="fr-FR" sz="2400" dirty="0"/>
              <a:t>La multiplicité linguistique associée à la diversité culturelle deviennent positives</a:t>
            </a:r>
          </a:p>
        </p:txBody>
      </p:sp>
    </p:spTree>
    <p:extLst>
      <p:ext uri="{BB962C8B-B14F-4D97-AF65-F5344CB8AC3E}">
        <p14:creationId xmlns:p14="http://schemas.microsoft.com/office/powerpoint/2010/main" val="3372706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253" y="1404911"/>
            <a:ext cx="11721947" cy="1325563"/>
          </a:xfrm>
        </p:spPr>
        <p:txBody>
          <a:bodyPr>
            <a:normAutofit fontScale="90000"/>
          </a:bodyPr>
          <a:lstStyle/>
          <a:p>
            <a:r>
              <a:rPr lang="fr-FR" sz="3100" b="1" dirty="0" smtClean="0"/>
              <a:t>« La corne de Babel </a:t>
            </a:r>
            <a:r>
              <a:rPr lang="fr-FR" sz="3100" b="1" dirty="0" smtClean="0"/>
              <a:t>»</a:t>
            </a:r>
            <a:r>
              <a:rPr lang="fr-FR" sz="3100" dirty="0" smtClean="0"/>
              <a:t>Vladimir </a:t>
            </a:r>
            <a:r>
              <a:rPr lang="fr-FR" sz="3100" dirty="0" smtClean="0"/>
              <a:t>KUSH</a:t>
            </a:r>
            <a:r>
              <a:rPr lang="fr-FR" sz="3100" dirty="0" smtClean="0">
                <a:solidFill>
                  <a:schemeClr val="accent1"/>
                </a:solidFill>
              </a:rPr>
              <a:t>*</a:t>
            </a:r>
            <a:r>
              <a:rPr lang="fr-FR" sz="3100" dirty="0" smtClean="0"/>
              <a:t> – </a:t>
            </a:r>
            <a:r>
              <a:rPr lang="fr-FR" sz="3100" dirty="0" smtClean="0"/>
              <a:t>2011-(</a:t>
            </a:r>
            <a:r>
              <a:rPr lang="fr-FR" sz="3100" dirty="0" smtClean="0"/>
              <a:t>98 x 127 cm)</a:t>
            </a:r>
            <a:br>
              <a:rPr lang="fr-FR" sz="3100" dirty="0" smtClean="0"/>
            </a:br>
            <a:r>
              <a:rPr lang="fr-FR" sz="3100" dirty="0" smtClean="0"/>
              <a:t>La </a:t>
            </a:r>
            <a:r>
              <a:rPr lang="fr-FR" sz="3100" dirty="0" smtClean="0"/>
              <a:t>Tour n’est plus vouée à la destruction car c’est une nouvelle création </a:t>
            </a:r>
            <a:r>
              <a:rPr lang="fr-FR" sz="3100" u="sng" dirty="0" smtClean="0"/>
              <a:t>horizontale </a:t>
            </a:r>
            <a:r>
              <a:rPr lang="fr-FR" sz="3100" dirty="0" smtClean="0"/>
              <a:t>remplie de petites maisons individuelles</a:t>
            </a:r>
            <a:br>
              <a:rPr lang="fr-FR" sz="3100" dirty="0" smtClean="0"/>
            </a:br>
            <a:r>
              <a:rPr lang="fr-FR" sz="3100" dirty="0"/>
              <a:t/>
            </a:r>
            <a:br>
              <a:rPr lang="fr-FR" sz="3100" dirty="0"/>
            </a:br>
            <a:r>
              <a:rPr lang="fr-FR" sz="3100" dirty="0" smtClean="0"/>
              <a:t>L’horizontalité facilite la communication, l’échange entre …les peuples</a:t>
            </a:r>
            <a:br>
              <a:rPr lang="fr-FR" sz="3100" dirty="0" smtClean="0"/>
            </a:br>
            <a:r>
              <a:rPr lang="fr-FR" sz="2800" dirty="0" smtClean="0">
                <a:solidFill>
                  <a:schemeClr val="accent1"/>
                </a:solidFill>
              </a:rPr>
              <a:t>* </a:t>
            </a:r>
            <a:r>
              <a:rPr lang="fr-FR" sz="2800" i="1" dirty="0" smtClean="0">
                <a:solidFill>
                  <a:schemeClr val="accent1"/>
                </a:solidFill>
              </a:rPr>
              <a:t>né en 1965 à Moscou, peintre et sculpteur surréaliste qui a beaucoup puisé son inspiration chez DALI </a:t>
            </a:r>
            <a:endParaRPr lang="fr-FR" sz="2800" i="1" dirty="0">
              <a:solidFill>
                <a:schemeClr val="accent1"/>
              </a:solidFill>
            </a:endParaRPr>
          </a:p>
        </p:txBody>
      </p:sp>
      <p:sp>
        <p:nvSpPr>
          <p:cNvPr id="4" name="Rectangle 3"/>
          <p:cNvSpPr/>
          <p:nvPr/>
        </p:nvSpPr>
        <p:spPr>
          <a:xfrm>
            <a:off x="165253" y="3588977"/>
            <a:ext cx="12026747" cy="4524315"/>
          </a:xfrm>
          <a:prstGeom prst="rect">
            <a:avLst/>
          </a:prstGeom>
        </p:spPr>
        <p:txBody>
          <a:bodyPr wrap="square">
            <a:spAutoFit/>
          </a:bodyPr>
          <a:lstStyle/>
          <a:p>
            <a:r>
              <a:rPr lang="fr-FR" sz="2400" b="1" dirty="0"/>
              <a:t>« La Tour Infinie » </a:t>
            </a:r>
            <a:r>
              <a:rPr lang="fr-FR" sz="2400" dirty="0"/>
              <a:t>François SCHUITEN</a:t>
            </a:r>
            <a:r>
              <a:rPr lang="fr-FR" sz="2400" dirty="0">
                <a:solidFill>
                  <a:schemeClr val="accent1"/>
                </a:solidFill>
              </a:rPr>
              <a:t>*</a:t>
            </a:r>
            <a:r>
              <a:rPr lang="fr-FR" sz="2400" dirty="0"/>
              <a:t> – 2010-</a:t>
            </a:r>
            <a:br>
              <a:rPr lang="fr-FR" sz="2400" dirty="0"/>
            </a:br>
            <a:r>
              <a:rPr lang="fr-FR" sz="2400" dirty="0"/>
              <a:t>peinture murale Université de Louvain ( Belgique)</a:t>
            </a:r>
            <a:br>
              <a:rPr lang="fr-FR" sz="2400" dirty="0"/>
            </a:br>
            <a:r>
              <a:rPr lang="fr-FR" sz="2400" dirty="0" smtClean="0"/>
              <a:t>Inspirée </a:t>
            </a:r>
            <a:r>
              <a:rPr lang="fr-FR" sz="2400" dirty="0"/>
              <a:t>par la Tour de Babel de son compatriote BRUEGEL mais sans la foudre divine qui met fin à son édification</a:t>
            </a:r>
            <a:br>
              <a:rPr lang="fr-FR" sz="2400" dirty="0"/>
            </a:br>
            <a:r>
              <a:rPr lang="fr-FR" sz="2400" dirty="0" smtClean="0"/>
              <a:t>Au </a:t>
            </a:r>
            <a:r>
              <a:rPr lang="fr-FR" sz="2400" dirty="0"/>
              <a:t>contraire la Tour est personnifiée et fait une ode au savoir, à la lecture universelle et </a:t>
            </a:r>
            <a:r>
              <a:rPr lang="fr-FR" sz="2400" dirty="0" smtClean="0"/>
              <a:t>éternelle </a:t>
            </a:r>
            <a:r>
              <a:rPr lang="fr-FR" sz="2400" u="sng" dirty="0" smtClean="0"/>
              <a:t>une </a:t>
            </a:r>
            <a:r>
              <a:rPr lang="fr-FR" sz="2400" u="sng" dirty="0"/>
              <a:t>bibliothèque géante ( </a:t>
            </a:r>
            <a:r>
              <a:rPr lang="fr-FR" sz="2400" b="1" dirty="0"/>
              <a:t>BABELIO)</a:t>
            </a:r>
            <a:r>
              <a:rPr lang="fr-FR" sz="2400" dirty="0"/>
              <a:t/>
            </a:r>
            <a:br>
              <a:rPr lang="fr-FR" sz="2400" dirty="0"/>
            </a:br>
            <a:r>
              <a:rPr lang="fr-FR" sz="2400" dirty="0" smtClean="0">
                <a:solidFill>
                  <a:schemeClr val="accent1"/>
                </a:solidFill>
              </a:rPr>
              <a:t>* </a:t>
            </a:r>
            <a:r>
              <a:rPr lang="fr-FR" sz="2400" dirty="0">
                <a:solidFill>
                  <a:schemeClr val="accent1"/>
                </a:solidFill>
              </a:rPr>
              <a:t>né en 1956,cet illustrateur de B.D. et scénographe a réalisé à Paris le décor de la station de métro « Arts et Métiers » et à Amiens une fresque évoquant les voyages autour du monde de Jules Verne… </a:t>
            </a:r>
            <a:r>
              <a:rPr lang="fr-FR" sz="2400" dirty="0"/>
              <a:t/>
            </a:r>
            <a:br>
              <a:rPr lang="fr-FR" sz="2400" dirty="0"/>
            </a:br>
            <a:r>
              <a:rPr lang="fr-FR" sz="2400" dirty="0"/>
              <a:t/>
            </a:r>
            <a:br>
              <a:rPr lang="fr-FR" sz="2400" dirty="0"/>
            </a:br>
            <a:r>
              <a:rPr lang="fr-FR" sz="2400" dirty="0"/>
              <a:t/>
            </a:r>
            <a:br>
              <a:rPr lang="fr-FR" sz="2400" dirty="0"/>
            </a:br>
            <a:r>
              <a:rPr lang="fr-FR" sz="2400" dirty="0"/>
              <a:t> </a:t>
            </a:r>
          </a:p>
        </p:txBody>
      </p:sp>
    </p:spTree>
    <p:extLst>
      <p:ext uri="{BB962C8B-B14F-4D97-AF65-F5344CB8AC3E}">
        <p14:creationId xmlns:p14="http://schemas.microsoft.com/office/powerpoint/2010/main" val="419252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80653" y="1606402"/>
            <a:ext cx="10224655" cy="3970318"/>
          </a:xfrm>
          <a:prstGeom prst="rect">
            <a:avLst/>
          </a:prstGeom>
        </p:spPr>
        <p:txBody>
          <a:bodyPr wrap="square">
            <a:spAutoFit/>
          </a:bodyPr>
          <a:lstStyle/>
          <a:p>
            <a:r>
              <a:rPr lang="fr-FR" sz="2800" dirty="0"/>
              <a:t>COECKE meurt en 1550 et c’est précisément en 1551 qu’apparaissent les 1ères traces concrètes de BRUEGEL «  obligé de voler de ses propres ailes » et l’oblige à s’inscrire à la Guilde des peintres d’Anvers</a:t>
            </a:r>
            <a:r>
              <a:rPr lang="fr-FR" sz="2800" dirty="0" smtClean="0"/>
              <a:t>.</a:t>
            </a:r>
          </a:p>
          <a:p>
            <a:r>
              <a:rPr lang="fr-FR" sz="2800" dirty="0"/>
              <a:t/>
            </a:r>
            <a:br>
              <a:rPr lang="fr-FR" sz="2800" dirty="0"/>
            </a:br>
            <a:r>
              <a:rPr lang="fr-FR" sz="2800" dirty="0"/>
              <a:t>Durant les années 1552,1553 et 1554 il voyage en Italie où il va réaliser de nombreux croquis, découvrir les vestiges de l’Antiquité classique et les œuvres des maitres romains et </a:t>
            </a:r>
            <a:r>
              <a:rPr lang="fr-FR" sz="2800" dirty="0" smtClean="0"/>
              <a:t>vénitiens qu’il admirera.</a:t>
            </a:r>
            <a:r>
              <a:rPr lang="fr-FR" sz="2800" dirty="0"/>
              <a:t/>
            </a:r>
            <a:br>
              <a:rPr lang="fr-FR" sz="2800" dirty="0"/>
            </a:br>
            <a:endParaRPr lang="fr-FR" sz="2800" dirty="0"/>
          </a:p>
        </p:txBody>
      </p:sp>
    </p:spTree>
    <p:extLst>
      <p:ext uri="{BB962C8B-B14F-4D97-AF65-F5344CB8AC3E}">
        <p14:creationId xmlns:p14="http://schemas.microsoft.com/office/powerpoint/2010/main" val="2085963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8818" y="2380962"/>
            <a:ext cx="10976264" cy="1325563"/>
          </a:xfrm>
        </p:spPr>
        <p:txBody>
          <a:bodyPr>
            <a:noAutofit/>
          </a:bodyPr>
          <a:lstStyle/>
          <a:p>
            <a:r>
              <a:rPr lang="fr-FR" sz="2800" dirty="0" smtClean="0">
                <a:latin typeface="+mn-lt"/>
              </a:rPr>
              <a:t>En dehors de l’art italien dont l’influence est incontestable, BRUEGEL va s’intéresser à la vie paysanne : travaux des champs, kermesse, réjouissances d’où son surnom de «  peintre paysan » .</a:t>
            </a:r>
            <a:br>
              <a:rPr lang="fr-FR" sz="2800" dirty="0" smtClean="0">
                <a:latin typeface="+mn-lt"/>
              </a:rPr>
            </a:br>
            <a:r>
              <a:rPr lang="fr-FR" sz="2800" dirty="0" smtClean="0">
                <a:latin typeface="+mn-lt"/>
              </a:rPr>
              <a:t>Contrairement à ce qu’on voulu dire certains historiens de l’art </a:t>
            </a:r>
            <a:r>
              <a:rPr lang="fr-FR" sz="2800" u="sng" dirty="0" smtClean="0">
                <a:latin typeface="+mn-lt"/>
              </a:rPr>
              <a:t>ce n’est pas une satire paysanne ni une volonté d’ inférioriser cette classe</a:t>
            </a:r>
            <a:r>
              <a:rPr lang="fr-FR" sz="2800" dirty="0" smtClean="0">
                <a:latin typeface="+mn-lt"/>
              </a:rPr>
              <a:t>; </a:t>
            </a:r>
            <a:br>
              <a:rPr lang="fr-FR" sz="2800" dirty="0" smtClean="0">
                <a:latin typeface="+mn-lt"/>
              </a:rPr>
            </a:br>
            <a:r>
              <a:rPr lang="fr-FR" sz="2800" dirty="0" smtClean="0">
                <a:latin typeface="+mn-lt"/>
              </a:rPr>
              <a:t>Parfois, il y a une critique de l’actualité politique et religieuse. </a:t>
            </a:r>
            <a:br>
              <a:rPr lang="fr-FR" sz="2800" dirty="0" smtClean="0">
                <a:latin typeface="+mn-lt"/>
              </a:rPr>
            </a:br>
            <a:r>
              <a:rPr lang="fr-FR" sz="2800" dirty="0" smtClean="0">
                <a:latin typeface="+mn-lt"/>
              </a:rPr>
              <a:t/>
            </a:r>
            <a:br>
              <a:rPr lang="fr-FR" sz="2800" dirty="0" smtClean="0">
                <a:latin typeface="+mn-lt"/>
              </a:rPr>
            </a:br>
            <a:r>
              <a:rPr lang="fr-FR" sz="2800" u="sng" dirty="0" smtClean="0">
                <a:latin typeface="+mn-lt"/>
              </a:rPr>
              <a:t>L’influence de BOSCH</a:t>
            </a:r>
            <a:r>
              <a:rPr lang="fr-FR" sz="2800" dirty="0" smtClean="0">
                <a:latin typeface="+mn-lt"/>
              </a:rPr>
              <a:t> ( côté grotesque des personnages) </a:t>
            </a:r>
            <a:r>
              <a:rPr lang="fr-FR" sz="2800" u="sng" dirty="0" smtClean="0">
                <a:latin typeface="+mn-lt"/>
              </a:rPr>
              <a:t>est indéniable </a:t>
            </a:r>
            <a:r>
              <a:rPr lang="fr-FR" sz="2800" dirty="0" smtClean="0">
                <a:latin typeface="+mn-lt"/>
              </a:rPr>
              <a:t>également. </a:t>
            </a:r>
            <a:r>
              <a:rPr lang="fr-FR" sz="2800" u="sng" dirty="0" smtClean="0">
                <a:latin typeface="+mn-lt"/>
              </a:rPr>
              <a:t/>
            </a:r>
            <a:br>
              <a:rPr lang="fr-FR" sz="2800" u="sng" dirty="0" smtClean="0">
                <a:latin typeface="+mn-lt"/>
              </a:rPr>
            </a:br>
            <a:r>
              <a:rPr lang="fr-FR" sz="2800" dirty="0">
                <a:latin typeface="+mn-lt"/>
              </a:rPr>
              <a:t/>
            </a:r>
            <a:br>
              <a:rPr lang="fr-FR" sz="2800" dirty="0">
                <a:latin typeface="+mn-lt"/>
              </a:rPr>
            </a:br>
            <a:r>
              <a:rPr lang="fr-FR" sz="2800" dirty="0" smtClean="0">
                <a:latin typeface="+mn-lt"/>
              </a:rPr>
              <a:t>On sait qu’il est mort à Bruxelles en 1569 mais à quelle date ?</a:t>
            </a:r>
            <a:endParaRPr lang="fr-FR" sz="2800" dirty="0">
              <a:latin typeface="+mn-lt"/>
            </a:endParaRPr>
          </a:p>
        </p:txBody>
      </p:sp>
    </p:spTree>
    <p:extLst>
      <p:ext uri="{BB962C8B-B14F-4D97-AF65-F5344CB8AC3E}">
        <p14:creationId xmlns:p14="http://schemas.microsoft.com/office/powerpoint/2010/main" val="73213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7581" y="3118716"/>
            <a:ext cx="10560627" cy="1325563"/>
          </a:xfrm>
        </p:spPr>
        <p:txBody>
          <a:bodyPr>
            <a:noAutofit/>
          </a:bodyPr>
          <a:lstStyle/>
          <a:p>
            <a:r>
              <a:rPr lang="fr-FR" sz="2800" dirty="0" smtClean="0">
                <a:latin typeface="+mn-lt"/>
              </a:rPr>
              <a:t>Pour les historiens d’art BRUEGEL c’est «  l’automne du Moyen-Age » et</a:t>
            </a:r>
            <a:br>
              <a:rPr lang="fr-FR" sz="2800" dirty="0" smtClean="0">
                <a:latin typeface="+mn-lt"/>
              </a:rPr>
            </a:br>
            <a:r>
              <a:rPr lang="fr-FR" sz="2800" dirty="0" smtClean="0">
                <a:latin typeface="+mn-lt"/>
              </a:rPr>
              <a:t>comme BOSCH, c’est l’homme de la rupture.</a:t>
            </a:r>
            <a:br>
              <a:rPr lang="fr-FR" sz="2800" dirty="0" smtClean="0">
                <a:latin typeface="+mn-lt"/>
              </a:rPr>
            </a:br>
            <a:r>
              <a:rPr lang="fr-FR" sz="2800" dirty="0">
                <a:latin typeface="+mn-lt"/>
              </a:rPr>
              <a:t/>
            </a:r>
            <a:br>
              <a:rPr lang="fr-FR" sz="2800" dirty="0">
                <a:latin typeface="+mn-lt"/>
              </a:rPr>
            </a:br>
            <a:r>
              <a:rPr lang="fr-FR" sz="2800" dirty="0" smtClean="0">
                <a:latin typeface="+mn-lt"/>
              </a:rPr>
              <a:t>Comme pour les peintres de la Renaissance, il va </a:t>
            </a:r>
            <a:r>
              <a:rPr lang="fr-FR" sz="2800" u="sng" dirty="0" smtClean="0">
                <a:latin typeface="+mn-lt"/>
              </a:rPr>
              <a:t>s’intéresser à la nature et à l’HOMME</a:t>
            </a:r>
            <a:r>
              <a:rPr lang="fr-FR" sz="2800" dirty="0" smtClean="0">
                <a:latin typeface="+mn-lt"/>
              </a:rPr>
              <a:t> ( quelque soit sa condition).</a:t>
            </a:r>
            <a:br>
              <a:rPr lang="fr-FR" sz="2800" dirty="0" smtClean="0">
                <a:latin typeface="+mn-lt"/>
              </a:rPr>
            </a:br>
            <a:r>
              <a:rPr lang="fr-FR" sz="2800" dirty="0" smtClean="0">
                <a:latin typeface="+mn-lt"/>
              </a:rPr>
              <a:t/>
            </a:r>
            <a:br>
              <a:rPr lang="fr-FR" sz="2800" dirty="0" smtClean="0">
                <a:latin typeface="+mn-lt"/>
              </a:rPr>
            </a:br>
            <a:r>
              <a:rPr lang="fr-FR" sz="2800" dirty="0" smtClean="0">
                <a:latin typeface="+mn-lt"/>
              </a:rPr>
              <a:t>Si il s’inspire des thèmes bibliques et médiévaux </a:t>
            </a:r>
            <a:r>
              <a:rPr lang="fr-FR" sz="2800" u="sng" dirty="0" smtClean="0">
                <a:latin typeface="+mn-lt"/>
              </a:rPr>
              <a:t>moralisateurs, il va y ajouter de la fantaisie, de la drôlerie.</a:t>
            </a:r>
            <a:br>
              <a:rPr lang="fr-FR" sz="2800" u="sng" dirty="0" smtClean="0">
                <a:latin typeface="+mn-lt"/>
              </a:rPr>
            </a:br>
            <a:r>
              <a:rPr lang="fr-FR" sz="2800" dirty="0">
                <a:latin typeface="+mn-lt"/>
              </a:rPr>
              <a:t/>
            </a:r>
            <a:br>
              <a:rPr lang="fr-FR" sz="2800" dirty="0">
                <a:latin typeface="+mn-lt"/>
              </a:rPr>
            </a:br>
            <a:r>
              <a:rPr lang="fr-FR" sz="2800" dirty="0" smtClean="0">
                <a:latin typeface="+mn-lt"/>
              </a:rPr>
              <a:t/>
            </a:r>
            <a:br>
              <a:rPr lang="fr-FR" sz="2800" dirty="0" smtClean="0">
                <a:latin typeface="+mn-lt"/>
              </a:rPr>
            </a:br>
            <a:endParaRPr lang="fr-FR" sz="2800" dirty="0">
              <a:latin typeface="+mn-lt"/>
            </a:endParaRPr>
          </a:p>
        </p:txBody>
      </p:sp>
    </p:spTree>
    <p:extLst>
      <p:ext uri="{BB962C8B-B14F-4D97-AF65-F5344CB8AC3E}">
        <p14:creationId xmlns:p14="http://schemas.microsoft.com/office/powerpoint/2010/main" val="52027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380962"/>
            <a:ext cx="10515600" cy="1325563"/>
          </a:xfrm>
        </p:spPr>
        <p:txBody>
          <a:bodyPr>
            <a:noAutofit/>
          </a:bodyPr>
          <a:lstStyle/>
          <a:p>
            <a:r>
              <a:rPr lang="fr-FR" sz="2800" dirty="0" smtClean="0"/>
              <a:t>On considère que sa peinture se présente à travers 3 étapes</a:t>
            </a:r>
            <a:br>
              <a:rPr lang="fr-FR" sz="2800" dirty="0" smtClean="0"/>
            </a:br>
            <a:r>
              <a:rPr lang="fr-FR" sz="2800" dirty="0"/>
              <a:t/>
            </a:r>
            <a:br>
              <a:rPr lang="fr-FR" sz="2800" dirty="0"/>
            </a:br>
            <a:r>
              <a:rPr lang="fr-FR" sz="2800" dirty="0" smtClean="0"/>
              <a:t>	- des personnages réels mais malgré sa connaissance des œuvres de la Renaissance italienne </a:t>
            </a:r>
            <a:r>
              <a:rPr lang="fr-FR" sz="2800" u="sng" dirty="0" smtClean="0"/>
              <a:t>pas de portraits ni de nus</a:t>
            </a:r>
            <a:br>
              <a:rPr lang="fr-FR" sz="2800" u="sng" dirty="0" smtClean="0"/>
            </a:br>
            <a:r>
              <a:rPr lang="fr-FR" sz="2800" dirty="0"/>
              <a:t>	</a:t>
            </a:r>
            <a:r>
              <a:rPr lang="fr-FR" sz="2800" dirty="0" smtClean="0"/>
              <a:t>- le cycle des mois et des saisons qui montre comment le monde évoluait selon </a:t>
            </a:r>
            <a:r>
              <a:rPr lang="fr-FR" sz="2800" u="sng" dirty="0" smtClean="0"/>
              <a:t>les lois de la nature</a:t>
            </a:r>
            <a:br>
              <a:rPr lang="fr-FR" sz="2800" u="sng" dirty="0" smtClean="0"/>
            </a:br>
            <a:r>
              <a:rPr lang="fr-FR" sz="2800" dirty="0"/>
              <a:t>	</a:t>
            </a:r>
            <a:r>
              <a:rPr lang="fr-FR" sz="2800" dirty="0" smtClean="0"/>
              <a:t>- </a:t>
            </a:r>
            <a:r>
              <a:rPr lang="fr-FR" sz="2800" u="sng" dirty="0" smtClean="0"/>
              <a:t>des paysages grouillant de personnages </a:t>
            </a:r>
            <a:br>
              <a:rPr lang="fr-FR" sz="2800" u="sng" dirty="0" smtClean="0"/>
            </a:br>
            <a:r>
              <a:rPr lang="fr-FR" sz="2800" u="sng" dirty="0"/>
              <a:t/>
            </a:r>
            <a:br>
              <a:rPr lang="fr-FR" sz="2800" u="sng" dirty="0"/>
            </a:br>
            <a:r>
              <a:rPr lang="fr-FR" sz="2800" dirty="0" smtClean="0"/>
              <a:t>Surtout c’est le 1</a:t>
            </a:r>
            <a:r>
              <a:rPr lang="fr-FR" sz="2800" baseline="30000" dirty="0" smtClean="0"/>
              <a:t>er</a:t>
            </a:r>
            <a:r>
              <a:rPr lang="fr-FR" sz="2800" dirty="0" smtClean="0"/>
              <a:t> peintre qui représente la classe rurale de manière objective.</a:t>
            </a:r>
            <a:br>
              <a:rPr lang="fr-FR" sz="2800" dirty="0" smtClean="0"/>
            </a:br>
            <a:r>
              <a:rPr lang="fr-FR" sz="2800" dirty="0" smtClean="0"/>
              <a:t>Il fera la même chose pour les tableaux d’inspiration religieuse: il situe les scènes bibliques dans un village de son pays avec une description minutieuse de la place publique, des habitations, des personnages occupés à des tâches domestiques ou rurales.</a:t>
            </a:r>
            <a:endParaRPr lang="fr-FR" sz="2800" dirty="0"/>
          </a:p>
        </p:txBody>
      </p:sp>
    </p:spTree>
    <p:extLst>
      <p:ext uri="{BB962C8B-B14F-4D97-AF65-F5344CB8AC3E}">
        <p14:creationId xmlns:p14="http://schemas.microsoft.com/office/powerpoint/2010/main" val="1245062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6638" y="3160279"/>
            <a:ext cx="10903526" cy="1325563"/>
          </a:xfrm>
        </p:spPr>
        <p:txBody>
          <a:bodyPr>
            <a:noAutofit/>
          </a:bodyPr>
          <a:lstStyle/>
          <a:p>
            <a:r>
              <a:rPr lang="fr-FR" sz="2800" dirty="0" smtClean="0"/>
              <a:t>On sait qu’en 1565 il a réalisé une commande pour un commerçant anversois de 6 tableaux représentant les 4 saisons.</a:t>
            </a:r>
            <a:br>
              <a:rPr lang="fr-FR" sz="2800" dirty="0" smtClean="0"/>
            </a:br>
            <a:r>
              <a:rPr lang="fr-FR" sz="2800" dirty="0"/>
              <a:t/>
            </a:r>
            <a:br>
              <a:rPr lang="fr-FR" sz="2800" dirty="0"/>
            </a:br>
            <a:r>
              <a:rPr lang="fr-FR" sz="2800" dirty="0" smtClean="0"/>
              <a:t>Vraisemblablement il s’est inspiré des miniatures qui figuraient dans les Livres d’Heures.</a:t>
            </a:r>
            <a:br>
              <a:rPr lang="fr-FR" sz="2800" dirty="0" smtClean="0"/>
            </a:br>
            <a:r>
              <a:rPr lang="fr-FR" sz="2800" dirty="0" smtClean="0"/>
              <a:t/>
            </a:r>
            <a:br>
              <a:rPr lang="fr-FR" sz="2800" dirty="0" smtClean="0"/>
            </a:br>
            <a:r>
              <a:rPr lang="fr-FR" sz="2800" dirty="0" smtClean="0"/>
              <a:t>Le sujet principal est la nature avec les différentes activités saisonnières que l’on y réalise, l’ensemble est traité avec de nombreux détails et des personnages qui donnent vie au tableau et </a:t>
            </a:r>
            <a:r>
              <a:rPr lang="fr-FR" sz="2800" u="sng" dirty="0" smtClean="0"/>
              <a:t>sans aucune référence biblique</a:t>
            </a:r>
            <a:br>
              <a:rPr lang="fr-FR" sz="2800" u="sng" dirty="0" smtClean="0"/>
            </a:br>
            <a:r>
              <a:rPr lang="fr-FR" sz="2800" dirty="0"/>
              <a:t/>
            </a:r>
            <a:br>
              <a:rPr lang="fr-FR" sz="2800" dirty="0"/>
            </a:br>
            <a:r>
              <a:rPr lang="fr-FR" sz="2800" dirty="0" smtClean="0"/>
              <a:t>A la véracité de la « mini » ère glaciaire qui a traversé l’Europe à cette époque, il ajoute des touches d’humour et parfois un peu de mélancolie dans des paysages situés dans différentes régions européennes</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5580606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TotalTime>
  <Words>885</Words>
  <Application>Microsoft Office PowerPoint</Application>
  <PresentationFormat>Grand écran</PresentationFormat>
  <Paragraphs>82</Paragraphs>
  <Slides>42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42</vt:i4>
      </vt:variant>
    </vt:vector>
  </HeadingPairs>
  <TitlesOfParts>
    <vt:vector size="46" baseType="lpstr">
      <vt:lpstr>Arial</vt:lpstr>
      <vt:lpstr>Calibri</vt:lpstr>
      <vt:lpstr>Calibri Light</vt:lpstr>
      <vt:lpstr>Thème Office</vt:lpstr>
      <vt:lpstr>LA TOUR de BABEL</vt:lpstr>
      <vt:lpstr>BRUEGEL (vers) 1525- 1569</vt:lpstr>
      <vt:lpstr>Il semblerait qu’il ait été apprenti chez un maitre anversois Pieter COECKE. Ce dernier était peintre, dessinateur, architecte, créateur de tapisseries et son atelier était renommé. Il était passionné de peintures italiennes, comme le sera BRUEGEL. Son épouse Mayken VERHULST passait pour une excellente miniaturiste, ce qui explique l’extraordinaire capacité de l’élève à peindre ave précision les moindres détails. COECKE demandera à BRUEGEL de reprendre certains travaux de J. BOSCH «  Les Vices » (1557/58) et « les Vertus » ( 1559-60)   BRUEGEL épousera la fille de Pieter COECKE en 1563. </vt:lpstr>
      <vt:lpstr>« La colère » 1557 ( 23 x30 cm) –plume et encre- Galerie des Offices FLORENCE</vt:lpstr>
      <vt:lpstr>Présentation PowerPoint</vt:lpstr>
      <vt:lpstr>En dehors de l’art italien dont l’influence est incontestable, BRUEGEL va s’intéresser à la vie paysanne : travaux des champs, kermesse, réjouissances d’où son surnom de «  peintre paysan » . Contrairement à ce qu’on voulu dire certains historiens de l’art ce n’est pas une satire paysanne ni une volonté d’ inférioriser cette classe;  Parfois, il y a une critique de l’actualité politique et religieuse.   L’influence de BOSCH ( côté grotesque des personnages) est indéniable également.   On sait qu’il est mort à Bruxelles en 1569 mais à quelle date ?</vt:lpstr>
      <vt:lpstr>Pour les historiens d’art BRUEGEL c’est «  l’automne du Moyen-Age » et comme BOSCH, c’est l’homme de la rupture.  Comme pour les peintres de la Renaissance, il va s’intéresser à la nature et à l’HOMME ( quelque soit sa condition).  Si il s’inspire des thèmes bibliques et médiévaux moralisateurs, il va y ajouter de la fantaisie, de la drôlerie.   </vt:lpstr>
      <vt:lpstr>On considère que sa peinture se présente à travers 3 étapes   - des personnages réels mais malgré sa connaissance des œuvres de la Renaissance italienne pas de portraits ni de nus  - le cycle des mois et des saisons qui montre comment le monde évoluait selon les lois de la nature  - des paysages grouillant de personnages   Surtout c’est le 1er peintre qui représente la classe rurale de manière objective. Il fera la même chose pour les tableaux d’inspiration religieuse: il situe les scènes bibliques dans un village de son pays avec une description minutieuse de la place publique, des habitations, des personnages occupés à des tâches domestiques ou rurales.</vt:lpstr>
      <vt:lpstr>On sait qu’en 1565 il a réalisé une commande pour un commerçant anversois de 6 tableaux représentant les 4 saisons.  Vraisemblablement il s’est inspiré des miniatures qui figuraient dans les Livres d’Heures.  Le sujet principal est la nature avec les différentes activités saisonnières que l’on y réalise, l’ensemble est traité avec de nombreux détails et des personnages qui donnent vie au tableau et sans aucune référence biblique  A la véracité de la « mini » ère glaciaire qui a traversé l’Europe à cette époque, il ajoute des touches d’humour et parfois un peu de mélancolie dans des paysages situés dans différentes régions européennes  </vt:lpstr>
      <vt:lpstr>« La Fenaison » ( juin/juillet) 1565  Paysage inondé de lumière, des femmes ratissent en contrebas, un homme à gauche est entrain d’aiguiser sa faux, un autre à cheval porte un panier de cerises ; d’autres ont sur leur tête des paniers de légumes et 3 femmes semblent rentrer de leur travail de fenaison</vt:lpstr>
      <vt:lpstr>« La Rentrée des Troupeaux » (octobre/novembre) 1565  C’est le déclin des jours, les arbres sont dénudés et les vaches redescendent des alpages en empruntant le chemin qui mène au village</vt:lpstr>
      <vt:lpstr>Quand il peint des personnages, ceux-ci sont très éloignés des canons de la Renaissance : il ne représente pas l’esthétisme mais des personnages rondouillards, des bons vivants et il représente non pas des illustres, des commanditaires et mécènes mais au contraire des gens de la campagne , des paysans simples mais vrais De même il ne peindra jamais de nus ( contrairement aux Maitres de la Renaissance) </vt:lpstr>
      <vt:lpstr>« La Danse de la Mariée en plein air » 1566 ( huile sur bois) 119 x 157 cm</vt:lpstr>
      <vt:lpstr>Quand il puise son inspiration dans les temps forts bibliques, il peint la scène dans un décor réel mais très éloigné du Texte : son pays : il déplace la Terre Sainte  Il n’hésite pas à montrer : - un paysage enneigé pour «  le Massacre des Innocents » et «  le Dénombrement de Bethléem » (tableaux qui sont à rapprocher et qui évoquent l’hiver rigoureux de 1565-1566)       - un moulin en haut d’un piton rocheux proche du Golgotha, une foule qui grouille et entoure le Christ portant sa croix dans «  le Portement de Croix »  </vt:lpstr>
      <vt:lpstr>« Le Massacre des Innocents » 1565/67 (109 x 158 cm) Château de Windsor  Les Pays Bas traversent à la fois des luttes religieuses entre catholiques et protestants et des conflits politiques avec l’Espagne Il dénonce ici les exactions du duc d’Albe et la brutalité de ses armées</vt:lpstr>
      <vt:lpstr>Il va réaliser quelques tableaux sur la misère humaine : «  les Mendiants » dit aussi « Les Gueux » 1568 ( Musée du Louvre) « La Parabole des Aveugles » 1568 ( Naples)  mais là encore sans doute en référence à la manière dont les espagnols traitent les populations qu’ils dominent.  </vt:lpstr>
      <vt:lpstr>Au XVIème siècle, l’histoire biblique de la désastreuse entreprise des hommes pour atteindre le ciel constituait le plus connu des symboles de l’orgueil ainsi qu’un thème familier aux artistes.   BRUEGEL a traité ce sujet au moins 3 fois car à cette époque le but essentiel de l’art était de véhiculer la morale chrétienne et d’inspirer de pieux sentiments. Les folies des Hommes se trouvaient dénoncées impitoyablement.  On trouve trace de l’illustration de la Tour de Babel dès le Moyen Age</vt:lpstr>
      <vt:lpstr>LA TOUR de BABEL  signifie « porte vers Dieu » ou mêler confondre  Genèse 11 : 1-9  citée également dans le Coran.  Ce mythe déjà évoqué dans le mythe grec quand les Titans se trouvent ensevelis sous les rochers de la montagne qu’ils édifiaient pour atteindre l’Olympe  </vt:lpstr>
      <vt:lpstr>Que dit le Texte :</vt:lpstr>
      <vt:lpstr>Cette illustration d’un manuscrit réunit «  l’Arche de Noé », «  la Tour de Babel » et «  l’Echelle de Jacob » 3 épisodes importants de l’Ancien Testament dont 2 évoquent la punition que Dieu inflige aux Hommes pour leur impiété et leur démesure. 1/ Dieu décide d’anéantir les Hommes en provoquant un déluge sauf Noé et sa famille qui peuvent accueillir un couple de chaque espèce vivante sur une grande arche 2/ un arrière-petit fils de ce Noé Nemrod, roi de Babylone décide de construire un tour pour éviter les conséquences d’un autre déluge et  atteindre le Ciel. Dieu détruira l’harmonie entre les Hommes 3/ Jacob voit en songe une échelle atteignant le ciel d’où des anges montent et descendent (pont entre le Ciel et la Terre). </vt:lpstr>
      <vt:lpstr>Beaucoup de documents ( archéologiques notamment) évoquent la Tour de Babel comme une ziggurat de 7 étages édifiée à Babylone vers 1 500 av J.C.  Babylone c’est la ville orgueilleuse au luxe tapageur et la ville immorale   La ziggurat  avait une fonction sacrée c’était «  la Maison du Fondement du Ciel et de la Terre »  Elle était construite sur l’axe du monde sur un plan carré désignant les 4 points cardinaux</vt:lpstr>
      <vt:lpstr>                        « Vue de Babylone et de la ziggurat »1679 2 enceintes : - à droite le temple et la ziggurat – appelée l’échelle céleste-                         - à gauche le palais et les célèbres jardins suspendus</vt:lpstr>
      <vt:lpstr>L’axe du monde ( «  axis mundi »)  Il peut être désigné sous le vocable : axe cosmique, nombril du monde, pilier du monde…  Il assure la connexion - entre le Ciel et la Terre         - entre les royaumes des divinités et ceux des Hommes  Il peut prendre la forme  -d’un élément naturel : montagne, arbre…le Mont Fuji, le Mont Ararat, le Mont Olympe               - être une construction humaine : pyramides égyptiennes, temples mayas ou plus simplement :  totem, pagode, stupa, clocher, tour…</vt:lpstr>
      <vt:lpstr>Cette enluminure d’un manuscrit du 15ème siècle montre le roi Nemrod ( disproportionné par rapport aux autres personnages) qui lève les yeux au ciel pour constater l’avancée de la Tour qui doit atteindre celui-ci. On distingue au sol un ouvrier avec son auge de mortier, des maçons jugés sur des sortes d’échafaudage qui posent les pierres montées par une grue à cage d’écureuil.  Mais la punition divine est proche: un ange envoyé par Dieu figuré dans un médaillon s’apprête à punir les Hommes </vt:lpstr>
      <vt:lpstr>« La Construction de la Tour de Babel » enluminure d’un Livre d’Heures de Bedford 1410-1430  Un paysage imaginaire rempli de détails , des ouvriers qui s’affairent avec le commanditaire au 1er plan  L’ensemble est traité dans le pur style gothique </vt:lpstr>
      <vt:lpstr>« La Confusion des Langues » Gustave DORE – 1865-1868 ( illustration d’une Bible)  La Tour est frappée par une tempête à l’arrière plan mais ce qui est le plus saisissant c’est la scène théâtrale du 1er plan qui montre une humanité désemparée par la punition divine On remarque au centre un homme qui manifeste son angoisse, son indignation en levant son visage et ses bras vers le ciel. A ses pieds, un groupe parmi lequel sans doute se trouve le roi stupéfait</vt:lpstr>
      <vt:lpstr>La Tour de Babel de BRUEGHEL   Le peintre prend la liberté d’édifier « sa » tour dans une cité flamande avec ses maisons typiques et son port : la ville d’ANVERS  Ce côté insolite ( dont il fait souvent usage) permet d’établir des parallèles avec le passé et le présent : l’orgueil qui régnait dans l’antique Babylone fleurissait aussi dans les Flandres du 16ème siècle et lui permet ainsi  de dénoncer les remous de son époque à travers des métaphores. </vt:lpstr>
      <vt:lpstr>« La Grande Tour de Babel » 1563 huile sur bois de chêne114 x 155 cm Kunsthistorisches Museum VIENNE </vt:lpstr>
      <vt:lpstr>Ce qui est frappant ce sont les formes circulaires, le mouvement ascendant en spirale. Il n’y a pas véritablement de lignes horizontales; on est face à des sortes de cylindres superposés qui évoque le déséquilibre  Grâce au contraste de taille, BRUEGEL nous donne la notion d’échelle. La tour s’impose par son gigantisme, son sommet perce les nuages. Les humains paraissent minuscules  La tour est représentée avec des couleurs chaudes tandis que la ville et le paysage sont traités avec des tons froids</vt:lpstr>
      <vt:lpstr>Avec beaucoup de détails, BRUEGEL campe son décor dans une plaine des Flandres avec le mur d’enceinte de la ville d’Anvers, l’architecture reconnaissable des maisons; il fait figurer même un moulin à vent dans ce paysage.  Il faut y voir également la beauté et la diversité de la Nature</vt:lpstr>
      <vt:lpstr>Un exemple qui montre un instrument de levage sophistiqué que 3 hommes font tourner ainsi que les énormes blocs de pierre que la grue vient de hisser  La cage à écureuils servira pour la construction des cathédrales</vt:lpstr>
      <vt:lpstr>Il peut être établi que ce roi Nemrod habillé selon la mode de la Renaissance est un véritable « transfuge » du roi d’Espagne Philippe II qui régnait alors sur les Pays-Bas. Fervent catholique, il réprouvait fortement les mouvements calvinistes mais surtout comme Nemrod il menait une politique expansionniste basée sur son ambition et son orgueil. </vt:lpstr>
      <vt:lpstr>A l’époque, la ville d’Anvers accueillait de nombreux visiteurs et faisait donc face à une population cosmopolite parlant différentes langues : ANVERS c’était BABEL  De plus, BRUEGEL, comme beaucoup de flamands n’aurait pas admis que l’on impose l’espagnol comme langue officielle.   BRUEGEL fait le choix de ne pas montrer la chute de la Tour et surtout il ne fait aucunement état de la dispersion des hommes qui, ne parlant plus la même langue, ne peuvent plus communiquer entre eux et se trouvent ainsi divisés. </vt:lpstr>
      <vt:lpstr>En 1568, il peindra un autre tableau de dimensions inférieures ( 60 x 75 cm) c’est pourquoi , l’œuvre est souvent appelée «  la Petite Tour de Babel » ( conservée à Rotterdam)  Disparition de Nemrod et des détails foisonnants, paysage moins précis à cause de l’épais nuage mais au contraire la tour occupe la place principale avec une palette chromatique qui rend l’atmosphère menaçante : c’est la déchéance et la désagrégation de l’Humanité</vt:lpstr>
      <vt:lpstr>Les TOURS de BABEL modernes  Elles vont reprendre le mythe biblique qui met l’accent sur :  - la perte de la langue unique qui implique le problème de la traduction mais surtout l’absence de communication spontanée  - l’ambition de l’homme qui veut se faire l’égal de Dieu  </vt:lpstr>
      <vt:lpstr>« La Tour de Babel »Endre ROZSDA *-1958- ( 82 x 100 cm)  Une impression de chaos tant dans les formes que dans les couleurs  On peut imaginer des personnages entrain de construire et en même temps on perçoit la destruction  Il peint sa propre histoire : il s’est enfui de la Hongrie avant qu’elle ne soit écrasée par le régime soviétique</vt:lpstr>
      <vt:lpstr>« La Tour de Babel » Salvador DALI 1964 La Tour est lézardée, abandonnée.  Absence totale de personnages; ici c’est plus que la confusion et le désordre c’est l’idée d’anéantissement de toute humanité par le biais de la palette chromatique</vt:lpstr>
      <vt:lpstr>« Babel » Cildo MEIRELES*  2001  Cette installation de 9 m de haut est composée d’un empilement de 800 postes de radios de différentes marques, de différentes époques.  Chaque radio est branchée sur un canal différent à un faible niveau sonore mais cela provoque un brouhaha sonore où les langues se mélangent et deviennent incompréhensibles</vt:lpstr>
      <vt:lpstr>« La Tour de Babel » Gilles CHAMBON 2008 ( 66 x 74 cm)  Cet artiste contemporain(architecte de profession) réinterprète les récits mythologiques et bibliques  Il s’inspire de peintres comme DE CHIRICO, LE GRECO…  Ici c’est la morale : l’incompréhension entre les hommes; on reconnait le Nemrod de Bruegel face à des personnages proches de ceux du GRECO, tandis qu’un « avatar » du Cri de MUNCH refuse d’entendre la cacophonie, 2 silhouettes sur le toit font penser à « la Danse » de MATISSE </vt:lpstr>
      <vt:lpstr>CONCLUSION</vt:lpstr>
      <vt:lpstr>Pourquoi ne pas voir dans le mythe de la Tour de Babel une richesse et non une punition!  La multiplicité linguistique associée à la diversité culturelle deviennent positives</vt:lpstr>
      <vt:lpstr>« La corne de Babel »Vladimir KUSH* – 2011-(98 x 127 cm) La Tour n’est plus vouée à la destruction car c’est une nouvelle création horizontale remplie de petites maisons individuelles  L’horizontalité facilite la communication, l’échange entre …les peuples * né en 1965 à Moscou, peintre et sculpteur surréaliste qui a beaucoup puisé son inspiration chez DALI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Béatrice</dc:creator>
  <cp:lastModifiedBy>Béatrice</cp:lastModifiedBy>
  <cp:revision>104</cp:revision>
  <dcterms:created xsi:type="dcterms:W3CDTF">2024-02-24T09:43:02Z</dcterms:created>
  <dcterms:modified xsi:type="dcterms:W3CDTF">2024-04-02T12:39:43Z</dcterms:modified>
</cp:coreProperties>
</file>